
<file path=[Content_Types].xml><?xml version="1.0" encoding="utf-8"?>
<Types xmlns="http://schemas.openxmlformats.org/package/2006/content-types">
  <Override PartName="/ppt/slides/slide94.xml" ContentType="application/vnd.openxmlformats-officedocument.presentationml.slide+xml"/>
  <Override PartName="/ppt/slideLayouts/slideLayout307.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95.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73.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Layouts/slideLayout449.xml" ContentType="application/vnd.openxmlformats-officedocument.presentationml.slideLayout+xml"/>
  <Override PartName="/ppt/slideLayouts/slideLayout496.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Layouts/slideLayout427.xml" ContentType="application/vnd.openxmlformats-officedocument.presentationml.slideLayout+xml"/>
  <Override PartName="/ppt/slideLayouts/slideLayout474.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theme/theme48.xml" ContentType="application/vnd.openxmlformats-officedocument.theme+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452.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430.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06.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392.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370.xml" ContentType="application/vnd.openxmlformats-officedocument.presentationml.slideLayout+xml"/>
  <Override PartName="/ppt/slideLayouts/slideLayout468.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Masters/slideMaster46.xml" ContentType="application/vnd.openxmlformats-officedocument.presentationml.slideMaster+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493.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471.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402.xml" ContentType="application/vnd.openxmlformats-officedocument.presentationml.slideLayout+xml"/>
  <Override PartName="/ppt/activeX/activeX4.bin" ContentType="application/vnd.ms-office.activeX"/>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notesSlides/notesSlide1.xml" ContentType="application/vnd.openxmlformats-officedocument.presentationml.notesSlide+xml"/>
  <Override PartName="/ppt/activeX/activeX5.xml" ContentType="application/vnd.ms-office.activeX+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theme/theme39.xml" ContentType="application/vnd.openxmlformats-officedocument.theme+xml"/>
  <Override PartName="/ppt/slideLayouts/slideLayout465.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slideLayouts/slideLayout490.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theme/theme42.xml" ContentType="application/vnd.openxmlformats-officedocument.theme+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activeX/activeX1.bin" ContentType="application/vnd.ms-office.activeX"/>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activeX/activeX2.xml" ContentType="application/vnd.ms-office.activeX+xml"/>
  <Override PartName="/ppt/notesSlides/notesSlide67.xml" ContentType="application/vnd.openxmlformats-officedocument.presentationml.notesSlide+xml"/>
  <Override PartName="/ppt/slideMasters/slideMaster37.xml" ContentType="application/vnd.openxmlformats-officedocument.presentationml.slideMaster+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slideLayouts/slideLayout440.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theme/theme33.xml" ContentType="application/vnd.openxmlformats-officedocument.theme+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notesSlides/notesSlide36.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201.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notesSlides/notesSlide5.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33.xml" ContentType="application/vnd.openxmlformats-officedocument.presentationml.notesSlide+xml"/>
  <Override PartName="/ppt/theme/theme24.xml" ContentType="application/vnd.openxmlformats-officedocument.theme+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activeX/activeX5.bin" ContentType="application/vnd.ms-office.activeX"/>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Layouts/slideLayout504.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Masters/slideMaster44.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theme/theme43.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activeX/activeX2.bin" ContentType="application/vnd.ms-office.activeX"/>
  <Override PartName="/ppt/slides/slide77.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activeX/activeX3.xml" ContentType="application/vnd.ms-office.activeX+xml"/>
  <Override PartName="/ppt/slideMasters/slideMaster3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theme/theme40.xml" ContentType="application/vnd.openxmlformats-officedocument.theme+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slideLayouts/slideLayout347.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theme/theme44.xml" ContentType="application/vnd.openxmlformats-officedocument.theme+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activeX/activeX3.bin" ContentType="application/vnd.ms-office.activeX"/>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activeX/activeX4.xml" ContentType="application/vnd.ms-office.activeX+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activeX/activeX1.xml" ContentType="application/vnd.ms-office.activeX+xml"/>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71" r:id="rId1"/>
    <p:sldMasterId id="2147483683" r:id="rId2"/>
    <p:sldMasterId id="2147483695" r:id="rId3"/>
    <p:sldMasterId id="2147483707" r:id="rId4"/>
    <p:sldMasterId id="2147483719" r:id="rId5"/>
    <p:sldMasterId id="2147483731" r:id="rId6"/>
    <p:sldMasterId id="2147483743" r:id="rId7"/>
    <p:sldMasterId id="2147483755" r:id="rId8"/>
    <p:sldMasterId id="2147483767" r:id="rId9"/>
    <p:sldMasterId id="2147483779" r:id="rId10"/>
    <p:sldMasterId id="2147483791" r:id="rId11"/>
    <p:sldMasterId id="2147483803" r:id="rId12"/>
    <p:sldMasterId id="2147483815" r:id="rId13"/>
    <p:sldMasterId id="2147483827" r:id="rId14"/>
    <p:sldMasterId id="2147483839" r:id="rId15"/>
    <p:sldMasterId id="2147483851" r:id="rId16"/>
    <p:sldMasterId id="2147483863" r:id="rId17"/>
    <p:sldMasterId id="2147483875" r:id="rId18"/>
    <p:sldMasterId id="2147483887" r:id="rId19"/>
    <p:sldMasterId id="2147483899" r:id="rId20"/>
    <p:sldMasterId id="2147483911" r:id="rId21"/>
    <p:sldMasterId id="2147483923" r:id="rId22"/>
    <p:sldMasterId id="2147483935" r:id="rId23"/>
    <p:sldMasterId id="2147483947" r:id="rId24"/>
    <p:sldMasterId id="2147483959" r:id="rId25"/>
    <p:sldMasterId id="2147483971" r:id="rId26"/>
    <p:sldMasterId id="2147483983" r:id="rId27"/>
    <p:sldMasterId id="2147483995" r:id="rId28"/>
    <p:sldMasterId id="2147484007" r:id="rId29"/>
    <p:sldMasterId id="2147484019" r:id="rId30"/>
    <p:sldMasterId id="2147484031" r:id="rId31"/>
    <p:sldMasterId id="2147484043" r:id="rId32"/>
    <p:sldMasterId id="2147484055" r:id="rId33"/>
    <p:sldMasterId id="2147484067" r:id="rId34"/>
    <p:sldMasterId id="2147484079" r:id="rId35"/>
    <p:sldMasterId id="2147484091" r:id="rId36"/>
    <p:sldMasterId id="2147484103" r:id="rId37"/>
    <p:sldMasterId id="2147484115" r:id="rId38"/>
    <p:sldMasterId id="2147484128" r:id="rId39"/>
    <p:sldMasterId id="2147484140" r:id="rId40"/>
    <p:sldMasterId id="2147484152" r:id="rId41"/>
    <p:sldMasterId id="2147484164" r:id="rId42"/>
    <p:sldMasterId id="2147484176" r:id="rId43"/>
    <p:sldMasterId id="2147484188" r:id="rId44"/>
    <p:sldMasterId id="2147484200" r:id="rId45"/>
    <p:sldMasterId id="2147484213" r:id="rId46"/>
  </p:sldMasterIdLst>
  <p:notesMasterIdLst>
    <p:notesMasterId r:id="rId146"/>
  </p:notesMasterIdLst>
  <p:handoutMasterIdLst>
    <p:handoutMasterId r:id="rId147"/>
  </p:handoutMasterIdLst>
  <p:sldIdLst>
    <p:sldId id="327" r:id="rId47"/>
    <p:sldId id="350" r:id="rId48"/>
    <p:sldId id="351" r:id="rId49"/>
    <p:sldId id="437" r:id="rId50"/>
    <p:sldId id="441" r:id="rId51"/>
    <p:sldId id="330" r:id="rId52"/>
    <p:sldId id="385" r:id="rId53"/>
    <p:sldId id="442" r:id="rId54"/>
    <p:sldId id="332" r:id="rId55"/>
    <p:sldId id="333" r:id="rId56"/>
    <p:sldId id="334" r:id="rId57"/>
    <p:sldId id="386" r:id="rId58"/>
    <p:sldId id="408" r:id="rId59"/>
    <p:sldId id="339" r:id="rId60"/>
    <p:sldId id="404" r:id="rId61"/>
    <p:sldId id="265" r:id="rId62"/>
    <p:sldId id="410" r:id="rId63"/>
    <p:sldId id="491" r:id="rId64"/>
    <p:sldId id="490" r:id="rId65"/>
    <p:sldId id="492" r:id="rId66"/>
    <p:sldId id="493" r:id="rId67"/>
    <p:sldId id="494" r:id="rId68"/>
    <p:sldId id="288" r:id="rId69"/>
    <p:sldId id="443" r:id="rId70"/>
    <p:sldId id="405" r:id="rId71"/>
    <p:sldId id="282" r:id="rId72"/>
    <p:sldId id="287" r:id="rId73"/>
    <p:sldId id="367" r:id="rId74"/>
    <p:sldId id="444" r:id="rId75"/>
    <p:sldId id="368" r:id="rId76"/>
    <p:sldId id="370" r:id="rId77"/>
    <p:sldId id="376" r:id="rId78"/>
    <p:sldId id="377" r:id="rId79"/>
    <p:sldId id="380" r:id="rId80"/>
    <p:sldId id="381" r:id="rId81"/>
    <p:sldId id="383" r:id="rId82"/>
    <p:sldId id="371" r:id="rId83"/>
    <p:sldId id="495" r:id="rId84"/>
    <p:sldId id="411" r:id="rId85"/>
    <p:sldId id="413" r:id="rId86"/>
    <p:sldId id="414" r:id="rId87"/>
    <p:sldId id="415" r:id="rId88"/>
    <p:sldId id="445" r:id="rId89"/>
    <p:sldId id="420" r:id="rId90"/>
    <p:sldId id="402" r:id="rId91"/>
    <p:sldId id="436" r:id="rId92"/>
    <p:sldId id="434" r:id="rId93"/>
    <p:sldId id="447" r:id="rId94"/>
    <p:sldId id="449" r:id="rId95"/>
    <p:sldId id="497" r:id="rId96"/>
    <p:sldId id="498" r:id="rId97"/>
    <p:sldId id="499" r:id="rId98"/>
    <p:sldId id="461" r:id="rId99"/>
    <p:sldId id="416" r:id="rId100"/>
    <p:sldId id="429" r:id="rId101"/>
    <p:sldId id="430" r:id="rId102"/>
    <p:sldId id="431" r:id="rId103"/>
    <p:sldId id="462" r:id="rId104"/>
    <p:sldId id="454" r:id="rId105"/>
    <p:sldId id="496" r:id="rId106"/>
    <p:sldId id="463" r:id="rId107"/>
    <p:sldId id="464" r:id="rId108"/>
    <p:sldId id="317" r:id="rId109"/>
    <p:sldId id="425" r:id="rId110"/>
    <p:sldId id="319" r:id="rId111"/>
    <p:sldId id="320" r:id="rId112"/>
    <p:sldId id="321" r:id="rId113"/>
    <p:sldId id="322" r:id="rId114"/>
    <p:sldId id="426" r:id="rId115"/>
    <p:sldId id="324" r:id="rId116"/>
    <p:sldId id="325" r:id="rId117"/>
    <p:sldId id="366" r:id="rId118"/>
    <p:sldId id="453" r:id="rId119"/>
    <p:sldId id="305" r:id="rId120"/>
    <p:sldId id="293" r:id="rId121"/>
    <p:sldId id="307" r:id="rId122"/>
    <p:sldId id="308" r:id="rId123"/>
    <p:sldId id="310" r:id="rId124"/>
    <p:sldId id="311" r:id="rId125"/>
    <p:sldId id="312" r:id="rId126"/>
    <p:sldId id="315" r:id="rId127"/>
    <p:sldId id="300" r:id="rId128"/>
    <p:sldId id="301" r:id="rId129"/>
    <p:sldId id="455" r:id="rId130"/>
    <p:sldId id="352" r:id="rId131"/>
    <p:sldId id="346" r:id="rId132"/>
    <p:sldId id="348" r:id="rId133"/>
    <p:sldId id="475" r:id="rId134"/>
    <p:sldId id="476" r:id="rId135"/>
    <p:sldId id="477" r:id="rId136"/>
    <p:sldId id="478" r:id="rId137"/>
    <p:sldId id="479" r:id="rId138"/>
    <p:sldId id="501" r:id="rId139"/>
    <p:sldId id="481" r:id="rId140"/>
    <p:sldId id="482" r:id="rId141"/>
    <p:sldId id="484" r:id="rId142"/>
    <p:sldId id="483" r:id="rId143"/>
    <p:sldId id="485" r:id="rId144"/>
    <p:sldId id="486" r:id="rId145"/>
  </p:sldIdLst>
  <p:sldSz cx="9144000" cy="6858000" type="screen4x3"/>
  <p:notesSz cx="7315200" cy="9601200"/>
  <p:embeddedFontLst>
    <p:embeddedFont>
      <p:font typeface="Calibri" pitchFamily="34" charset="0"/>
      <p:regular r:id="rId148"/>
      <p:bold r:id="rId149"/>
      <p:italic r:id="rId150"/>
      <p:boldItalic r:id="rId151"/>
    </p:embeddedFont>
    <p:embeddedFont>
      <p:font typeface="Book Antiqua" pitchFamily="18" charset="0"/>
      <p:regular r:id="rId152"/>
      <p:bold r:id="rId153"/>
      <p:italic r:id="rId154"/>
      <p:boldItalic r:id="rId155"/>
    </p:embeddedFont>
    <p:embeddedFont>
      <p:font typeface="Monotype Sorts"/>
      <p:regular r:id="rId156"/>
    </p:embeddedFont>
    <p:embeddedFont>
      <p:font typeface="MT Extra" pitchFamily="18" charset="2"/>
      <p:regular r:id="rId157"/>
    </p:embeddedFont>
    <p:embeddedFont>
      <p:font typeface="Times" pitchFamily="18" charset="0"/>
      <p:regular r:id="rId158"/>
      <p:bold r:id="rId159"/>
      <p:italic r:id="rId160"/>
      <p:boldItalic r:id="rId161"/>
    </p:embeddedFont>
    <p:embeddedFont>
      <p:font typeface="Century Gothic" pitchFamily="34" charset="0"/>
      <p:regular r:id="rId162"/>
      <p:bold r:id="rId163"/>
      <p:italic r:id="rId164"/>
      <p:boldItalic r:id="rId165"/>
    </p:embeddedFont>
    <p:embeddedFont>
      <p:font typeface="Candara" pitchFamily="34" charset="0"/>
      <p:regular r:id="rId166"/>
      <p:bold r:id="rId167"/>
      <p:italic r:id="rId168"/>
      <p:boldItalic r:id="rId169"/>
    </p:embeddedFont>
  </p:embeddedFontLst>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C53B4"/>
    <a:srgbClr val="A88058"/>
    <a:srgbClr val="CCCC00"/>
    <a:srgbClr val="0033CC"/>
    <a:srgbClr val="FFFF00"/>
    <a:srgbClr val="00CC00"/>
    <a:srgbClr val="975737"/>
    <a:srgbClr val="805F4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2" autoAdjust="0"/>
    <p:restoredTop sz="92157" autoAdjust="0"/>
  </p:normalViewPr>
  <p:slideViewPr>
    <p:cSldViewPr snapToGrid="0">
      <p:cViewPr varScale="1">
        <p:scale>
          <a:sx n="123" d="100"/>
          <a:sy n="123" d="100"/>
        </p:scale>
        <p:origin x="-24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62"/>
    </p:cViewPr>
  </p:sorterViewPr>
  <p:notesViewPr>
    <p:cSldViewPr snapToGrid="0">
      <p:cViewPr>
        <p:scale>
          <a:sx n="160" d="100"/>
          <a:sy n="160" d="100"/>
        </p:scale>
        <p:origin x="-1932" y="376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1.xml"/><Relationship Id="rId63" Type="http://schemas.openxmlformats.org/officeDocument/2006/relationships/slide" Target="slides/slide17.xml"/><Relationship Id="rId68" Type="http://schemas.openxmlformats.org/officeDocument/2006/relationships/slide" Target="slides/slide22.xml"/><Relationship Id="rId84" Type="http://schemas.openxmlformats.org/officeDocument/2006/relationships/slide" Target="slides/slide38.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38" Type="http://schemas.openxmlformats.org/officeDocument/2006/relationships/slide" Target="slides/slide92.xml"/><Relationship Id="rId154" Type="http://schemas.openxmlformats.org/officeDocument/2006/relationships/font" Target="fonts/font7.fntdata"/><Relationship Id="rId159" Type="http://schemas.openxmlformats.org/officeDocument/2006/relationships/font" Target="fonts/font12.fntdata"/><Relationship Id="rId170"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7.xml"/><Relationship Id="rId58" Type="http://schemas.openxmlformats.org/officeDocument/2006/relationships/slide" Target="slides/slide12.xml"/><Relationship Id="rId74" Type="http://schemas.openxmlformats.org/officeDocument/2006/relationships/slide" Target="slides/slide28.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28" Type="http://schemas.openxmlformats.org/officeDocument/2006/relationships/slide" Target="slides/slide82.xml"/><Relationship Id="rId144" Type="http://schemas.openxmlformats.org/officeDocument/2006/relationships/slide" Target="slides/slide98.xml"/><Relationship Id="rId149" Type="http://schemas.openxmlformats.org/officeDocument/2006/relationships/font" Target="fonts/font2.fntdata"/><Relationship Id="rId5" Type="http://schemas.openxmlformats.org/officeDocument/2006/relationships/slideMaster" Target="slideMasters/slideMaster5.xml"/><Relationship Id="rId90" Type="http://schemas.openxmlformats.org/officeDocument/2006/relationships/slide" Target="slides/slide44.xml"/><Relationship Id="rId95" Type="http://schemas.openxmlformats.org/officeDocument/2006/relationships/slide" Target="slides/slide49.xml"/><Relationship Id="rId160" Type="http://schemas.openxmlformats.org/officeDocument/2006/relationships/font" Target="fonts/font13.fntdata"/><Relationship Id="rId165" Type="http://schemas.openxmlformats.org/officeDocument/2006/relationships/font" Target="fonts/font18.fntdata"/><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2.xml"/><Relationship Id="rId64" Type="http://schemas.openxmlformats.org/officeDocument/2006/relationships/slide" Target="slides/slide18.xml"/><Relationship Id="rId69" Type="http://schemas.openxmlformats.org/officeDocument/2006/relationships/slide" Target="slides/slide23.xml"/><Relationship Id="rId113" Type="http://schemas.openxmlformats.org/officeDocument/2006/relationships/slide" Target="slides/slide67.xml"/><Relationship Id="rId118" Type="http://schemas.openxmlformats.org/officeDocument/2006/relationships/slide" Target="slides/slide72.xml"/><Relationship Id="rId134" Type="http://schemas.openxmlformats.org/officeDocument/2006/relationships/slide" Target="slides/slide88.xml"/><Relationship Id="rId139" Type="http://schemas.openxmlformats.org/officeDocument/2006/relationships/slide" Target="slides/slide93.xml"/><Relationship Id="rId80" Type="http://schemas.openxmlformats.org/officeDocument/2006/relationships/slide" Target="slides/slide34.xml"/><Relationship Id="rId85" Type="http://schemas.openxmlformats.org/officeDocument/2006/relationships/slide" Target="slides/slide39.xml"/><Relationship Id="rId150" Type="http://schemas.openxmlformats.org/officeDocument/2006/relationships/font" Target="fonts/font3.fntdata"/><Relationship Id="rId155" Type="http://schemas.openxmlformats.org/officeDocument/2006/relationships/font" Target="fonts/font8.fntdata"/><Relationship Id="rId171"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08" Type="http://schemas.openxmlformats.org/officeDocument/2006/relationships/slide" Target="slides/slide62.xml"/><Relationship Id="rId124" Type="http://schemas.openxmlformats.org/officeDocument/2006/relationships/slide" Target="slides/slide78.xml"/><Relationship Id="rId129" Type="http://schemas.openxmlformats.org/officeDocument/2006/relationships/slide" Target="slides/slide83.xml"/><Relationship Id="rId54" Type="http://schemas.openxmlformats.org/officeDocument/2006/relationships/slide" Target="slides/slide8.xml"/><Relationship Id="rId70" Type="http://schemas.openxmlformats.org/officeDocument/2006/relationships/slide" Target="slides/slide24.xml"/><Relationship Id="rId75" Type="http://schemas.openxmlformats.org/officeDocument/2006/relationships/slide" Target="slides/slide29.xml"/><Relationship Id="rId91" Type="http://schemas.openxmlformats.org/officeDocument/2006/relationships/slide" Target="slides/slide45.xml"/><Relationship Id="rId96" Type="http://schemas.openxmlformats.org/officeDocument/2006/relationships/slide" Target="slides/slide50.xml"/><Relationship Id="rId140" Type="http://schemas.openxmlformats.org/officeDocument/2006/relationships/slide" Target="slides/slide94.xml"/><Relationship Id="rId145" Type="http://schemas.openxmlformats.org/officeDocument/2006/relationships/slide" Target="slides/slide99.xml"/><Relationship Id="rId161" Type="http://schemas.openxmlformats.org/officeDocument/2006/relationships/font" Target="fonts/font14.fntdata"/><Relationship Id="rId16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3.xml"/><Relationship Id="rId57" Type="http://schemas.openxmlformats.org/officeDocument/2006/relationships/slide" Target="slides/slide11.xml"/><Relationship Id="rId106" Type="http://schemas.openxmlformats.org/officeDocument/2006/relationships/slide" Target="slides/slide60.xml"/><Relationship Id="rId114" Type="http://schemas.openxmlformats.org/officeDocument/2006/relationships/slide" Target="slides/slide68.xml"/><Relationship Id="rId119" Type="http://schemas.openxmlformats.org/officeDocument/2006/relationships/slide" Target="slides/slide73.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6.xml"/><Relationship Id="rId60" Type="http://schemas.openxmlformats.org/officeDocument/2006/relationships/slide" Target="slides/slide14.xml"/><Relationship Id="rId65" Type="http://schemas.openxmlformats.org/officeDocument/2006/relationships/slide" Target="slides/slide19.xml"/><Relationship Id="rId73" Type="http://schemas.openxmlformats.org/officeDocument/2006/relationships/slide" Target="slides/slide27.xml"/><Relationship Id="rId78" Type="http://schemas.openxmlformats.org/officeDocument/2006/relationships/slide" Target="slides/slide32.xml"/><Relationship Id="rId81" Type="http://schemas.openxmlformats.org/officeDocument/2006/relationships/slide" Target="slides/slide35.xml"/><Relationship Id="rId86" Type="http://schemas.openxmlformats.org/officeDocument/2006/relationships/slide" Target="slides/slide40.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30" Type="http://schemas.openxmlformats.org/officeDocument/2006/relationships/slide" Target="slides/slide84.xml"/><Relationship Id="rId135" Type="http://schemas.openxmlformats.org/officeDocument/2006/relationships/slide" Target="slides/slide89.xml"/><Relationship Id="rId143" Type="http://schemas.openxmlformats.org/officeDocument/2006/relationships/slide" Target="slides/slide97.xml"/><Relationship Id="rId148" Type="http://schemas.openxmlformats.org/officeDocument/2006/relationships/font" Target="fonts/font1.fntdata"/><Relationship Id="rId151" Type="http://schemas.openxmlformats.org/officeDocument/2006/relationships/font" Target="fonts/font4.fntdata"/><Relationship Id="rId156" Type="http://schemas.openxmlformats.org/officeDocument/2006/relationships/font" Target="fonts/font9.fntdata"/><Relationship Id="rId164" Type="http://schemas.openxmlformats.org/officeDocument/2006/relationships/font" Target="fonts/font17.fntdata"/><Relationship Id="rId169"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3.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04" Type="http://schemas.openxmlformats.org/officeDocument/2006/relationships/slide" Target="slides/slide58.xml"/><Relationship Id="rId120" Type="http://schemas.openxmlformats.org/officeDocument/2006/relationships/slide" Target="slides/slide74.xml"/><Relationship Id="rId125" Type="http://schemas.openxmlformats.org/officeDocument/2006/relationships/slide" Target="slides/slide79.xml"/><Relationship Id="rId141" Type="http://schemas.openxmlformats.org/officeDocument/2006/relationships/slide" Target="slides/slide95.xml"/><Relationship Id="rId146" Type="http://schemas.openxmlformats.org/officeDocument/2006/relationships/notesMaster" Target="notesMasters/notesMaster1.xml"/><Relationship Id="rId167" Type="http://schemas.openxmlformats.org/officeDocument/2006/relationships/font" Target="fonts/font20.fntdata"/><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 Id="rId162"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15" Type="http://schemas.openxmlformats.org/officeDocument/2006/relationships/slide" Target="slides/slide69.xml"/><Relationship Id="rId131" Type="http://schemas.openxmlformats.org/officeDocument/2006/relationships/slide" Target="slides/slide85.xml"/><Relationship Id="rId136" Type="http://schemas.openxmlformats.org/officeDocument/2006/relationships/slide" Target="slides/slide90.xml"/><Relationship Id="rId157" Type="http://schemas.openxmlformats.org/officeDocument/2006/relationships/font" Target="fonts/font10.fntdata"/><Relationship Id="rId61" Type="http://schemas.openxmlformats.org/officeDocument/2006/relationships/slide" Target="slides/slide15.xml"/><Relationship Id="rId82" Type="http://schemas.openxmlformats.org/officeDocument/2006/relationships/slide" Target="slides/slide36.xml"/><Relationship Id="rId152" Type="http://schemas.openxmlformats.org/officeDocument/2006/relationships/font" Target="fonts/font5.fntdata"/><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handoutMaster" Target="handoutMasters/handoutMaster1.xml"/><Relationship Id="rId168"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163" Type="http://schemas.openxmlformats.org/officeDocument/2006/relationships/font" Target="fonts/font16.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font" Target="fonts/font11.fntdata"/><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font" Target="fonts/font6.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image" Target="../media/image67.wmf"/><Relationship Id="rId7" Type="http://schemas.openxmlformats.org/officeDocument/2006/relationships/image" Target="../media/image71.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2.wmf"/><Relationship Id="rId7" Type="http://schemas.openxmlformats.org/officeDocument/2006/relationships/image" Target="../media/image86.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 Id="rId9" Type="http://schemas.openxmlformats.org/officeDocument/2006/relationships/image" Target="../media/image8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101.wmf"/><Relationship Id="rId4" Type="http://schemas.openxmlformats.org/officeDocument/2006/relationships/image" Target="../media/image10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image" Target="../media/image115.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12" Type="http://schemas.openxmlformats.org/officeDocument/2006/relationships/image" Target="../media/image36.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11" Type="http://schemas.openxmlformats.org/officeDocument/2006/relationships/image" Target="../media/image35.wmf"/><Relationship Id="rId5" Type="http://schemas.openxmlformats.org/officeDocument/2006/relationships/image" Target="../media/image29.wmf"/><Relationship Id="rId10" Type="http://schemas.openxmlformats.org/officeDocument/2006/relationships/image" Target="../media/image34.wmf"/><Relationship Id="rId4" Type="http://schemas.openxmlformats.org/officeDocument/2006/relationships/image" Target="../media/image28.wmf"/><Relationship Id="rId9" Type="http://schemas.openxmlformats.org/officeDocument/2006/relationships/image" Target="../media/image33.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 Id="rId5" Type="http://schemas.openxmlformats.org/officeDocument/2006/relationships/image" Target="../media/image136.wmf"/><Relationship Id="rId4" Type="http://schemas.openxmlformats.org/officeDocument/2006/relationships/image" Target="../media/image13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image" Target="../media/image13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0.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0.wmf"/><Relationship Id="rId4"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54.wmf"/><Relationship Id="rId5" Type="http://schemas.openxmlformats.org/officeDocument/2006/relationships/image" Target="../media/image60.wmf"/><Relationship Id="rId4"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50800">
            <a:noFill/>
            <a:miter lim="800000"/>
            <a:headEnd type="none" w="sm" len="sm"/>
            <a:tailEnd type="none" w="med" len="sm"/>
          </a:ln>
          <a:effectLst>
            <a:outerShdw dist="35921" dir="2700000" algn="ctr" rotWithShape="0">
              <a:schemeClr val="bg2"/>
            </a:outerShdw>
          </a:effectLst>
        </p:spPr>
        <p:txBody>
          <a:bodyPr vert="horz" wrap="none" lIns="96661" tIns="48331" rIns="96661" bIns="48331" numCol="1" anchor="ctr" anchorCtr="0" compatLnSpc="1">
            <a:prstTxWarp prst="textNoShape">
              <a:avLst/>
            </a:prstTxWarp>
          </a:bodyPr>
          <a:lstStyle>
            <a:lvl1pPr defTabSz="966788">
              <a:defRPr sz="1300">
                <a:latin typeface="Book Antiqua" pitchFamily="18" charset="0"/>
              </a:defRPr>
            </a:lvl1pPr>
          </a:lstStyle>
          <a:p>
            <a:endParaRPr lang="en-US"/>
          </a:p>
        </p:txBody>
      </p:sp>
      <p:sp>
        <p:nvSpPr>
          <p:cNvPr id="49155" name="Rectangle 3"/>
          <p:cNvSpPr>
            <a:spLocks noGrp="1" noChangeArrowheads="1"/>
          </p:cNvSpPr>
          <p:nvPr>
            <p:ph type="dt" sz="quarter" idx="1"/>
          </p:nvPr>
        </p:nvSpPr>
        <p:spPr bwMode="auto">
          <a:xfrm>
            <a:off x="4144963" y="0"/>
            <a:ext cx="3170237" cy="479425"/>
          </a:xfrm>
          <a:prstGeom prst="rect">
            <a:avLst/>
          </a:prstGeom>
          <a:noFill/>
          <a:ln w="50800">
            <a:noFill/>
            <a:miter lim="800000"/>
            <a:headEnd type="none" w="sm" len="sm"/>
            <a:tailEnd type="none" w="med" len="sm"/>
          </a:ln>
          <a:effectLst>
            <a:outerShdw dist="35921" dir="2700000" algn="ctr" rotWithShape="0">
              <a:schemeClr val="bg2"/>
            </a:outerShdw>
          </a:effectLst>
        </p:spPr>
        <p:txBody>
          <a:bodyPr vert="horz" wrap="none" lIns="96661" tIns="48331" rIns="96661" bIns="48331" numCol="1" anchor="ctr" anchorCtr="0" compatLnSpc="1">
            <a:prstTxWarp prst="textNoShape">
              <a:avLst/>
            </a:prstTxWarp>
          </a:bodyPr>
          <a:lstStyle>
            <a:lvl1pPr algn="r" defTabSz="966788">
              <a:defRPr sz="1300">
                <a:latin typeface="Book Antiqua" pitchFamily="18" charset="0"/>
              </a:defRPr>
            </a:lvl1pPr>
          </a:lstStyle>
          <a:p>
            <a:endParaRPr lang="en-US"/>
          </a:p>
        </p:txBody>
      </p:sp>
      <p:sp>
        <p:nvSpPr>
          <p:cNvPr id="49157" name="Rectangle 5"/>
          <p:cNvSpPr>
            <a:spLocks noGrp="1" noChangeArrowheads="1"/>
          </p:cNvSpPr>
          <p:nvPr>
            <p:ph type="sldNum" sz="quarter" idx="3"/>
          </p:nvPr>
        </p:nvSpPr>
        <p:spPr bwMode="auto">
          <a:xfrm>
            <a:off x="4144963" y="9121775"/>
            <a:ext cx="3170237" cy="479425"/>
          </a:xfrm>
          <a:prstGeom prst="rect">
            <a:avLst/>
          </a:prstGeom>
          <a:noFill/>
          <a:ln w="50800">
            <a:noFill/>
            <a:miter lim="800000"/>
            <a:headEnd type="none" w="sm" len="sm"/>
            <a:tailEnd type="none" w="med" len="sm"/>
          </a:ln>
          <a:effectLst>
            <a:outerShdw dist="35921" dir="2700000" algn="ctr" rotWithShape="0">
              <a:schemeClr val="bg2"/>
            </a:outerShdw>
          </a:effectLst>
        </p:spPr>
        <p:txBody>
          <a:bodyPr vert="horz" wrap="none" lIns="96661" tIns="48331" rIns="96661" bIns="48331" numCol="1" anchor="b" anchorCtr="0" compatLnSpc="1">
            <a:prstTxWarp prst="textNoShape">
              <a:avLst/>
            </a:prstTxWarp>
            <a:scene3d>
              <a:camera prst="orthographicFront"/>
              <a:lightRig rig="threePt" dir="t"/>
            </a:scene3d>
            <a:sp3d prstMaterial="matte"/>
          </a:bodyPr>
          <a:lstStyle>
            <a:lvl1pPr algn="r" defTabSz="966788">
              <a:defRPr sz="1300">
                <a:latin typeface="Book Antiqua" pitchFamily="18" charset="0"/>
              </a:defRPr>
            </a:lvl1pPr>
          </a:lstStyle>
          <a:p>
            <a:fld id="{AC480B7F-41A9-461E-AC03-18C4AB006729}" type="slidenum">
              <a:rPr lang="en-US">
                <a:latin typeface="Times New Roman" pitchFamily="18" charset="0"/>
              </a:rPr>
              <a:pPr/>
              <a:t>‹#›</a:t>
            </a:fld>
            <a:endParaRPr lang="en-US" dirty="0">
              <a:latin typeface="Times New Roman" pitchFamily="18" charset="0"/>
            </a:endParaRPr>
          </a:p>
        </p:txBody>
      </p:sp>
      <p:sp>
        <p:nvSpPr>
          <p:cNvPr id="49160" name="Rectangle 8"/>
          <p:cNvSpPr>
            <a:spLocks noGrp="1" noChangeArrowheads="1"/>
          </p:cNvSpPr>
          <p:nvPr>
            <p:ph type="ftr" sz="quarter" idx="2"/>
          </p:nvPr>
        </p:nvSpPr>
        <p:spPr bwMode="auto">
          <a:xfrm>
            <a:off x="0" y="9121775"/>
            <a:ext cx="4705350" cy="479425"/>
          </a:xfrm>
          <a:prstGeom prst="rect">
            <a:avLst/>
          </a:prstGeom>
          <a:noFill/>
          <a:ln w="9525">
            <a:noFill/>
            <a:miter lim="800000"/>
            <a:headEnd/>
            <a:tailEnd/>
          </a:ln>
          <a:effectLst/>
        </p:spPr>
        <p:txBody>
          <a:bodyPr vert="horz" wrap="square" lIns="96661" tIns="48331" rIns="96661" bIns="48331" numCol="1" anchor="b" anchorCtr="0" compatLnSpc="1"/>
          <a:lstStyle>
            <a:lvl1pPr defTabSz="966788">
              <a:defRPr sz="1300">
                <a:effectLst>
                  <a:outerShdw blurRad="38100" dist="38100" dir="2700000" algn="tl">
                    <a:srgbClr val="C0C0C0"/>
                  </a:outerShdw>
                </a:effectLst>
              </a:defRPr>
            </a:lvl1pPr>
          </a:lstStyle>
          <a:p>
            <a:r>
              <a:rPr lang="en-US" dirty="0">
                <a:effectLst/>
              </a:rPr>
              <a:t>ENGRI 113:  Water Treatment Design</a:t>
            </a:r>
          </a:p>
          <a:p>
            <a:r>
              <a:rPr lang="en-US" dirty="0">
                <a:effectLst/>
              </a:rPr>
              <a:t>Monroe Weber-Shirk                      </a:t>
            </a:r>
            <a:fld id="{DD7C382A-03E8-4C0B-B13F-4E2BF6651D7B}" type="datetime4">
              <a:rPr lang="en-US">
                <a:effectLst/>
              </a:rPr>
              <a:pPr/>
              <a:t>September 3, 2012</a:t>
            </a:fld>
            <a:endParaRPr lang="en-US" dirty="0">
              <a:effectLst/>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18944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315395"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2" tIns="45716" rIns="91432" bIns="45716"/>
          <a:lstStyle/>
          <a:p>
            <a:endParaRPr lang="es-H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53" tIns="48326" rIns="96653" bIns="48326" anchor="b"/>
          <a:lstStyle/>
          <a:p>
            <a:pPr algn="r" defTabSz="966788" eaLnBrk="1" hangingPunct="1"/>
            <a:fld id="{5D10CF8B-1BE6-477A-8B93-A263E7E95058}" type="slidenum">
              <a:rPr lang="en-US" sz="1300">
                <a:latin typeface="Arial" pitchFamily="34" charset="0"/>
              </a:rPr>
              <a:pPr algn="r" defTabSz="966788" eaLnBrk="1" hangingPunct="1"/>
              <a:t>13</a:t>
            </a:fld>
            <a:endParaRPr lang="en-US" sz="1300">
              <a:latin typeface="Arial" pitchFamily="34" charset="0"/>
            </a:endParaRPr>
          </a:p>
        </p:txBody>
      </p:sp>
      <p:sp>
        <p:nvSpPr>
          <p:cNvPr id="362499"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362500" name="Rectangle 3"/>
          <p:cNvSpPr>
            <a:spLocks noGrp="1" noChangeArrowheads="1"/>
          </p:cNvSpPr>
          <p:nvPr>
            <p:ph type="body" idx="1"/>
          </p:nvPr>
        </p:nvSpPr>
        <p:spPr bwMode="auto">
          <a:xfrm>
            <a:off x="731838" y="4560888"/>
            <a:ext cx="5851525" cy="4319587"/>
          </a:xfrm>
          <a:prstGeom prst="rect">
            <a:avLst/>
          </a:prstGeom>
          <a:noFill/>
          <a:ln>
            <a:solidFill>
              <a:srgbClr val="000000"/>
            </a:solidFill>
            <a:miter lim="800000"/>
            <a:headEnd/>
            <a:tailEnd/>
          </a:ln>
        </p:spPr>
        <p:txBody>
          <a:bodyPr lIns="96653" tIns="48326" rIns="96653" bIns="48326"/>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0377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35430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1197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36659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427" y="9120172"/>
            <a:ext cx="3170138" cy="479539"/>
          </a:xfrm>
          <a:prstGeom prst="rect">
            <a:avLst/>
          </a:prstGeom>
          <a:ln/>
        </p:spPr>
        <p:txBody>
          <a:bodyPr/>
          <a:lstStyle/>
          <a:p>
            <a:fld id="{77A4857A-3447-4B70-BDC5-DC06415FC215}" type="slidenum">
              <a:rPr lang="en-US"/>
              <a:pPr/>
              <a:t>18</a:t>
            </a:fld>
            <a:endParaRPr lang="en-US"/>
          </a:p>
        </p:txBody>
      </p:sp>
      <p:sp>
        <p:nvSpPr>
          <p:cNvPr id="154626" name="Rectangle 2"/>
          <p:cNvSpPr>
            <a:spLocks noGrp="1" noRot="1" noChangeAspect="1" noChangeArrowheads="1" noTextEdit="1"/>
          </p:cNvSpPr>
          <p:nvPr>
            <p:ph type="sldImg"/>
          </p:nvPr>
        </p:nvSpPr>
        <p:spPr>
          <a:xfrm>
            <a:off x="1258888" y="720725"/>
            <a:ext cx="4797425" cy="3598863"/>
          </a:xfrm>
          <a:prstGeom prst="rect">
            <a:avLst/>
          </a:prstGeom>
          <a:ln/>
        </p:spPr>
      </p:sp>
      <p:sp>
        <p:nvSpPr>
          <p:cNvPr id="154627" name="Rectangle 3"/>
          <p:cNvSpPr>
            <a:spLocks noGrp="1" noChangeArrowheads="1"/>
          </p:cNvSpPr>
          <p:nvPr>
            <p:ph type="body" idx="1"/>
          </p:nvPr>
        </p:nvSpPr>
        <p:spPr>
          <a:xfrm>
            <a:off x="731194" y="4560086"/>
            <a:ext cx="5852814" cy="4320317"/>
          </a:xfrm>
          <a:prstGeom prst="rect">
            <a:avLst/>
          </a:prstGeom>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a:prstGeom prst="rect">
            <a:avLst/>
          </a:prstGeom>
        </p:spPr>
      </p:sp>
      <p:sp>
        <p:nvSpPr>
          <p:cNvPr id="3" name="Notes Placeholder 2"/>
          <p:cNvSpPr>
            <a:spLocks noGrp="1"/>
          </p:cNvSpPr>
          <p:nvPr>
            <p:ph type="body" idx="1"/>
          </p:nvPr>
        </p:nvSpPr>
        <p:spPr>
          <a:xfrm>
            <a:off x="731194" y="4560086"/>
            <a:ext cx="5852814" cy="4320317"/>
          </a:xfrm>
          <a:prstGeom prst="rect">
            <a:avLst/>
          </a:prstGeom>
        </p:spPr>
        <p:txBody>
          <a:bodyPr>
            <a:normAutofit/>
          </a:bodyPr>
          <a:lstStyle/>
          <a:p>
            <a:r>
              <a:rPr lang="en-US" dirty="0" smtClean="0"/>
              <a:t>Here </a:t>
            </a:r>
            <a:r>
              <a:rPr lang="en-US" baseline="0" dirty="0" smtClean="0"/>
              <a:t>are the </a:t>
            </a:r>
            <a:r>
              <a:rPr lang="en-US" baseline="0" dirty="0" smtClean="0"/>
              <a:t>five stages </a:t>
            </a:r>
            <a:r>
              <a:rPr lang="en-US" baseline="0" dirty="0" smtClean="0"/>
              <a:t>of colloid or particle removal in hydraulic drinking water treatment plants. The first stage, coagulation, involves the addition of a chemical coagulant to destabilize a suspension of particles. The coagulant precipitates and attaches to the particle surface. Then in flocculation, velocity gradients in the water cause the particles (now coated in precipitated coagulant) to collide and stick to one another forming aggregates. In sedimentation, fluid flow is very slow and the aggregates settle to the bottom of the tank. Filtration is often used to remove any remaining particles but is not included in the bench-scale setup.</a:t>
            </a:r>
            <a:endParaRPr lang="en-US" dirty="0"/>
          </a:p>
        </p:txBody>
      </p:sp>
      <p:sp>
        <p:nvSpPr>
          <p:cNvPr id="4" name="Slide Number Placeholder 3"/>
          <p:cNvSpPr>
            <a:spLocks noGrp="1"/>
          </p:cNvSpPr>
          <p:nvPr>
            <p:ph type="sldNum" sz="quarter" idx="10"/>
          </p:nvPr>
        </p:nvSpPr>
        <p:spPr>
          <a:xfrm>
            <a:off x="4143427" y="9120172"/>
            <a:ext cx="3170138" cy="479539"/>
          </a:xfrm>
          <a:prstGeom prst="rect">
            <a:avLst/>
          </a:prstGeom>
        </p:spPr>
        <p:txBody>
          <a:bodyPr/>
          <a:lstStyle/>
          <a:p>
            <a:fld id="{B41D8EC2-A0E9-457F-B1CC-A5C98B015440}"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427" y="9120172"/>
            <a:ext cx="3170138" cy="479539"/>
          </a:xfrm>
          <a:prstGeom prst="rect">
            <a:avLst/>
          </a:prstGeom>
          <a:ln/>
        </p:spPr>
        <p:txBody>
          <a:bodyPr/>
          <a:lstStyle/>
          <a:p>
            <a:fld id="{6B862DA9-DFE9-4A10-982D-3AEE83B40339}" type="slidenum">
              <a:rPr lang="en-US"/>
              <a:pPr/>
              <a:t>20</a:t>
            </a:fld>
            <a:endParaRPr lang="en-US"/>
          </a:p>
        </p:txBody>
      </p:sp>
      <p:sp>
        <p:nvSpPr>
          <p:cNvPr id="74754" name="Rectangle 2"/>
          <p:cNvSpPr>
            <a:spLocks noGrp="1" noRot="1" noChangeAspect="1" noChangeArrowheads="1" noTextEdit="1"/>
          </p:cNvSpPr>
          <p:nvPr>
            <p:ph type="sldImg"/>
          </p:nvPr>
        </p:nvSpPr>
        <p:spPr>
          <a:xfrm>
            <a:off x="1258888" y="720725"/>
            <a:ext cx="4797425" cy="3598863"/>
          </a:xfrm>
          <a:prstGeom prst="rect">
            <a:avLst/>
          </a:prstGeom>
          <a:ln/>
        </p:spPr>
      </p:sp>
      <p:sp>
        <p:nvSpPr>
          <p:cNvPr id="74755" name="Rectangle 3"/>
          <p:cNvSpPr>
            <a:spLocks noGrp="1" noChangeArrowheads="1"/>
          </p:cNvSpPr>
          <p:nvPr>
            <p:ph type="body" idx="1"/>
          </p:nvPr>
        </p:nvSpPr>
        <p:spPr>
          <a:xfrm>
            <a:off x="731194" y="4560086"/>
            <a:ext cx="5852814" cy="4320317"/>
          </a:xfrm>
          <a:prstGeom prst="rect">
            <a:avLst/>
          </a:prstGeom>
        </p:spPr>
        <p:txBody>
          <a:bodyPr/>
          <a:lstStyle/>
          <a:p>
            <a:r>
              <a:rPr lang="en-US" dirty="0" smtClean="0"/>
              <a:t>In this sentence “complex” may be a clue</a:t>
            </a:r>
            <a:r>
              <a:rPr lang="en-US" baseline="0" dirty="0" smtClean="0"/>
              <a:t> that coagulant is not well understood.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lstStyle/>
          <a:p>
            <a:r>
              <a:rPr lang="en-US" dirty="0" smtClean="0"/>
              <a:t>Our smallest aggregates were</a:t>
            </a:r>
            <a:r>
              <a:rPr lang="en-US" baseline="0" dirty="0" smtClean="0"/>
              <a:t> the control, at 180 nm. There were 95 PACl aggregates per clay.</a:t>
            </a:r>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pPr>
              <a:defRPr/>
            </a:pPr>
            <a:fld id="{F522C632-36F3-49AF-BCF6-6E9DF416615A}" type="slidenum">
              <a:rPr lang="en-US" smtClean="0"/>
              <a:pPr>
                <a:defRPr/>
              </a:pPr>
              <a:t>21</a:t>
            </a:fld>
            <a:endParaRPr lang="en-US" dirty="0"/>
          </a:p>
        </p:txBody>
      </p:sp>
    </p:spTree>
    <p:extLst>
      <p:ext uri="{BB962C8B-B14F-4D97-AF65-F5344CB8AC3E}">
        <p14:creationId xmlns="" xmlns:p14="http://schemas.microsoft.com/office/powerpoint/2010/main" val="326142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19046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1811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53" tIns="48326" rIns="96653" bIns="48326" anchor="b"/>
          <a:lstStyle/>
          <a:p>
            <a:pPr algn="r" defTabSz="966788" eaLnBrk="1" hangingPunct="1"/>
            <a:fld id="{19192E9A-E119-41B8-9F72-AFC2D2FBADFB}" type="slidenum">
              <a:rPr lang="en-US" sz="1300">
                <a:latin typeface="Arial" pitchFamily="34" charset="0"/>
              </a:rPr>
              <a:pPr algn="r" defTabSz="966788" eaLnBrk="1" hangingPunct="1"/>
              <a:t>25</a:t>
            </a:fld>
            <a:endParaRPr lang="en-US" sz="1300">
              <a:latin typeface="Arial" pitchFamily="34" charset="0"/>
            </a:endParaRPr>
          </a:p>
        </p:txBody>
      </p:sp>
      <p:sp>
        <p:nvSpPr>
          <p:cNvPr id="356355"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356356" name="Rectangle 3"/>
          <p:cNvSpPr>
            <a:spLocks noGrp="1" noChangeArrowheads="1"/>
          </p:cNvSpPr>
          <p:nvPr>
            <p:ph type="body" idx="1"/>
          </p:nvPr>
        </p:nvSpPr>
        <p:spPr bwMode="auto">
          <a:xfrm>
            <a:off x="731838" y="4560888"/>
            <a:ext cx="5851525" cy="4319587"/>
          </a:xfrm>
          <a:prstGeom prst="rect">
            <a:avLst/>
          </a:prstGeom>
          <a:noFill/>
          <a:ln>
            <a:solidFill>
              <a:srgbClr val="000000"/>
            </a:solidFill>
            <a:miter lim="800000"/>
            <a:headEnd/>
            <a:tailEnd/>
          </a:ln>
        </p:spPr>
        <p:txBody>
          <a:bodyPr lIns="96653" tIns="48326" rIns="96653" bIns="48326"/>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1913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2016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5907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6009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6624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8057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8160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8774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r>
              <a:rPr lang="en-US"/>
              <a:t>Schulz, C. R. and D. A. Okun (1984). </a:t>
            </a:r>
            <a:r>
              <a:rPr lang="en-US" u="sng"/>
              <a:t>Surface Water Treatment for Communities in Developing Countries</a:t>
            </a:r>
            <a:r>
              <a:rPr lang="en-US"/>
              <a:t>, John Wiley &amp; Sons.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19149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8979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r>
              <a:rPr lang="en-US"/>
              <a:t> (http://www.yale.edu/env/elimelech/publication-pdf/Ching-Tanaka-Elimelech-WaterResearch-1994.pdf)</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bwMode="auto">
          <a:xfrm>
            <a:off x="1258888" y="720725"/>
            <a:ext cx="4800600" cy="3600450"/>
          </a:xfrm>
          <a:prstGeom prst="rect">
            <a:avLst/>
          </a:prstGeom>
          <a:noFill/>
          <a:ln>
            <a:solidFill>
              <a:srgbClr val="000000"/>
            </a:solidFill>
            <a:miter lim="800000"/>
            <a:headEnd/>
            <a:tailEnd/>
          </a:ln>
        </p:spPr>
      </p:sp>
      <p:sp>
        <p:nvSpPr>
          <p:cNvPr id="30617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5201" tIns="47601" rIns="95201" bIns="47601"/>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6726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38400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388099"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2" tIns="45716" rIns="91432" bIns="45716"/>
          <a:lstStyle/>
          <a:p>
            <a:endParaRPr lang="es-H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390147"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2" tIns="45716" rIns="91432" bIns="45716"/>
          <a:lstStyle/>
          <a:p>
            <a:endParaRPr lang="es-H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Rot="1" noChangeAspect="1" noChangeArrowheads="1" noTextEdit="1"/>
          </p:cNvSpPr>
          <p:nvPr>
            <p:ph type="sldImg"/>
          </p:nvPr>
        </p:nvSpPr>
        <p:spPr bwMode="auto">
          <a:xfrm>
            <a:off x="1258888" y="720725"/>
            <a:ext cx="4800600" cy="3600450"/>
          </a:xfrm>
          <a:prstGeom prst="rect">
            <a:avLst/>
          </a:prstGeom>
          <a:noFill/>
          <a:ln>
            <a:solidFill>
              <a:srgbClr val="000000"/>
            </a:solidFill>
            <a:miter lim="800000"/>
            <a:headEnd/>
            <a:tailEnd/>
          </a:ln>
        </p:spPr>
      </p:sp>
      <p:sp>
        <p:nvSpPr>
          <p:cNvPr id="39219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1432" tIns="45716" rIns="91432" bIns="45716"/>
          <a:lstStyle/>
          <a:p>
            <a:r>
              <a:rPr lang="en-US"/>
              <a:t>Ratio of surface area to cross sectional area must be less than 18. Water Quality and Treatment 5</a:t>
            </a:r>
            <a:r>
              <a:rPr lang="en-US" baseline="30000"/>
              <a:t>th</a:t>
            </a:r>
            <a:r>
              <a:rPr lang="en-US"/>
              <a:t> edition page 7.30</a:t>
            </a:r>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402435"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2" tIns="45716" rIns="91432" bIns="45716"/>
          <a:lstStyle/>
          <a:p>
            <a:endParaRPr lang="es-H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35021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5E8937F4-65B4-4BA9-9E74-764E4B367272}" type="slidenum">
              <a:rPr lang="en-US"/>
              <a:pPr/>
              <a:t>47</a:t>
            </a:fld>
            <a:endParaRPr lang="en-US"/>
          </a:p>
        </p:txBody>
      </p:sp>
      <p:sp>
        <p:nvSpPr>
          <p:cNvPr id="448514" name="Rectangle 2"/>
          <p:cNvSpPr>
            <a:spLocks noGrp="1" noRot="1" noChangeAspect="1" noChangeArrowheads="1" noTextEdit="1"/>
          </p:cNvSpPr>
          <p:nvPr>
            <p:ph type="sldImg"/>
          </p:nvPr>
        </p:nvSpPr>
        <p:spPr>
          <a:xfrm>
            <a:off x="1257300" y="720725"/>
            <a:ext cx="4800600" cy="3600450"/>
          </a:xfrm>
          <a:prstGeom prst="rect">
            <a:avLst/>
          </a:prstGeom>
          <a:ln/>
        </p:spPr>
      </p:sp>
      <p:sp>
        <p:nvSpPr>
          <p:cNvPr id="448515" name="Rectangle 3"/>
          <p:cNvSpPr>
            <a:spLocks noGrp="1" noChangeArrowheads="1"/>
          </p:cNvSpPr>
          <p:nvPr>
            <p:ph type="body" idx="1"/>
          </p:nvPr>
        </p:nvSpPr>
        <p:spPr>
          <a:xfrm>
            <a:off x="731838" y="4560888"/>
            <a:ext cx="5851525" cy="4319587"/>
          </a:xfrm>
          <a:prstGeom prst="rect">
            <a:avLst/>
          </a:prstGeo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8BFB445D-298A-4AAA-ACF8-504D2BC22214}" type="slidenum">
              <a:rPr lang="en-US"/>
              <a:pPr/>
              <a:t>4</a:t>
            </a:fld>
            <a:endParaRPr lang="en-US"/>
          </a:p>
        </p:txBody>
      </p:sp>
      <p:sp>
        <p:nvSpPr>
          <p:cNvPr id="588802" name="Rectangle 2"/>
          <p:cNvSpPr>
            <a:spLocks noGrp="1" noRot="1" noChangeAspect="1" noChangeArrowheads="1" noTextEdit="1"/>
          </p:cNvSpPr>
          <p:nvPr>
            <p:ph type="sldImg"/>
          </p:nvPr>
        </p:nvSpPr>
        <p:spPr>
          <a:xfrm>
            <a:off x="1257300" y="720725"/>
            <a:ext cx="4800600" cy="3600450"/>
          </a:xfrm>
          <a:prstGeom prst="rect">
            <a:avLst/>
          </a:prstGeom>
          <a:ln/>
        </p:spPr>
      </p:sp>
      <p:sp>
        <p:nvSpPr>
          <p:cNvPr id="588803" name="Rectangle 3"/>
          <p:cNvSpPr>
            <a:spLocks noGrp="1" noChangeArrowheads="1"/>
          </p:cNvSpPr>
          <p:nvPr>
            <p:ph type="body" idx="1"/>
          </p:nvPr>
        </p:nvSpPr>
        <p:spPr>
          <a:xfrm>
            <a:off x="731838" y="4560888"/>
            <a:ext cx="5851525" cy="4319587"/>
          </a:xfrm>
          <a:prstGeom prst="rect">
            <a:avLst/>
          </a:prstGeo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10DE02E4-A158-45AA-B5D0-F76AD53DDB06}"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dirty="0" smtClean="0"/>
              <a:t>This was tested at multiple plants and is much better than the manifolds that were simple pipes with a row of holes!</a:t>
            </a:r>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10DE02E4-A158-45AA-B5D0-F76AD53DDB06}" type="slidenum">
              <a:rPr lang="en-US" smtClean="0"/>
              <a:pPr/>
              <a:t>52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39424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42496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42803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43110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dirty="0" smtClean="0"/>
              <a:t>http://www.youtube.com/watch?v=wa66el51uiY&amp;feature=player_embedded</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2528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414723"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2" tIns="45716" rIns="91432" bIns="45716"/>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2733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19456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2835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2937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040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416771"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2" tIns="45716" rIns="91432" bIns="45716"/>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245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347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449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520" y="4560570"/>
            <a:ext cx="5852160" cy="4320540"/>
          </a:xfrm>
          <a:prstGeom prst="rect">
            <a:avLst/>
          </a:prstGeom>
        </p:spPr>
        <p:txBody>
          <a:bodyPr lIns="96661" tIns="48331" rIns="96661" bIns="48331"/>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3B9295D1-6319-4E53-8206-1918F16438C7}" type="slidenum">
              <a:rPr lang="en-US" smtClean="0">
                <a:solidFill>
                  <a:prstClr val="black"/>
                </a:solidFill>
              </a:rPr>
              <a:pPr/>
              <a:t>73</a:t>
            </a:fld>
            <a:endParaRPr lang="en-US">
              <a:solidFill>
                <a:prstClr val="black"/>
              </a:solidFill>
            </a:endParaRPr>
          </a:p>
        </p:txBody>
      </p:sp>
    </p:spTree>
    <p:extLst>
      <p:ext uri="{BB962C8B-B14F-4D97-AF65-F5344CB8AC3E}">
        <p14:creationId xmlns="" xmlns:p14="http://schemas.microsoft.com/office/powerpoint/2010/main" val="3095376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552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654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313347"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1432" tIns="45716" rIns="91432" bIns="45716"/>
          <a:lstStyle/>
          <a:p>
            <a:endParaRPr lang="es-HN"/>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757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859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3961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4064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4166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4473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45763"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46787"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4985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5293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196611"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25395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Mickey Adelman, 2011</a:t>
            </a:r>
          </a:p>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F6B90027-AD36-416E-8B0F-CCCC7E8FF223}" type="slidenum">
              <a:rPr lang="en-US" smtClean="0"/>
              <a:pPr/>
              <a:t>88</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Mickey Adelman, 2011</a:t>
            </a:r>
          </a:p>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F6B90027-AD36-416E-8B0F-CCCC7E8FF223}" type="slidenum">
              <a:rPr lang="en-US" smtClean="0"/>
              <a:pPr/>
              <a:t>89</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F6B90027-AD36-416E-8B0F-CCCC7E8FF223}" type="slidenum">
              <a:rPr lang="en-US" smtClean="0"/>
              <a:pPr/>
              <a:t>90</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Need to analyze the beginning of the siphon right after the air pressure is equalized with atmospheric pressure. It</a:t>
            </a:r>
            <a:r>
              <a:rPr lang="en-US" baseline="0" dirty="0" smtClean="0"/>
              <a:t> appears that we may need the height of water above the top of the siphon tube to equal the depth of submergence of the end of the siphon to initiate flow through the siphon</a:t>
            </a:r>
            <a:endParaRPr lang="en-US" dirty="0" smtClean="0"/>
          </a:p>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F6B90027-AD36-416E-8B0F-CCCC7E8FF223}" type="slidenum">
              <a:rPr lang="en-US" smtClean="0"/>
              <a:pPr/>
              <a:t>91</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F6B90027-AD36-416E-8B0F-CCCC7E8FF223}" type="slidenum">
              <a:rPr lang="en-US" smtClean="0"/>
              <a:pPr/>
              <a:t>92</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r>
              <a:rPr lang="en-US" dirty="0" smtClean="0"/>
              <a:t>http://youtu.be/k7rSmWs4gZI</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197635"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p:spPr>
      </p:sp>
      <p:sp>
        <p:nvSpPr>
          <p:cNvPr id="19865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lIns="96661" tIns="48331" rIns="96661" bIns="48331"/>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 Id="rId4" Type="http://schemas.openxmlformats.org/officeDocument/2006/relationships/image" Target="../media/image3.jpe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jpe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 Id="rId4" Type="http://schemas.openxmlformats.org/officeDocument/2006/relationships/image" Target="../media/image3.jpe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 Id="rId4" Type="http://schemas.openxmlformats.org/officeDocument/2006/relationships/image" Target="../media/image3.jpe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jpe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6.xml"/><Relationship Id="rId4" Type="http://schemas.openxmlformats.org/officeDocument/2006/relationships/image" Target="../media/image3.jpe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 Id="rId4" Type="http://schemas.openxmlformats.org/officeDocument/2006/relationships/image" Target="../media/image3.jpe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 Id="rId4" Type="http://schemas.openxmlformats.org/officeDocument/2006/relationships/image" Target="../media/image3.jpe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9.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0.xml"/><Relationship Id="rId4" Type="http://schemas.openxmlformats.org/officeDocument/2006/relationships/image" Target="../media/image3.jpeg"/></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1.xml"/><Relationship Id="rId4" Type="http://schemas.openxmlformats.org/officeDocument/2006/relationships/image" Target="../media/image3.jpeg"/></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2.xml"/><Relationship Id="rId4" Type="http://schemas.openxmlformats.org/officeDocument/2006/relationships/image" Target="../media/image3.jpe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3.xml"/><Relationship Id="rId4" Type="http://schemas.openxmlformats.org/officeDocument/2006/relationships/image" Target="../media/image3.jpeg"/></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4.xml"/><Relationship Id="rId4" Type="http://schemas.openxmlformats.org/officeDocument/2006/relationships/image" Target="../media/image3.jpe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5.xml"/><Relationship Id="rId4" Type="http://schemas.openxmlformats.org/officeDocument/2006/relationships/image" Target="../media/image3.jpeg"/></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6.xml"/><Relationship Id="rId4" Type="http://schemas.openxmlformats.org/officeDocument/2006/relationships/image" Target="../media/image3.jpeg"/></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7.xml"/><Relationship Id="rId4" Type="http://schemas.openxmlformats.org/officeDocument/2006/relationships/image" Target="../media/image3.jpeg"/></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8.xml"/><Relationship Id="rId4" Type="http://schemas.openxmlformats.org/officeDocument/2006/relationships/image" Target="../media/image3.jpeg"/></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9.xml"/><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0.xml"/><Relationship Id="rId4" Type="http://schemas.openxmlformats.org/officeDocument/2006/relationships/image" Target="../media/image3.jpeg"/></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1.xml"/><Relationship Id="rId4" Type="http://schemas.openxmlformats.org/officeDocument/2006/relationships/image" Target="../media/image3.jpeg"/></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2.xml"/><Relationship Id="rId4" Type="http://schemas.openxmlformats.org/officeDocument/2006/relationships/image" Target="../media/image3.jpeg"/></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3.xml"/><Relationship Id="rId4" Type="http://schemas.openxmlformats.org/officeDocument/2006/relationships/image" Target="../media/image3.jpeg"/></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4.xml"/><Relationship Id="rId4" Type="http://schemas.openxmlformats.org/officeDocument/2006/relationships/image" Target="../media/image3.jpeg"/></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5.xml"/><Relationship Id="rId4" Type="http://schemas.openxmlformats.org/officeDocument/2006/relationships/image" Target="../media/image3.jpeg"/></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6.xml"/><Relationship Id="rId4" Type="http://schemas.openxmlformats.org/officeDocument/2006/relationships/image" Target="../media/image3.jpeg"/></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7.xml"/><Relationship Id="rId4" Type="http://schemas.openxmlformats.org/officeDocument/2006/relationships/image" Target="../media/image3.jpeg"/></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3" Type="http://schemas.openxmlformats.org/officeDocument/2006/relationships/hyperlink" Target="http://www.cee.cornell.edu/faculty/info.cfm?abbrev=faculty&amp;shorttitle=bio&amp;netid=mw24" TargetMode="External"/><Relationship Id="rId7" Type="http://schemas.openxmlformats.org/officeDocument/2006/relationships/image" Target="../media/image5.png"/><Relationship Id="rId2" Type="http://schemas.openxmlformats.org/officeDocument/2006/relationships/hyperlink" Target="http://ceeserver.cee.cornell.edu/mw24/Default.htm" TargetMode="External"/><Relationship Id="rId1" Type="http://schemas.openxmlformats.org/officeDocument/2006/relationships/slideMaster" Target="../slideMasters/slideMaster38.xml"/><Relationship Id="rId6" Type="http://schemas.openxmlformats.org/officeDocument/2006/relationships/hyperlink" Target="http://www.cornell.edu/" TargetMode="External"/><Relationship Id="rId5" Type="http://schemas.openxmlformats.org/officeDocument/2006/relationships/hyperlink" Target="http://www.cee.cornell.edu/index.cfm" TargetMode="External"/><Relationship Id="rId4" Type="http://schemas.openxmlformats.org/officeDocument/2006/relationships/image" Target="../media/image4.jpeg"/></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9.xml"/><Relationship Id="rId4" Type="http://schemas.openxmlformats.org/officeDocument/2006/relationships/image" Target="../media/image3.jpeg"/></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0.xml"/><Relationship Id="rId4" Type="http://schemas.openxmlformats.org/officeDocument/2006/relationships/image" Target="../media/image3.jpeg"/></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1.xml"/><Relationship Id="rId4" Type="http://schemas.openxmlformats.org/officeDocument/2006/relationships/image" Target="../media/image3.jpeg"/></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2.xml"/><Relationship Id="rId4" Type="http://schemas.openxmlformats.org/officeDocument/2006/relationships/image" Target="../media/image3.jpeg"/></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3.xml"/><Relationship Id="rId4" Type="http://schemas.openxmlformats.org/officeDocument/2006/relationships/image" Target="../media/image3.jpeg"/></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4.xml"/><Relationship Id="rId4" Type="http://schemas.openxmlformats.org/officeDocument/2006/relationships/image" Target="../media/image3.jpeg"/></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3" Type="http://schemas.openxmlformats.org/officeDocument/2006/relationships/hyperlink" Target="http://www.cee.cornell.edu/faculty/info.cfm?abbrev=faculty&amp;shorttitle=bio&amp;netid=mw24" TargetMode="External"/><Relationship Id="rId7" Type="http://schemas.openxmlformats.org/officeDocument/2006/relationships/image" Target="../media/image5.png"/><Relationship Id="rId2" Type="http://schemas.openxmlformats.org/officeDocument/2006/relationships/hyperlink" Target="http://ceeserver.cee.cornell.edu/mw24/Default.htm" TargetMode="External"/><Relationship Id="rId1" Type="http://schemas.openxmlformats.org/officeDocument/2006/relationships/slideMaster" Target="../slideMasters/slideMaster45.xml"/><Relationship Id="rId6" Type="http://schemas.openxmlformats.org/officeDocument/2006/relationships/hyperlink" Target="http://www.cornell.edu/" TargetMode="External"/><Relationship Id="rId5" Type="http://schemas.openxmlformats.org/officeDocument/2006/relationships/hyperlink" Target="http://www.cee.cornell.edu/index.cfm" TargetMode="External"/><Relationship Id="rId4" Type="http://schemas.openxmlformats.org/officeDocument/2006/relationships/image" Target="../media/image4.jpeg"/></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6.xml"/><Relationship Id="rId4" Type="http://schemas.openxmlformats.org/officeDocument/2006/relationships/image" Target="../media/image3.jpeg"/></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3.jpe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174" name="Rectangle 6"/>
          <p:cNvSpPr>
            <a:spLocks noGrp="1" noChangeArrowheads="1"/>
          </p:cNvSpPr>
          <p:nvPr>
            <p:ph type="subTitle" idx="1"/>
          </p:nvPr>
        </p:nvSpPr>
        <p:spPr>
          <a:xfrm>
            <a:off x="492369" y="2387600"/>
            <a:ext cx="3962400" cy="3309815"/>
          </a:xfrm>
        </p:spPr>
        <p:txBody>
          <a:bodyPr/>
          <a:lstStyle>
            <a:lvl1pPr marL="0" indent="0" algn="l">
              <a:buFont typeface="Wingdings" pitchFamily="2" charset="2"/>
              <a:buNone/>
              <a:defRPr>
                <a:latin typeface="+mj-lt"/>
              </a:defRPr>
            </a:lvl1pPr>
          </a:lstStyle>
          <a:p>
            <a:r>
              <a:rPr lang="en-US" smtClean="0"/>
              <a:t>Click to edit Master subtitle style</a:t>
            </a:r>
            <a:endParaRPr lang="en-US" dirty="0"/>
          </a:p>
        </p:txBody>
      </p:sp>
      <p:sp>
        <p:nvSpPr>
          <p:cNvPr id="7175" name="Rectangle 7"/>
          <p:cNvSpPr>
            <a:spLocks noGrp="1" noChangeArrowheads="1"/>
          </p:cNvSpPr>
          <p:nvPr>
            <p:ph type="dt" sz="half" idx="2"/>
          </p:nvPr>
        </p:nvSpPr>
        <p:spPr/>
        <p:txBody>
          <a:bodyPr/>
          <a:lstStyle>
            <a:lvl1pPr>
              <a:defRPr>
                <a:latin typeface="+mj-lt"/>
              </a:defRPr>
            </a:lvl1pPr>
          </a:lstStyle>
          <a:p>
            <a:endParaRPr lang="en-US"/>
          </a:p>
        </p:txBody>
      </p:sp>
      <p:sp>
        <p:nvSpPr>
          <p:cNvPr id="7176" name="Rectangle 8"/>
          <p:cNvSpPr>
            <a:spLocks noGrp="1" noChangeArrowheads="1"/>
          </p:cNvSpPr>
          <p:nvPr>
            <p:ph type="ftr" sz="quarter" idx="3"/>
          </p:nvPr>
        </p:nvSpPr>
        <p:spPr/>
        <p:txBody>
          <a:bodyPr/>
          <a:lstStyle>
            <a:lvl1pPr>
              <a:defRPr>
                <a:latin typeface="+mj-lt"/>
              </a:defRPr>
            </a:lvl1pPr>
          </a:lstStyle>
          <a:p>
            <a:endParaRPr lang="en-US"/>
          </a:p>
        </p:txBody>
      </p:sp>
      <p:sp>
        <p:nvSpPr>
          <p:cNvPr id="7177" name="Rectangle 9"/>
          <p:cNvSpPr>
            <a:spLocks noGrp="1" noChangeArrowheads="1"/>
          </p:cNvSpPr>
          <p:nvPr>
            <p:ph type="sldNum" sz="quarter" idx="4"/>
          </p:nvPr>
        </p:nvSpPr>
        <p:spPr>
          <a:xfrm>
            <a:off x="6553200" y="6494585"/>
            <a:ext cx="2133600" cy="226890"/>
          </a:xfrm>
        </p:spPr>
        <p:txBody>
          <a:bodyPr/>
          <a:lstStyle>
            <a:lvl1pPr>
              <a:defRPr>
                <a:latin typeface="+mj-lt"/>
              </a:defRPr>
            </a:lvl1pPr>
          </a:lstStyle>
          <a:p>
            <a:fld id="{F836F64E-E3F0-4065-8633-CE27C4F106AE}"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AE725-B6B6-4315-B0A0-4652068E4DD2}" type="slidenum">
              <a:rPr lang="en-US" smtClean="0"/>
              <a:pPr/>
              <a:t>‹#›</a:t>
            </a:fld>
            <a:endParaRPr lang="en-US"/>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3E0F0F-6FC8-46C5-9720-FC19F1BAF1FF}" type="slidenum">
              <a:rPr lang="en-US" smtClean="0"/>
              <a:pPr/>
              <a:t>‹#›</a:t>
            </a:fld>
            <a:endParaRPr lang="en-US"/>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1BCA11-ECF5-4BAF-BDD0-7B39439989E0}"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A7D26F-E17B-4835-AE78-ABFDEC63521C}"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E84D99-E3A9-42E8-8C4B-44CE23BABE64}" type="slidenum">
              <a:rPr lang="en-US" smtClean="0"/>
              <a:pPr/>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ChangeArrowheads="1"/>
          </p:cNvSpPr>
          <p:nvPr/>
        </p:nvSpPr>
        <p:spPr bwMode="ltGray">
          <a:xfrm>
            <a:off x="0" y="3200400"/>
            <a:ext cx="9131300" cy="114300"/>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endParaRPr lang="en-US"/>
          </a:p>
        </p:txBody>
      </p:sp>
      <p:sp>
        <p:nvSpPr>
          <p:cNvPr id="5123" name="Rectangle 3"/>
          <p:cNvSpPr>
            <a:spLocks noChangeArrowheads="1"/>
          </p:cNvSpPr>
          <p:nvPr/>
        </p:nvSpPr>
        <p:spPr bwMode="ltGray">
          <a:xfrm>
            <a:off x="0" y="3409950"/>
            <a:ext cx="9131300" cy="3810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endParaRPr lang="en-US"/>
          </a:p>
        </p:txBody>
      </p:sp>
      <p:sp>
        <p:nvSpPr>
          <p:cNvPr id="5124" name="Rectangle 4"/>
          <p:cNvSpPr>
            <a:spLocks noGrp="1" noChangeArrowheads="1"/>
          </p:cNvSpPr>
          <p:nvPr>
            <p:ph type="ctrTitle" sz="quarter"/>
          </p:nvPr>
        </p:nvSpPr>
        <p:spPr>
          <a:xfrm>
            <a:off x="762000" y="1905000"/>
            <a:ext cx="7772400" cy="1143000"/>
          </a:xfrm>
        </p:spPr>
        <p:txBody>
          <a:bodyPr/>
          <a:lstStyle>
            <a:lvl1pPr>
              <a:defRPr/>
            </a:lvl1pPr>
          </a:lstStyle>
          <a:p>
            <a:r>
              <a:rPr lang="en-US" smtClean="0"/>
              <a:t>Click to edit Master title style</a:t>
            </a:r>
            <a:endParaRPr lang="en-US"/>
          </a:p>
        </p:txBody>
      </p:sp>
      <p:sp>
        <p:nvSpPr>
          <p:cNvPr id="5125" name="Rectangle 5"/>
          <p:cNvSpPr>
            <a:spLocks noGrp="1" noChangeArrowheads="1"/>
          </p:cNvSpPr>
          <p:nvPr>
            <p:ph type="subTitle" sz="quarter" idx="1"/>
          </p:nvPr>
        </p:nvSpPr>
        <p:spPr>
          <a:xfrm>
            <a:off x="1839913"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5126" name="Rectangle 6"/>
          <p:cNvSpPr>
            <a:spLocks noGrp="1" noChangeArrowheads="1"/>
          </p:cNvSpPr>
          <p:nvPr>
            <p:ph type="dt" sz="quarter" idx="2"/>
          </p:nvPr>
        </p:nvSpPr>
        <p:spPr>
          <a:xfrm>
            <a:off x="1212850" y="6232525"/>
            <a:ext cx="1905000" cy="457200"/>
          </a:xfrm>
        </p:spPr>
        <p:txBody>
          <a:bodyPr/>
          <a:lstStyle>
            <a:lvl1pPr>
              <a:defRPr/>
            </a:lvl1pPr>
          </a:lstStyle>
          <a:p>
            <a:endParaRPr lang="en-US"/>
          </a:p>
        </p:txBody>
      </p:sp>
      <p:sp>
        <p:nvSpPr>
          <p:cNvPr id="5127" name="Rectangle 7"/>
          <p:cNvSpPr>
            <a:spLocks noGrp="1" noChangeArrowheads="1"/>
          </p:cNvSpPr>
          <p:nvPr>
            <p:ph type="ftr" sz="quarter" idx="3"/>
          </p:nvPr>
        </p:nvSpPr>
        <p:spPr>
          <a:xfrm>
            <a:off x="3651250" y="6232525"/>
            <a:ext cx="2895600" cy="457200"/>
          </a:xfrm>
        </p:spPr>
        <p:txBody>
          <a:bodyPr/>
          <a:lstStyle>
            <a:lvl1pPr>
              <a:defRPr/>
            </a:lvl1pPr>
          </a:lstStyle>
          <a:p>
            <a:endParaRPr lang="en-US"/>
          </a:p>
        </p:txBody>
      </p:sp>
      <p:sp>
        <p:nvSpPr>
          <p:cNvPr id="5128" name="Rectangle 8"/>
          <p:cNvSpPr>
            <a:spLocks noGrp="1" noChangeArrowheads="1"/>
          </p:cNvSpPr>
          <p:nvPr>
            <p:ph type="sldNum" sz="quarter" idx="4"/>
          </p:nvPr>
        </p:nvSpPr>
        <p:spPr>
          <a:xfrm>
            <a:off x="7080250" y="6232525"/>
            <a:ext cx="1905000" cy="457200"/>
          </a:xfrm>
        </p:spPr>
        <p:txBody>
          <a:bodyPr/>
          <a:lstStyle>
            <a:lvl1pPr>
              <a:defRPr/>
            </a:lvl1pPr>
          </a:lstStyle>
          <a:p>
            <a:fld id="{F836F64E-E3F0-4065-8633-CE27C4F106AE}" type="slidenum">
              <a:rPr lang="en-US" smtClean="0"/>
              <a:pPr/>
              <a:t>‹#›</a:t>
            </a:fld>
            <a:endParaRPr lang="en-US"/>
          </a:p>
        </p:txBody>
      </p:sp>
      <p:sp>
        <p:nvSpPr>
          <p:cNvPr id="5129" name="Rectangle 9"/>
          <p:cNvSpPr>
            <a:spLocks noChangeArrowheads="1"/>
          </p:cNvSpPr>
          <p:nvPr/>
        </p:nvSpPr>
        <p:spPr bwMode="auto">
          <a:xfrm>
            <a:off x="609600" y="6451600"/>
            <a:ext cx="3276600" cy="381000"/>
          </a:xfrm>
          <a:prstGeom prst="rect">
            <a:avLst/>
          </a:prstGeom>
          <a:noFill/>
          <a:ln w="12700">
            <a:noFill/>
            <a:miter lim="800000"/>
            <a:headEnd type="none" w="lg" len="med"/>
            <a:tailEnd type="none" w="lg" len="med"/>
          </a:ln>
          <a:effectLst/>
        </p:spPr>
        <p:txBody>
          <a:bodyPr/>
          <a:lstStyle/>
          <a:p>
            <a:pPr>
              <a:spcBef>
                <a:spcPct val="0"/>
              </a:spcBef>
            </a:pPr>
            <a:r>
              <a:rPr lang="en-US" sz="2000">
                <a:hlinkClick r:id="rId2"/>
              </a:rPr>
              <a:t>Monroe L. Weber-Shirk </a:t>
            </a:r>
            <a:endParaRPr lang="en-US" sz="2000"/>
          </a:p>
        </p:txBody>
      </p:sp>
      <p:sp>
        <p:nvSpPr>
          <p:cNvPr id="5130" name="Rectangle 10"/>
          <p:cNvSpPr>
            <a:spLocks noChangeArrowheads="1"/>
          </p:cNvSpPr>
          <p:nvPr/>
        </p:nvSpPr>
        <p:spPr bwMode="auto">
          <a:xfrm>
            <a:off x="1117600" y="1520825"/>
            <a:ext cx="9144000" cy="0"/>
          </a:xfrm>
          <a:prstGeom prst="rect">
            <a:avLst/>
          </a:prstGeom>
          <a:noFill/>
          <a:ln w="12700">
            <a:noFill/>
            <a:miter lim="800000"/>
            <a:headEnd type="none" w="lg" len="med"/>
            <a:tailEnd type="none" w="lg" len="med"/>
          </a:ln>
          <a:effectLst/>
        </p:spPr>
        <p:txBody>
          <a:bodyPr>
            <a:spAutoFit/>
          </a:bodyPr>
          <a:lstStyle/>
          <a:p>
            <a:endParaRPr lang="en-US"/>
          </a:p>
        </p:txBody>
      </p:sp>
      <p:pic>
        <p:nvPicPr>
          <p:cNvPr id="5131" name="Picture 11" descr="mw24 photo">
            <a:hlinkClick r:id="rId3"/>
          </p:cNvPr>
          <p:cNvPicPr>
            <a:picLocks noChangeAspect="1" noChangeArrowheads="1"/>
          </p:cNvPicPr>
          <p:nvPr/>
        </p:nvPicPr>
        <p:blipFill>
          <a:blip r:embed="rId4" cstate="print"/>
          <a:srcRect/>
          <a:stretch>
            <a:fillRect/>
          </a:stretch>
        </p:blipFill>
        <p:spPr bwMode="auto">
          <a:xfrm>
            <a:off x="0" y="6061075"/>
            <a:ext cx="542925" cy="796925"/>
          </a:xfrm>
          <a:prstGeom prst="rect">
            <a:avLst/>
          </a:prstGeom>
          <a:noFill/>
        </p:spPr>
      </p:pic>
      <p:sp>
        <p:nvSpPr>
          <p:cNvPr id="5132" name="Rectangle 12"/>
          <p:cNvSpPr>
            <a:spLocks noChangeArrowheads="1"/>
          </p:cNvSpPr>
          <p:nvPr/>
        </p:nvSpPr>
        <p:spPr bwMode="auto">
          <a:xfrm>
            <a:off x="-485775" y="2957513"/>
            <a:ext cx="9144000" cy="0"/>
          </a:xfrm>
          <a:prstGeom prst="rect">
            <a:avLst/>
          </a:prstGeom>
          <a:noFill/>
          <a:ln w="12700">
            <a:noFill/>
            <a:miter lim="800000"/>
            <a:headEnd type="none" w="lg" len="med"/>
            <a:tailEnd type="none" w="lg" len="med"/>
          </a:ln>
          <a:effectLst/>
        </p:spPr>
        <p:txBody>
          <a:bodyPr>
            <a:spAutoFit/>
          </a:bodyPr>
          <a:lstStyle/>
          <a:p>
            <a:endParaRPr lang="en-US"/>
          </a:p>
        </p:txBody>
      </p:sp>
      <p:sp>
        <p:nvSpPr>
          <p:cNvPr id="5133" name="Text Box 13"/>
          <p:cNvSpPr txBox="1">
            <a:spLocks noChangeArrowheads="1"/>
          </p:cNvSpPr>
          <p:nvPr/>
        </p:nvSpPr>
        <p:spPr bwMode="auto">
          <a:xfrm>
            <a:off x="3568700" y="6156325"/>
            <a:ext cx="3124200" cy="701675"/>
          </a:xfrm>
          <a:prstGeom prst="rect">
            <a:avLst/>
          </a:prstGeom>
          <a:noFill/>
          <a:ln w="12700">
            <a:noFill/>
            <a:miter lim="800000"/>
            <a:headEnd type="none" w="lg" len="med"/>
            <a:tailEnd type="none" w="lg" len="med"/>
          </a:ln>
          <a:effectLst/>
        </p:spPr>
        <p:txBody>
          <a:bodyPr>
            <a:spAutoFit/>
          </a:bodyPr>
          <a:lstStyle/>
          <a:p>
            <a:pPr algn="ctr">
              <a:spcBef>
                <a:spcPct val="0"/>
              </a:spcBef>
            </a:pPr>
            <a:r>
              <a:rPr lang="en-US" sz="2000">
                <a:hlinkClick r:id="rId5"/>
              </a:rPr>
              <a:t>S</a:t>
            </a:r>
            <a:r>
              <a:rPr lang="en-US" sz="1400">
                <a:hlinkClick r:id="rId5"/>
              </a:rPr>
              <a:t>chool of </a:t>
            </a:r>
            <a:r>
              <a:rPr lang="en-US" sz="2000">
                <a:hlinkClick r:id="rId5"/>
              </a:rPr>
              <a:t>Civil </a:t>
            </a:r>
            <a:r>
              <a:rPr lang="en-US" sz="1400">
                <a:hlinkClick r:id="rId5"/>
              </a:rPr>
              <a:t>and</a:t>
            </a:r>
            <a:r>
              <a:rPr lang="en-US" sz="2000">
                <a:hlinkClick r:id="rId5"/>
              </a:rPr>
              <a:t> Environmental Engineering</a:t>
            </a:r>
            <a:endParaRPr lang="en-US" sz="2000"/>
          </a:p>
        </p:txBody>
      </p:sp>
      <p:pic>
        <p:nvPicPr>
          <p:cNvPr id="5134" name="Picture 14" descr="culogo_web_60red">
            <a:hlinkClick r:id="rId6"/>
          </p:cNvPr>
          <p:cNvPicPr>
            <a:picLocks noChangeAspect="1" noChangeArrowheads="1"/>
          </p:cNvPicPr>
          <p:nvPr/>
        </p:nvPicPr>
        <p:blipFill>
          <a:blip r:embed="rId7" cstate="print"/>
          <a:srcRect/>
          <a:stretch>
            <a:fillRect/>
          </a:stretch>
        </p:blipFill>
        <p:spPr bwMode="auto">
          <a:xfrm>
            <a:off x="6638925" y="6134100"/>
            <a:ext cx="2505075" cy="723900"/>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1BCA11-ECF5-4BAF-BDD0-7B39439989E0}"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A7D26F-E17B-4835-AE78-ABFDEC63521C}"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E84D99-E3A9-42E8-8C4B-44CE23BABE64}"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DC18ABD-0211-40A1-B6BA-AF23F1B18559}"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F866D70-CD8F-40A0-A46D-AC0DB189BD96}"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25D092-DC47-4758-8FDC-2FA09847F4BC}"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B99F6B-760D-432B-817C-B6A5247DE496}"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35E0C9D-6978-48CE-B7A3-E828FB2E490B}"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AE725-B6B6-4315-B0A0-4652068E4DD2}"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3E0F0F-6FC8-46C5-9720-FC19F1BAF1F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173A7F4-B172-4924-86F0-D5C3D1BEC0D1}"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ChangeArrowheads="1"/>
          </p:cNvSpPr>
          <p:nvPr/>
        </p:nvSpPr>
        <p:spPr bwMode="ltGray">
          <a:xfrm>
            <a:off x="0" y="3200400"/>
            <a:ext cx="9131300" cy="114300"/>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endParaRPr lang="en-US"/>
          </a:p>
        </p:txBody>
      </p:sp>
      <p:sp>
        <p:nvSpPr>
          <p:cNvPr id="5123" name="Rectangle 3"/>
          <p:cNvSpPr>
            <a:spLocks noChangeArrowheads="1"/>
          </p:cNvSpPr>
          <p:nvPr/>
        </p:nvSpPr>
        <p:spPr bwMode="ltGray">
          <a:xfrm>
            <a:off x="0" y="3409950"/>
            <a:ext cx="9131300" cy="3810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endParaRPr lang="en-US"/>
          </a:p>
        </p:txBody>
      </p:sp>
      <p:sp>
        <p:nvSpPr>
          <p:cNvPr id="5124" name="Rectangle 4"/>
          <p:cNvSpPr>
            <a:spLocks noGrp="1" noChangeArrowheads="1"/>
          </p:cNvSpPr>
          <p:nvPr>
            <p:ph type="ctrTitle" sz="quarter"/>
          </p:nvPr>
        </p:nvSpPr>
        <p:spPr>
          <a:xfrm>
            <a:off x="762000" y="1905000"/>
            <a:ext cx="7772400" cy="1143000"/>
          </a:xfrm>
        </p:spPr>
        <p:txBody>
          <a:bodyPr/>
          <a:lstStyle>
            <a:lvl1pPr>
              <a:defRPr/>
            </a:lvl1pPr>
          </a:lstStyle>
          <a:p>
            <a:r>
              <a:rPr lang="en-US" smtClean="0"/>
              <a:t>Click to edit Master title style</a:t>
            </a:r>
            <a:endParaRPr lang="en-US"/>
          </a:p>
        </p:txBody>
      </p:sp>
      <p:sp>
        <p:nvSpPr>
          <p:cNvPr id="5125" name="Rectangle 5"/>
          <p:cNvSpPr>
            <a:spLocks noGrp="1" noChangeArrowheads="1"/>
          </p:cNvSpPr>
          <p:nvPr>
            <p:ph type="subTitle" sz="quarter" idx="1"/>
          </p:nvPr>
        </p:nvSpPr>
        <p:spPr>
          <a:xfrm>
            <a:off x="1839913"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5126" name="Rectangle 6"/>
          <p:cNvSpPr>
            <a:spLocks noGrp="1" noChangeArrowheads="1"/>
          </p:cNvSpPr>
          <p:nvPr>
            <p:ph type="dt" sz="quarter" idx="2"/>
          </p:nvPr>
        </p:nvSpPr>
        <p:spPr>
          <a:xfrm>
            <a:off x="1212850" y="6232525"/>
            <a:ext cx="1905000" cy="457200"/>
          </a:xfrm>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127" name="Rectangle 7"/>
          <p:cNvSpPr>
            <a:spLocks noGrp="1" noChangeArrowheads="1"/>
          </p:cNvSpPr>
          <p:nvPr>
            <p:ph type="ftr" sz="quarter" idx="3"/>
          </p:nvPr>
        </p:nvSpPr>
        <p:spPr>
          <a:xfrm>
            <a:off x="3651250" y="6232525"/>
            <a:ext cx="2895600" cy="457200"/>
          </a:xfrm>
        </p:spPr>
        <p:txBody>
          <a:bodyPr/>
          <a:lstStyle>
            <a:lvl1pPr>
              <a:defRPr/>
            </a:lvl1pPr>
          </a:lstStyle>
          <a:p>
            <a:endParaRPr lang="en-US">
              <a:solidFill>
                <a:srgbClr val="000000"/>
              </a:solidFill>
            </a:endParaRPr>
          </a:p>
        </p:txBody>
      </p:sp>
      <p:sp>
        <p:nvSpPr>
          <p:cNvPr id="5128" name="Rectangle 8"/>
          <p:cNvSpPr>
            <a:spLocks noGrp="1" noChangeArrowheads="1"/>
          </p:cNvSpPr>
          <p:nvPr>
            <p:ph type="sldNum" sz="quarter" idx="4"/>
          </p:nvPr>
        </p:nvSpPr>
        <p:spPr>
          <a:xfrm>
            <a:off x="7080250" y="6232525"/>
            <a:ext cx="1905000" cy="457200"/>
          </a:xfrm>
        </p:spPr>
        <p:txBody>
          <a:bodyPr/>
          <a:lstStyle>
            <a:lvl1pPr>
              <a:defRPr/>
            </a:lvl1pPr>
          </a:lstStyle>
          <a:p>
            <a:fld id="{4BD1A636-7E37-4EAB-95F7-9A5D943009FC}" type="slidenum">
              <a:rPr lang="en-US" smtClean="0"/>
              <a:pPr/>
              <a:t>‹#›</a:t>
            </a:fld>
            <a:endParaRPr lang="en-US"/>
          </a:p>
        </p:txBody>
      </p:sp>
      <p:sp>
        <p:nvSpPr>
          <p:cNvPr id="5129" name="Rectangle 9"/>
          <p:cNvSpPr>
            <a:spLocks noChangeArrowheads="1"/>
          </p:cNvSpPr>
          <p:nvPr/>
        </p:nvSpPr>
        <p:spPr bwMode="auto">
          <a:xfrm>
            <a:off x="609600" y="6451600"/>
            <a:ext cx="3276600" cy="381000"/>
          </a:xfrm>
          <a:prstGeom prst="rect">
            <a:avLst/>
          </a:prstGeom>
          <a:noFill/>
          <a:ln w="12700">
            <a:noFill/>
            <a:miter lim="800000"/>
            <a:headEnd type="none" w="lg" len="med"/>
            <a:tailEnd type="none" w="lg" len="med"/>
          </a:ln>
          <a:effectLst/>
        </p:spPr>
        <p:txBody>
          <a:bodyPr/>
          <a:lstStyle/>
          <a:p>
            <a:pPr>
              <a:spcBef>
                <a:spcPct val="0"/>
              </a:spcBef>
            </a:pPr>
            <a:r>
              <a:rPr lang="en-US" sz="2000">
                <a:hlinkClick r:id="rId2"/>
              </a:rPr>
              <a:t>Monroe L. Weber-Shirk </a:t>
            </a:r>
            <a:endParaRPr lang="en-US" sz="2000"/>
          </a:p>
        </p:txBody>
      </p:sp>
      <p:sp>
        <p:nvSpPr>
          <p:cNvPr id="5130" name="Rectangle 10"/>
          <p:cNvSpPr>
            <a:spLocks noChangeArrowheads="1"/>
          </p:cNvSpPr>
          <p:nvPr/>
        </p:nvSpPr>
        <p:spPr bwMode="auto">
          <a:xfrm>
            <a:off x="1117600" y="1520825"/>
            <a:ext cx="9144000" cy="0"/>
          </a:xfrm>
          <a:prstGeom prst="rect">
            <a:avLst/>
          </a:prstGeom>
          <a:noFill/>
          <a:ln w="12700">
            <a:noFill/>
            <a:miter lim="800000"/>
            <a:headEnd type="none" w="lg" len="med"/>
            <a:tailEnd type="none" w="lg" len="med"/>
          </a:ln>
          <a:effectLst/>
        </p:spPr>
        <p:txBody>
          <a:bodyPr>
            <a:spAutoFit/>
          </a:bodyPr>
          <a:lstStyle/>
          <a:p>
            <a:endParaRPr lang="en-US"/>
          </a:p>
        </p:txBody>
      </p:sp>
      <p:pic>
        <p:nvPicPr>
          <p:cNvPr id="5131" name="Picture 11" descr="mw24 photo">
            <a:hlinkClick r:id="rId3"/>
          </p:cNvPr>
          <p:cNvPicPr>
            <a:picLocks noChangeAspect="1" noChangeArrowheads="1"/>
          </p:cNvPicPr>
          <p:nvPr/>
        </p:nvPicPr>
        <p:blipFill>
          <a:blip r:embed="rId4" cstate="print"/>
          <a:srcRect/>
          <a:stretch>
            <a:fillRect/>
          </a:stretch>
        </p:blipFill>
        <p:spPr bwMode="auto">
          <a:xfrm>
            <a:off x="0" y="6061075"/>
            <a:ext cx="542925" cy="796925"/>
          </a:xfrm>
          <a:prstGeom prst="rect">
            <a:avLst/>
          </a:prstGeom>
          <a:noFill/>
        </p:spPr>
      </p:pic>
      <p:sp>
        <p:nvSpPr>
          <p:cNvPr id="5132" name="Rectangle 12"/>
          <p:cNvSpPr>
            <a:spLocks noChangeArrowheads="1"/>
          </p:cNvSpPr>
          <p:nvPr/>
        </p:nvSpPr>
        <p:spPr bwMode="auto">
          <a:xfrm>
            <a:off x="-485775" y="2957513"/>
            <a:ext cx="9144000" cy="0"/>
          </a:xfrm>
          <a:prstGeom prst="rect">
            <a:avLst/>
          </a:prstGeom>
          <a:noFill/>
          <a:ln w="12700">
            <a:noFill/>
            <a:miter lim="800000"/>
            <a:headEnd type="none" w="lg" len="med"/>
            <a:tailEnd type="none" w="lg" len="med"/>
          </a:ln>
          <a:effectLst/>
        </p:spPr>
        <p:txBody>
          <a:bodyPr>
            <a:spAutoFit/>
          </a:bodyPr>
          <a:lstStyle/>
          <a:p>
            <a:endParaRPr lang="en-US"/>
          </a:p>
        </p:txBody>
      </p:sp>
      <p:sp>
        <p:nvSpPr>
          <p:cNvPr id="5133" name="Text Box 13"/>
          <p:cNvSpPr txBox="1">
            <a:spLocks noChangeArrowheads="1"/>
          </p:cNvSpPr>
          <p:nvPr/>
        </p:nvSpPr>
        <p:spPr bwMode="auto">
          <a:xfrm>
            <a:off x="3568700" y="6156325"/>
            <a:ext cx="3124200" cy="701675"/>
          </a:xfrm>
          <a:prstGeom prst="rect">
            <a:avLst/>
          </a:prstGeom>
          <a:noFill/>
          <a:ln w="12700">
            <a:noFill/>
            <a:miter lim="800000"/>
            <a:headEnd type="none" w="lg" len="med"/>
            <a:tailEnd type="none" w="lg" len="med"/>
          </a:ln>
          <a:effectLst/>
        </p:spPr>
        <p:txBody>
          <a:bodyPr>
            <a:spAutoFit/>
          </a:bodyPr>
          <a:lstStyle/>
          <a:p>
            <a:pPr algn="ctr">
              <a:spcBef>
                <a:spcPct val="0"/>
              </a:spcBef>
            </a:pPr>
            <a:r>
              <a:rPr lang="en-US" sz="2000">
                <a:hlinkClick r:id="rId5"/>
              </a:rPr>
              <a:t>S</a:t>
            </a:r>
            <a:r>
              <a:rPr lang="en-US" sz="1400">
                <a:hlinkClick r:id="rId5"/>
              </a:rPr>
              <a:t>chool of </a:t>
            </a:r>
            <a:r>
              <a:rPr lang="en-US" sz="2000">
                <a:hlinkClick r:id="rId5"/>
              </a:rPr>
              <a:t>Civil </a:t>
            </a:r>
            <a:r>
              <a:rPr lang="en-US" sz="1400">
                <a:hlinkClick r:id="rId5"/>
              </a:rPr>
              <a:t>and</a:t>
            </a:r>
            <a:r>
              <a:rPr lang="en-US" sz="2000">
                <a:hlinkClick r:id="rId5"/>
              </a:rPr>
              <a:t> Environmental Engineering</a:t>
            </a:r>
            <a:endParaRPr lang="en-US" sz="2000"/>
          </a:p>
        </p:txBody>
      </p:sp>
      <p:pic>
        <p:nvPicPr>
          <p:cNvPr id="5134" name="Picture 14" descr="culogo_web_60red">
            <a:hlinkClick r:id="rId6"/>
          </p:cNvPr>
          <p:cNvPicPr>
            <a:picLocks noChangeAspect="1" noChangeArrowheads="1"/>
          </p:cNvPicPr>
          <p:nvPr/>
        </p:nvPicPr>
        <p:blipFill>
          <a:blip r:embed="rId7" cstate="print"/>
          <a:srcRect/>
          <a:stretch>
            <a:fillRect/>
          </a:stretch>
        </p:blipFill>
        <p:spPr bwMode="auto">
          <a:xfrm>
            <a:off x="6638925" y="6134100"/>
            <a:ext cx="2505075" cy="723900"/>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98E3048-DFA1-4C42-9E6F-6AE6E7FA9CEB}" type="datetimeFigureOut">
              <a:rPr lang="en-US" smtClean="0">
                <a:solidFill>
                  <a:srgbClr val="000000"/>
                </a:solidFill>
              </a:rPr>
              <a:pPr/>
              <a:t>9/3/2012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B07E7F-3269-4B4E-AF2E-F825563FD71F}" type="slidenum">
              <a:rPr lang="en-US" smtClean="0">
                <a:solidFill>
                  <a:srgbClr val="000000"/>
                </a:solidFill>
              </a:rPr>
              <a:pPr/>
              <a:t>‹#›</a:t>
            </a:fld>
            <a:endParaRPr lang="en-US">
              <a:solidFill>
                <a:srgbClr val="000000"/>
              </a:solidFill>
            </a:endParaRPr>
          </a:p>
        </p:txBody>
      </p:sp>
    </p:spTree>
  </p:cSld>
  <p:clrMapOvr>
    <a:masterClrMapping/>
  </p:clrMapOvr>
  <p:transition>
    <p:fade/>
  </p:transition>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eaLnBrk="1" fontAlgn="auto" hangingPunct="1">
              <a:spcBef>
                <a:spcPts val="0"/>
              </a:spcBef>
              <a:spcAft>
                <a:spcPts val="0"/>
              </a:spcAft>
            </a:pPr>
            <a:fld id="{E98E3048-DFA1-4C42-9E6F-6AE6E7FA9CEB}" type="datetimeFigureOut">
              <a:rPr lang="en-US" smtClean="0">
                <a:solidFill>
                  <a:srgbClr val="000000"/>
                </a:solidFill>
              </a:rPr>
              <a:pPr eaLnBrk="1" fontAlgn="auto" hangingPunct="1">
                <a:spcBef>
                  <a:spcPts val="0"/>
                </a:spcBef>
                <a:spcAft>
                  <a:spcPts val="0"/>
                </a:spcAft>
              </a:pPr>
              <a:t>9/3/2012</a:t>
            </a:fld>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eaLnBrk="1" fontAlgn="auto" hangingPunct="1">
              <a:spcBef>
                <a:spcPts val="0"/>
              </a:spcBef>
              <a:spcAft>
                <a:spcPts val="0"/>
              </a:spcAft>
            </a:pPr>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eaLnBrk="1" fontAlgn="auto" hangingPunct="1">
              <a:spcBef>
                <a:spcPts val="0"/>
              </a:spcBef>
              <a:spcAft>
                <a:spcPts val="0"/>
              </a:spcAft>
            </a:pPr>
            <a:fld id="{B9B07E7F-3269-4B4E-AF2E-F825563FD71F}"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5"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a:ln w="9525">
              <a:noFill/>
              <a:miter lim="800000"/>
              <a:headEnd/>
              <a:tailEnd/>
            </a:ln>
          </p:spPr>
        </p:pic>
        <p:pic>
          <p:nvPicPr>
            <p:cNvPr id="6"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a:ln w="9525">
              <a:noFill/>
              <a:miter lim="800000"/>
              <a:headEnd/>
              <a:tailEnd/>
            </a:ln>
          </p:spPr>
        </p:pic>
        <p:pic>
          <p:nvPicPr>
            <p:cNvPr id="7"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a:ln w="9525">
              <a:noFill/>
              <a:miter lim="800000"/>
              <a:headEnd/>
              <a:tailEnd/>
            </a:ln>
          </p:spPr>
        </p:pic>
      </p:grpSp>
      <p:pic>
        <p:nvPicPr>
          <p:cNvPr id="8"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738"/>
          </a:xfrm>
          <a:prstGeom prst="rect">
            <a:avLst/>
          </a:prstGeom>
          <a:noFill/>
          <a:ln w="9525">
            <a:noFill/>
            <a:miter lim="800000"/>
            <a:headEnd/>
            <a:tailEnd/>
          </a:ln>
        </p:spPr>
      </p:pic>
      <p:pic>
        <p:nvPicPr>
          <p:cNvPr id="9"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a:ln w="9525">
            <a:noFill/>
            <a:miter lim="800000"/>
            <a:headEnd/>
            <a:tailEnd/>
          </a:ln>
        </p:spPr>
      </p:pic>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sp>
        <p:nvSpPr>
          <p:cNvPr id="10" name="Rectangle 7"/>
          <p:cNvSpPr>
            <a:spLocks noGrp="1" noChangeArrowheads="1"/>
          </p:cNvSpPr>
          <p:nvPr>
            <p:ph type="dt" sz="half" idx="10"/>
          </p:nvPr>
        </p:nvSpPr>
        <p:spPr>
          <a:xfrm>
            <a:off x="6781800" y="6248400"/>
            <a:ext cx="2133600" cy="476250"/>
          </a:xfrm>
        </p:spPr>
        <p:txBody>
          <a:bodyPr/>
          <a:lstStyle>
            <a:lvl1pPr fontAlgn="base">
              <a:spcBef>
                <a:spcPct val="0"/>
              </a:spcBef>
              <a:spcAft>
                <a:spcPct val="0"/>
              </a:spcAft>
              <a:defRPr smtClean="0">
                <a:latin typeface="Arial" charset="0"/>
                <a:cs typeface="Arial" charset="0"/>
              </a:defRPr>
            </a:lvl1pPr>
          </a:lstStyle>
          <a:p>
            <a:pPr>
              <a:defRPr/>
            </a:pPr>
            <a:fld id="{0F95BA6E-5B70-42D2-A289-389EA496C6BA}" type="datetime1">
              <a:rPr lang="es-CO"/>
              <a:pPr>
                <a:defRPr/>
              </a:pPr>
              <a:t>03/09/2012</a:t>
            </a:fld>
            <a:endParaRPr lang="es-CO" dirty="0"/>
          </a:p>
        </p:txBody>
      </p:sp>
      <p:sp>
        <p:nvSpPr>
          <p:cNvPr id="11" name="Rectangle 8"/>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s-CO" dirty="0"/>
          </a:p>
        </p:txBody>
      </p:sp>
    </p:spTree>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5288"/>
            <a:ext cx="2514600" cy="747712"/>
          </a:xfrm>
          <a:prstGeom prst="rect">
            <a:avLst/>
          </a:prstGeom>
          <a:noFill/>
          <a:ln w="9525">
            <a:noFill/>
            <a:miter lim="800000"/>
            <a:headEnd/>
            <a:tailEnd/>
          </a:ln>
        </p:spPr>
      </p:pic>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F89DDC16-65CB-432F-B490-3AF2E10DDAAA}" type="datetime1">
              <a:rPr lang="es-CO"/>
              <a:pPr>
                <a:defRPr/>
              </a:pPr>
              <a:t>03/09/2012</a:t>
            </a:fld>
            <a:endParaRPr lang="es-CO" dirty="0"/>
          </a:p>
        </p:txBody>
      </p:sp>
      <p:sp>
        <p:nvSpPr>
          <p:cNvPr id="6"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7" name="Slide Number Placeholder 5"/>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D8167A32-493A-4578-9F2A-3E307E5CB85C}" type="slidenum">
              <a:rPr lang="es-CO"/>
              <a:pPr>
                <a:defRPr/>
              </a:pPr>
              <a:t>‹#›</a:t>
            </a:fld>
            <a:endParaRPr lang="es-CO"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DC18ABD-0211-40A1-B6BA-AF23F1B18559}" type="slidenum">
              <a:rPr lang="en-US" smtClean="0"/>
              <a:pPr/>
              <a:t>‹#›</a:t>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5288"/>
            <a:ext cx="2514600" cy="747712"/>
          </a:xfrm>
          <a:prstGeom prst="rect">
            <a:avLst/>
          </a:prstGeom>
          <a:noFill/>
          <a:ln w="9525">
            <a:noFill/>
            <a:miter lim="800000"/>
            <a:headEnd/>
            <a:tailEnd/>
          </a:ln>
        </p:spPr>
      </p:pic>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D9BE4642-CC05-4D5A-B71D-F435FE6BD583}" type="datetime1">
              <a:rPr lang="es-CO"/>
              <a:pPr>
                <a:defRPr/>
              </a:pPr>
              <a:t>03/09/2012</a:t>
            </a:fld>
            <a:endParaRPr lang="es-CO" dirty="0"/>
          </a:p>
        </p:txBody>
      </p:sp>
      <p:sp>
        <p:nvSpPr>
          <p:cNvPr id="5" name="Footer Placeholder 3"/>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6" name="Slide Number Placeholder 4"/>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E857A4F9-0F9F-4D86-B8C3-E172337523BE}" type="slidenum">
              <a:rPr lang="es-CO"/>
              <a:pPr>
                <a:defRPr/>
              </a:pPr>
              <a:t>‹#›</a:t>
            </a:fld>
            <a:endParaRPr lang="es-CO" dirty="0"/>
          </a:p>
        </p:txBody>
      </p:sp>
    </p:spTree>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5288"/>
            <a:ext cx="2514600" cy="747712"/>
          </a:xfrm>
          <a:prstGeom prst="rect">
            <a:avLst/>
          </a:prstGeom>
          <a:noFill/>
          <a:ln w="9525">
            <a:noFill/>
            <a:miter lim="800000"/>
            <a:headEnd/>
            <a:tailEnd/>
          </a:ln>
        </p:spPr>
      </p:pic>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A4CB92CF-D7D7-4D02-B02F-BD5A08484CE8}" type="datetime1">
              <a:rPr lang="es-CO"/>
              <a:pPr>
                <a:defRPr/>
              </a:pPr>
              <a:t>03/09/2012</a:t>
            </a:fld>
            <a:endParaRPr lang="es-CO" dirty="0"/>
          </a:p>
        </p:txBody>
      </p:sp>
      <p:sp>
        <p:nvSpPr>
          <p:cNvPr id="9" name="Footer Placeholder 7"/>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10" name="Slide Number Placeholder 8"/>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3F82BE9D-8859-4581-93D7-CEB14859B870}" type="slidenum">
              <a:rPr lang="es-CO"/>
              <a:pPr>
                <a:defRPr/>
              </a:pPr>
              <a:t>‹#›</a:t>
            </a:fld>
            <a:endParaRPr lang="es-CO" dirty="0"/>
          </a:p>
        </p:txBody>
      </p:sp>
    </p:spTree>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5288"/>
            <a:ext cx="2514600" cy="747712"/>
          </a:xfrm>
          <a:prstGeom prst="rect">
            <a:avLst/>
          </a:prstGeom>
          <a:noFill/>
          <a:ln w="9525">
            <a:noFill/>
            <a:miter lim="800000"/>
            <a:headEnd/>
            <a:tailEnd/>
          </a:ln>
        </p:spPr>
      </p:pic>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96384FB3-9147-408D-90A0-96D2AC15300E}" type="datetime1">
              <a:rPr lang="es-CO"/>
              <a:pPr>
                <a:defRPr/>
              </a:pPr>
              <a:t>03/09/2012</a:t>
            </a:fld>
            <a:endParaRPr lang="es-CO" dirty="0"/>
          </a:p>
        </p:txBody>
      </p:sp>
      <p:sp>
        <p:nvSpPr>
          <p:cNvPr id="7" name="Footer Placeholder 5"/>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8" name="Slide Number Placeholder 6"/>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5813F06A-FCDE-40BF-A644-C8736935F44A}" type="slidenum">
              <a:rPr lang="es-CO"/>
              <a:pPr>
                <a:defRPr/>
              </a:pPr>
              <a:t>‹#›</a:t>
            </a:fld>
            <a:endParaRPr lang="es-CO" dirty="0"/>
          </a:p>
        </p:txBody>
      </p:sp>
    </p:spTree>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10288"/>
            <a:ext cx="2514600" cy="747712"/>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E014A04C-6012-4311-9065-6D8FC11A6407}" type="datetime1">
              <a:rPr lang="es-CO"/>
              <a:pPr>
                <a:defRPr/>
              </a:pPr>
              <a:t>03/09/2012</a:t>
            </a:fld>
            <a:endParaRPr lang="es-CO" dirty="0"/>
          </a:p>
        </p:txBody>
      </p:sp>
      <p:sp>
        <p:nvSpPr>
          <p:cNvPr id="6"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7" name="Slide Number Placeholder 5"/>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C88F2695-EBE8-4656-AD73-490FEC014AF8}" type="slidenum">
              <a:rPr lang="es-CO"/>
              <a:pPr>
                <a:defRPr/>
              </a:pPr>
              <a:t>‹#›</a:t>
            </a:fld>
            <a:endParaRPr lang="es-CO" dirty="0"/>
          </a:p>
        </p:txBody>
      </p:sp>
    </p:spTree>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7713"/>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43CF4315-8105-420D-A419-1E4FE55CBAC2}" type="datetime1">
              <a:rPr lang="es-CO"/>
              <a:pPr>
                <a:defRPr/>
              </a:pPr>
              <a:t>03/09/2012</a:t>
            </a:fld>
            <a:endParaRPr lang="es-CO" dirty="0"/>
          </a:p>
        </p:txBody>
      </p:sp>
      <p:sp>
        <p:nvSpPr>
          <p:cNvPr id="4" name="Footer Placeholder 2"/>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5" name="Slide Number Placeholder 3"/>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2963BCEF-A8E7-411B-9E48-8F955CB23519}" type="slidenum">
              <a:rPr lang="es-CO"/>
              <a:pPr>
                <a:defRPr/>
              </a:pPr>
              <a:t>‹#›</a:t>
            </a:fld>
            <a:endParaRPr lang="es-CO" dirty="0"/>
          </a:p>
        </p:txBody>
      </p:sp>
    </p:spTree>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10288"/>
            <a:ext cx="2514600" cy="747712"/>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0E68A7C9-9D37-443F-8AF2-22ACA3E004E5}" type="datetime1">
              <a:rPr lang="es-CO"/>
              <a:pPr>
                <a:defRPr/>
              </a:pPr>
              <a:t>03/09/2012</a:t>
            </a:fld>
            <a:endParaRPr lang="es-CO" dirty="0"/>
          </a:p>
        </p:txBody>
      </p:sp>
      <p:sp>
        <p:nvSpPr>
          <p:cNvPr id="7" name="Footer Placeholder 5"/>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8" name="Slide Number Placeholder 6"/>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7D484DB1-E097-40FE-B04B-1EA470E5A8DB}" type="slidenum">
              <a:rPr lang="es-CO"/>
              <a:pPr>
                <a:defRPr/>
              </a:pPr>
              <a:t>‹#›</a:t>
            </a:fld>
            <a:endParaRPr lang="es-CO" dirty="0"/>
          </a:p>
        </p:txBody>
      </p:sp>
    </p:spTree>
  </p:cSld>
  <p:clrMapOvr>
    <a:masterClrMapping/>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10288"/>
            <a:ext cx="2514600" cy="747712"/>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921D9DA8-3B8C-4D68-B0C2-D5006EC81C62}" type="datetime1">
              <a:rPr lang="es-CO"/>
              <a:pPr>
                <a:defRPr/>
              </a:pPr>
              <a:t>03/09/2012</a:t>
            </a:fld>
            <a:endParaRPr lang="es-CO" dirty="0"/>
          </a:p>
        </p:txBody>
      </p:sp>
      <p:sp>
        <p:nvSpPr>
          <p:cNvPr id="7" name="Footer Placeholder 5"/>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8" name="Slide Number Placeholder 6"/>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FDC14F71-7CC6-4C73-AA7C-235C007FB6FC}" type="slidenum">
              <a:rPr lang="es-CO"/>
              <a:pPr>
                <a:defRPr/>
              </a:pPr>
              <a:t>‹#›</a:t>
            </a:fld>
            <a:endParaRPr lang="es-CO" dirty="0"/>
          </a:p>
        </p:txBody>
      </p:sp>
    </p:spTree>
  </p:cSld>
  <p:clrMapOvr>
    <a:masterClrMapping/>
  </p:clrMapOvr>
  <p:transitio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870C5CA1-E0A6-460E-B542-22DD8D07696F}" type="datetime1">
              <a:rPr lang="es-CO"/>
              <a:pPr>
                <a:defRPr/>
              </a:pPr>
              <a:t>03/09/2012</a:t>
            </a:fld>
            <a:endParaRPr lang="es-CO"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433E56A7-2DAB-4F54-8177-30F1150D6E8B}" type="slidenum">
              <a:rPr lang="es-CO"/>
              <a:pPr>
                <a:defRPr/>
              </a:pPr>
              <a:t>‹#›</a:t>
            </a:fld>
            <a:endParaRPr lang="es-CO" dirty="0"/>
          </a:p>
        </p:txBody>
      </p:sp>
    </p:spTree>
  </p:cSld>
  <p:clrMapOvr>
    <a:masterClrMapping/>
  </p:clrMapOvr>
  <p:transition>
    <p:fad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smtClean="0">
                <a:cs typeface="Arial" charset="0"/>
              </a:defRPr>
            </a:lvl1pPr>
          </a:lstStyle>
          <a:p>
            <a:pPr>
              <a:defRPr/>
            </a:pPr>
            <a:fld id="{009E4308-0A9A-4DD8-87E0-7D6D602FA68F}" type="datetime1">
              <a:rPr lang="es-CO"/>
              <a:pPr>
                <a:defRPr/>
              </a:pPr>
              <a:t>03/09/2012</a:t>
            </a:fld>
            <a:endParaRPr lang="es-CO"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s-CO"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cs typeface="Arial" charset="0"/>
              </a:defRPr>
            </a:lvl1pPr>
          </a:lstStyle>
          <a:p>
            <a:pPr>
              <a:defRPr/>
            </a:pPr>
            <a:fld id="{3B12C4B1-4CE2-48F4-8599-8AC6B734BB07}" type="slidenum">
              <a:rPr lang="es-CO"/>
              <a:pPr>
                <a:defRPr/>
              </a:pPr>
              <a:t>‹#›</a:t>
            </a:fld>
            <a:endParaRPr lang="es-CO"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F866D70-CD8F-40A0-A46D-AC0DB189BD96}" type="slidenum">
              <a:rPr lang="en-US" smtClean="0"/>
              <a:pPr/>
              <a:t>‹#›</a:t>
            </a:fld>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s-CO">
              <a:solidFill>
                <a:srgbClr val="000000"/>
              </a:solidFill>
            </a:endParaRPr>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C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25D092-DC47-4758-8FDC-2FA09847F4BC}" type="slidenum">
              <a:rPr lang="en-US" smtClean="0"/>
              <a:pPr/>
              <a:t>‹#›</a:t>
            </a:fld>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C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C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C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56861F-6530-4B20-97D5-EB438499E296}" type="datetimeFigureOut">
              <a:rPr lang="es-CO" smtClean="0">
                <a:solidFill>
                  <a:srgbClr val="000000"/>
                </a:solidFill>
              </a:rPr>
              <a:pPr/>
              <a:t>03/09/2012</a:t>
            </a:fld>
            <a:endParaRPr lang="es-C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C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55BE6-8BCA-43BA-A36E-C2A9BEE99AC9}" type="slidenum">
              <a:rPr lang="es-CO" smtClean="0">
                <a:solidFill>
                  <a:srgbClr val="000000"/>
                </a:solidFill>
              </a:rPr>
              <a:pPr/>
              <a:t>‹#›</a:t>
            </a:fld>
            <a:endParaRPr lang="es-CO">
              <a:solidFill>
                <a:srgbClr val="000000"/>
              </a:solidFill>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7B99F6B-760D-432B-817C-B6A5247DE496}" type="slidenum">
              <a:rPr lang="en-US" smtClean="0"/>
              <a:pPr/>
              <a:t>‹#›</a:t>
            </a:fld>
            <a:endParaRPr lang="en-US"/>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78851" name="Picture 3" descr="IMG_024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pic>
          <p:nvPicPr>
            <p:cNvPr id="78852" name="Picture 4" descr="IMG_0249"/>
            <p:cNvPicPr>
              <a:picLocks noChangeAspect="1" noChangeArrowheads="1"/>
            </p:cNvPicPr>
            <p:nvPr userDrawn="1"/>
          </p:nvPicPr>
          <p:blipFill>
            <a:blip r:embed="rId2" cstate="print"/>
            <a:srcRect l="73334" t="74040" r="23334" b="17778"/>
            <a:stretch>
              <a:fillRect/>
            </a:stretch>
          </p:blipFill>
          <p:spPr bwMode="auto">
            <a:xfrm>
              <a:off x="4032" y="3216"/>
              <a:ext cx="192" cy="432"/>
            </a:xfrm>
            <a:prstGeom prst="rect">
              <a:avLst/>
            </a:prstGeom>
            <a:noFill/>
          </p:spPr>
        </p:pic>
        <p:pic>
          <p:nvPicPr>
            <p:cNvPr id="78853" name="Picture 5" descr="IMG_0249"/>
            <p:cNvPicPr>
              <a:picLocks noChangeAspect="1" noChangeArrowheads="1"/>
            </p:cNvPicPr>
            <p:nvPr userDrawn="1"/>
          </p:nvPicPr>
          <p:blipFill>
            <a:blip r:embed="rId2" cstate="print"/>
            <a:srcRect l="65834" t="84445" r="29166" b="13333"/>
            <a:stretch>
              <a:fillRect/>
            </a:stretch>
          </p:blipFill>
          <p:spPr bwMode="auto">
            <a:xfrm>
              <a:off x="3792" y="3552"/>
              <a:ext cx="288" cy="96"/>
            </a:xfrm>
            <a:prstGeom prst="rect">
              <a:avLst/>
            </a:prstGeom>
            <a:noFill/>
          </p:spPr>
        </p:pic>
      </p:grpSp>
      <p:sp>
        <p:nvSpPr>
          <p:cNvPr id="78854" name="Rectangle 6"/>
          <p:cNvSpPr>
            <a:spLocks noGrp="1" noChangeArrowheads="1"/>
          </p:cNvSpPr>
          <p:nvPr>
            <p:ph type="subTitle" idx="1"/>
          </p:nvPr>
        </p:nvSpPr>
        <p:spPr>
          <a:xfrm>
            <a:off x="3352800" y="5029200"/>
            <a:ext cx="3962400" cy="1143000"/>
          </a:xfrm>
        </p:spPr>
        <p:txBody>
          <a:bodyPr/>
          <a:lstStyle>
            <a:lvl1pPr marL="0" indent="0" algn="r">
              <a:buFont typeface="Wingdings" pitchFamily="2" charset="2"/>
              <a:buNone/>
              <a:defRPr/>
            </a:lvl1pPr>
          </a:lstStyle>
          <a:p>
            <a:r>
              <a:rPr lang="en-US" smtClean="0"/>
              <a:t>Click to edit Master subtitle style</a:t>
            </a:r>
            <a:endParaRPr lang="es-HN"/>
          </a:p>
        </p:txBody>
      </p:sp>
      <p:sp>
        <p:nvSpPr>
          <p:cNvPr id="78855" name="Rectangle 7"/>
          <p:cNvSpPr>
            <a:spLocks noGrp="1" noChangeArrowheads="1"/>
          </p:cNvSpPr>
          <p:nvPr>
            <p:ph type="dt" sz="half" idx="2"/>
          </p:nvPr>
        </p:nvSpPr>
        <p:spPr>
          <a:xfrm>
            <a:off x="6781800" y="6248400"/>
            <a:ext cx="2133600" cy="476250"/>
          </a:xfrm>
        </p:spPr>
        <p:txBody>
          <a:bodyPr/>
          <a:lstStyle>
            <a:lvl1pPr>
              <a:defRPr>
                <a:latin typeface="Arial" charset="0"/>
              </a:defRPr>
            </a:lvl1pPr>
          </a:lstStyle>
          <a:p>
            <a:endParaRPr lang="en-US"/>
          </a:p>
        </p:txBody>
      </p:sp>
      <p:sp>
        <p:nvSpPr>
          <p:cNvPr id="78856" name="Rectangle 8"/>
          <p:cNvSpPr>
            <a:spLocks noGrp="1" noChangeArrowheads="1"/>
          </p:cNvSpPr>
          <p:nvPr>
            <p:ph type="ftr" sz="quarter" idx="3"/>
          </p:nvPr>
        </p:nvSpPr>
        <p:spPr/>
        <p:txBody>
          <a:bodyPr/>
          <a:lstStyle>
            <a:lvl1pPr>
              <a:defRPr>
                <a:latin typeface="Arial" charset="0"/>
              </a:defRPr>
            </a:lvl1pPr>
          </a:lstStyle>
          <a:p>
            <a:endParaRPr lang="en-US"/>
          </a:p>
        </p:txBody>
      </p:sp>
      <p:sp>
        <p:nvSpPr>
          <p:cNvPr id="78858" name="Rectangle 10"/>
          <p:cNvSpPr>
            <a:spLocks noGrp="1" noChangeArrowheads="1"/>
          </p:cNvSpPr>
          <p:nvPr>
            <p:ph type="ctrTitle" sz="quarter"/>
          </p:nvPr>
        </p:nvSpPr>
        <p:spPr>
          <a:xfrm>
            <a:off x="1371600" y="1120775"/>
            <a:ext cx="7772400" cy="1470025"/>
          </a:xfrm>
          <a:ln w="9525"/>
        </p:spPr>
        <p:txBody>
          <a:bodyPr/>
          <a:lstStyle>
            <a:lvl1pPr algn="r">
              <a:defRPr sz="5400"/>
            </a:lvl1pPr>
          </a:lstStyle>
          <a:p>
            <a:r>
              <a:rPr lang="en-US" smtClean="0"/>
              <a:t>Click to edit Master title style</a:t>
            </a:r>
            <a:endParaRPr lang="en-US" dirty="0"/>
          </a:p>
        </p:txBody>
      </p:sp>
      <p:pic>
        <p:nvPicPr>
          <p:cNvPr id="78860"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105400" y="0"/>
            <a:ext cx="4038600" cy="1201543"/>
          </a:xfrm>
          <a:prstGeom prst="rect">
            <a:avLst/>
          </a:prstGeom>
          <a:noFill/>
          <a:ln w="9525">
            <a:noFill/>
            <a:miter lim="800000"/>
            <a:headEnd/>
            <a:tailEnd/>
          </a:ln>
          <a:effectLst/>
        </p:spPr>
      </p:pic>
      <p:pic>
        <p:nvPicPr>
          <p:cNvPr id="12" name="Picture 6" descr="cu_logo_sml_150_ppt.jpg                                        000B7307&#10;MPF28 Panther                  BD8AC844:"/>
          <p:cNvPicPr>
            <a:picLocks noChangeAspect="1" noChangeArrowheads="1"/>
          </p:cNvPicPr>
          <p:nvPr/>
        </p:nvPicPr>
        <p:blipFill>
          <a:blip r:embed="rId4" cstate="print"/>
          <a:srcRect/>
          <a:stretch>
            <a:fillRect/>
          </a:stretch>
        </p:blipFill>
        <p:spPr bwMode="auto">
          <a:xfrm>
            <a:off x="-1588" y="5876925"/>
            <a:ext cx="9145588" cy="981075"/>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35E0C9D-6978-48CE-B7A3-E828FB2E490B}" type="slidenum">
              <a:rPr lang="en-US" smtClean="0"/>
              <a:pPr/>
              <a:t>‹#›</a:t>
            </a:fld>
            <a:endParaRPr lang="en-US"/>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8674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253CF1-E184-4C42-BF06-4252E09B8650}"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62484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4B7A795-0F78-44F3-A0FC-134940021AE9}"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426DE9-936A-4892-B48E-BC5981E69B5D}" type="slidenum">
              <a:rPr lang="en-US" smtClean="0"/>
              <a:pPr/>
              <a:t>‹#›</a:t>
            </a:fld>
            <a:endParaRPr lang="en-US"/>
          </a:p>
        </p:txBody>
      </p:sp>
      <p:pic>
        <p:nvPicPr>
          <p:cNvPr id="13"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85492B4-78F1-42E2-AFF8-75AECCA8D8C9}" type="slidenum">
              <a:rPr lang="en-US" smtClean="0"/>
              <a:pPr/>
              <a:t>‹#›</a:t>
            </a:fld>
            <a:endParaRPr lang="en-US"/>
          </a:p>
        </p:txBody>
      </p:sp>
      <p:pic>
        <p:nvPicPr>
          <p:cNvPr id="9"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94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59674A-2335-4D63-923F-889337434E61}" type="slidenum">
              <a:rPr lang="en-US" smtClean="0"/>
              <a:pPr/>
              <a:t>‹#›</a:t>
            </a:fld>
            <a:endParaRPr lang="en-US"/>
          </a:p>
        </p:txBody>
      </p:sp>
      <p:pic>
        <p:nvPicPr>
          <p:cNvPr id="7"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AA8437-DF20-408E-9EC8-9AD0F83404AE}" type="slidenum">
              <a:rPr lang="en-US" smtClean="0"/>
              <a:pPr/>
              <a:t>‹#›</a:t>
            </a:fld>
            <a:endParaRPr lang="en-US"/>
          </a:p>
        </p:txBody>
      </p:sp>
      <p:pic>
        <p:nvPicPr>
          <p:cNvPr id="5"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30480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E97E3B-4BD4-4D27-AA52-CBAF8D6425BD}"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4635F-EEFC-45D6-A1A7-222B36D010FF}" type="slidenum">
              <a:rPr lang="en-US" smtClean="0"/>
              <a:pPr/>
              <a:t>‹#›</a:t>
            </a:fld>
            <a:endParaRPr lang="en-US"/>
          </a:p>
        </p:txBody>
      </p:sp>
      <p:pic>
        <p:nvPicPr>
          <p:cNvPr id="8" name="Picture 1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29400" y="6109870"/>
            <a:ext cx="2514600" cy="7481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CECB2E-A233-43CF-B1E2-6433B9CB7F1A}" type="slidenum">
              <a:rPr lang="en-US" smtClean="0"/>
              <a:pPr/>
              <a:t>‹#›</a:t>
            </a:fld>
            <a:endParaRPr lang="en-US"/>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28600"/>
            <a:ext cx="211455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19125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0A5AD3-08CC-4598-BE40-CD82AC38916C}"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theme" Target="../theme/theme38.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45.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6.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A173A7F4-B172-4924-86F0-D5C3D1BEC0D1}" type="slidenum">
              <a:rPr lang="en-US" smtClean="0"/>
              <a:pPr/>
              <a:t>‹#›</a:t>
            </a:fld>
            <a:endParaRPr lang="en-US"/>
          </a:p>
        </p:txBody>
      </p:sp>
      <p:sp>
        <p:nvSpPr>
          <p:cNvPr id="615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ltGray">
          <a:xfrm>
            <a:off x="0" y="1524000"/>
            <a:ext cx="9131300" cy="114300"/>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endParaRPr lang="en-US"/>
          </a:p>
        </p:txBody>
      </p:sp>
      <p:sp>
        <p:nvSpPr>
          <p:cNvPr id="4099" name="Rectangle 3"/>
          <p:cNvSpPr>
            <a:spLocks noChangeArrowheads="1"/>
          </p:cNvSpPr>
          <p:nvPr/>
        </p:nvSpPr>
        <p:spPr bwMode="ltGray">
          <a:xfrm>
            <a:off x="0" y="1733550"/>
            <a:ext cx="9131300" cy="3810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endParaRPr lang="en-US"/>
          </a:p>
        </p:txBody>
      </p:sp>
      <p:sp>
        <p:nvSpPr>
          <p:cNvPr id="4100" name="Rectangle 4"/>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dirty="0" smtClean="0"/>
          </a:p>
        </p:txBody>
      </p:sp>
      <p:sp>
        <p:nvSpPr>
          <p:cNvPr id="4101"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a:effectLst>
                  <a:outerShdw blurRad="38100" dist="38100" dir="2700000" algn="tl">
                    <a:srgbClr val="C0C0C0"/>
                  </a:outerShdw>
                </a:effectLst>
                <a:latin typeface="Arial" charset="0"/>
              </a:defRPr>
            </a:lvl1pPr>
          </a:lstStyle>
          <a:p>
            <a:endParaRPr lang="en-US"/>
          </a:p>
        </p:txBody>
      </p:sp>
      <p:sp>
        <p:nvSpPr>
          <p:cNvPr id="410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spcBef>
                <a:spcPct val="0"/>
              </a:spcBef>
              <a:defRPr sz="1400">
                <a:effectLst>
                  <a:outerShdw blurRad="38100" dist="38100" dir="2700000" algn="tl">
                    <a:srgbClr val="C0C0C0"/>
                  </a:outerShdw>
                </a:effectLst>
                <a:latin typeface="Arial" charset="0"/>
              </a:defRPr>
            </a:lvl1pPr>
          </a:lstStyle>
          <a:p>
            <a:endParaRPr lang="en-US"/>
          </a:p>
        </p:txBody>
      </p:sp>
      <p:sp>
        <p:nvSpPr>
          <p:cNvPr id="4104"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defRPr sz="1400">
                <a:effectLst>
                  <a:outerShdw blurRad="38100" dist="38100" dir="2700000" algn="tl">
                    <a:srgbClr val="C0C0C0"/>
                  </a:outerShdw>
                </a:effectLst>
                <a:latin typeface="Arial" charset="0"/>
              </a:defRPr>
            </a:lvl1pPr>
          </a:lstStyle>
          <a:p>
            <a:fld id="{A173A7F4-B172-4924-86F0-D5C3D1BEC0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fontAlgn="auto" hangingPunct="1">
              <a:spcBef>
                <a:spcPts val="0"/>
              </a:spcBef>
              <a:spcAft>
                <a:spcPts val="0"/>
              </a:spcAft>
            </a:pPr>
            <a:fld id="{E98E3048-DFA1-4C42-9E6F-6AE6E7FA9CEB}" type="datetimeFigureOut">
              <a:rPr lang="en-US" smtClean="0">
                <a:solidFill>
                  <a:srgbClr val="000000"/>
                </a:solidFill>
              </a:rPr>
              <a:pPr eaLnBrk="1" fontAlgn="auto" hangingPunct="1">
                <a:spcBef>
                  <a:spcPts val="0"/>
                </a:spcBef>
                <a:spcAft>
                  <a:spcPts val="0"/>
                </a:spcAft>
              </a:pPr>
              <a:t>9/3/2012</a:t>
            </a:fld>
            <a:endParaRPr lang="en-US">
              <a:solidFill>
                <a:srgbClr val="000000"/>
              </a:solidFill>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fontAlgn="auto" hangingPunct="1">
              <a:spcBef>
                <a:spcPts val="0"/>
              </a:spcBef>
              <a:spcAft>
                <a:spcPts val="0"/>
              </a:spcAft>
            </a:pPr>
            <a:endParaRPr lang="en-US">
              <a:solidFill>
                <a:srgbClr val="000000"/>
              </a:solidFill>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fontAlgn="auto" hangingPunct="1">
              <a:spcBef>
                <a:spcPts val="0"/>
              </a:spcBef>
              <a:spcAft>
                <a:spcPts val="0"/>
              </a:spcAft>
            </a:pPr>
            <a:fld id="{B9B07E7F-3269-4B4E-AF2E-F825563FD71F}"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eaLnBrk="1" fontAlgn="auto" hangingPunct="1">
              <a:spcBef>
                <a:spcPts val="0"/>
              </a:spcBef>
              <a:spcAft>
                <a:spcPts val="0"/>
              </a:spcAft>
            </a:pPr>
            <a:endParaRPr lang="en-US" sz="1800">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fontAlgn="auto" hangingPunct="1">
              <a:spcBef>
                <a:spcPts val="0"/>
              </a:spcBef>
              <a:spcAft>
                <a:spcPts val="0"/>
              </a:spcAft>
            </a:pPr>
            <a:fld id="{E98E3048-DFA1-4C42-9E6F-6AE6E7FA9CEB}" type="datetimeFigureOut">
              <a:rPr lang="en-US" smtClean="0">
                <a:solidFill>
                  <a:srgbClr val="000000"/>
                </a:solidFill>
              </a:rPr>
              <a:pPr eaLnBrk="1" fontAlgn="auto" hangingPunct="1">
                <a:spcBef>
                  <a:spcPts val="0"/>
                </a:spcBef>
                <a:spcAft>
                  <a:spcPts val="0"/>
                </a:spcAft>
              </a:pPr>
              <a:t>9/3/2012</a:t>
            </a:fld>
            <a:endParaRPr lang="en-US">
              <a:solidFill>
                <a:srgbClr val="000000"/>
              </a:solidFill>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fontAlgn="auto" hangingPunct="1">
              <a:spcBef>
                <a:spcPts val="0"/>
              </a:spcBef>
              <a:spcAft>
                <a:spcPts val="0"/>
              </a:spcAft>
            </a:pPr>
            <a:endParaRPr lang="en-US">
              <a:solidFill>
                <a:srgbClr val="000000"/>
              </a:solidFill>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fontAlgn="auto" hangingPunct="1">
              <a:spcBef>
                <a:spcPts val="0"/>
              </a:spcBef>
              <a:spcAft>
                <a:spcPts val="0"/>
              </a:spcAft>
            </a:pPr>
            <a:fld id="{B9B07E7F-3269-4B4E-AF2E-F825563FD71F}"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eaLnBrk="1" fontAlgn="auto" hangingPunct="1">
              <a:spcBef>
                <a:spcPts val="0"/>
              </a:spcBef>
              <a:spcAft>
                <a:spcPts val="0"/>
              </a:spcAft>
            </a:pPr>
            <a:endParaRPr lang="en-US" sz="1800">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fontAlgn="auto" hangingPunct="1">
              <a:spcBef>
                <a:spcPts val="0"/>
              </a:spcBef>
              <a:spcAft>
                <a:spcPts val="0"/>
              </a:spcAft>
            </a:pPr>
            <a:fld id="{E98E3048-DFA1-4C42-9E6F-6AE6E7FA9CEB}" type="datetimeFigureOut">
              <a:rPr lang="en-US" smtClean="0">
                <a:solidFill>
                  <a:srgbClr val="000000"/>
                </a:solidFill>
              </a:rPr>
              <a:pPr eaLnBrk="1" fontAlgn="auto" hangingPunct="1">
                <a:spcBef>
                  <a:spcPts val="0"/>
                </a:spcBef>
                <a:spcAft>
                  <a:spcPts val="0"/>
                </a:spcAft>
              </a:pPr>
              <a:t>9/3/2012</a:t>
            </a:fld>
            <a:endParaRPr lang="en-US">
              <a:solidFill>
                <a:srgbClr val="000000"/>
              </a:solidFill>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fontAlgn="auto" hangingPunct="1">
              <a:spcBef>
                <a:spcPts val="0"/>
              </a:spcBef>
              <a:spcAft>
                <a:spcPts val="0"/>
              </a:spcAft>
            </a:pPr>
            <a:endParaRPr lang="en-US">
              <a:solidFill>
                <a:srgbClr val="000000"/>
              </a:solidFill>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fontAlgn="auto" hangingPunct="1">
              <a:spcBef>
                <a:spcPts val="0"/>
              </a:spcBef>
              <a:spcAft>
                <a:spcPts val="0"/>
              </a:spcAft>
            </a:pPr>
            <a:fld id="{B9B07E7F-3269-4B4E-AF2E-F825563FD71F}"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eaLnBrk="1" fontAlgn="auto" hangingPunct="1">
              <a:spcBef>
                <a:spcPts val="0"/>
              </a:spcBef>
              <a:spcAft>
                <a:spcPts val="0"/>
              </a:spcAft>
            </a:pPr>
            <a:endParaRPr lang="en-US" sz="1800">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fontAlgn="auto" hangingPunct="1">
              <a:spcBef>
                <a:spcPts val="0"/>
              </a:spcBef>
              <a:spcAft>
                <a:spcPts val="0"/>
              </a:spcAft>
            </a:pPr>
            <a:fld id="{E98E3048-DFA1-4C42-9E6F-6AE6E7FA9CEB}" type="datetimeFigureOut">
              <a:rPr lang="en-US" smtClean="0">
                <a:solidFill>
                  <a:srgbClr val="000000"/>
                </a:solidFill>
              </a:rPr>
              <a:pPr eaLnBrk="1" fontAlgn="auto" hangingPunct="1">
                <a:spcBef>
                  <a:spcPts val="0"/>
                </a:spcBef>
                <a:spcAft>
                  <a:spcPts val="0"/>
                </a:spcAft>
              </a:pPr>
              <a:t>9/3/2012</a:t>
            </a:fld>
            <a:endParaRPr lang="en-US">
              <a:solidFill>
                <a:srgbClr val="000000"/>
              </a:solidFill>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fontAlgn="auto" hangingPunct="1">
              <a:spcBef>
                <a:spcPts val="0"/>
              </a:spcBef>
              <a:spcAft>
                <a:spcPts val="0"/>
              </a:spcAft>
            </a:pPr>
            <a:endParaRPr lang="en-US">
              <a:solidFill>
                <a:srgbClr val="000000"/>
              </a:solidFill>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fontAlgn="auto" hangingPunct="1">
              <a:spcBef>
                <a:spcPts val="0"/>
              </a:spcBef>
              <a:spcAft>
                <a:spcPts val="0"/>
              </a:spcAft>
            </a:pPr>
            <a:fld id="{B9B07E7F-3269-4B4E-AF2E-F825563FD71F}"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eaLnBrk="1" fontAlgn="auto" hangingPunct="1">
              <a:spcBef>
                <a:spcPts val="0"/>
              </a:spcBef>
              <a:spcAft>
                <a:spcPts val="0"/>
              </a:spcAft>
            </a:pPr>
            <a:endParaRPr lang="en-US" sz="1800">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fontAlgn="auto" hangingPunct="1">
              <a:spcBef>
                <a:spcPts val="0"/>
              </a:spcBef>
              <a:spcAft>
                <a:spcPts val="0"/>
              </a:spcAft>
            </a:pPr>
            <a:fld id="{E98E3048-DFA1-4C42-9E6F-6AE6E7FA9CEB}" type="datetimeFigureOut">
              <a:rPr lang="en-US" smtClean="0">
                <a:solidFill>
                  <a:srgbClr val="000000"/>
                </a:solidFill>
              </a:rPr>
              <a:pPr eaLnBrk="1" fontAlgn="auto" hangingPunct="1">
                <a:spcBef>
                  <a:spcPts val="0"/>
                </a:spcBef>
                <a:spcAft>
                  <a:spcPts val="0"/>
                </a:spcAft>
              </a:pPr>
              <a:t>9/3/2012</a:t>
            </a:fld>
            <a:endParaRPr lang="en-US">
              <a:solidFill>
                <a:srgbClr val="000000"/>
              </a:solidFill>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fontAlgn="auto" hangingPunct="1">
              <a:spcBef>
                <a:spcPts val="0"/>
              </a:spcBef>
              <a:spcAft>
                <a:spcPts val="0"/>
              </a:spcAft>
            </a:pPr>
            <a:endParaRPr lang="en-US">
              <a:solidFill>
                <a:srgbClr val="000000"/>
              </a:solidFill>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fontAlgn="auto" hangingPunct="1">
              <a:spcBef>
                <a:spcPts val="0"/>
              </a:spcBef>
              <a:spcAft>
                <a:spcPts val="0"/>
              </a:spcAft>
            </a:pPr>
            <a:fld id="{B9B07E7F-3269-4B4E-AF2E-F825563FD71F}"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eaLnBrk="1" fontAlgn="auto" hangingPunct="1">
              <a:spcBef>
                <a:spcPts val="0"/>
              </a:spcBef>
              <a:spcAft>
                <a:spcPts val="0"/>
              </a:spcAft>
            </a:pPr>
            <a:endParaRPr lang="en-US" sz="1800">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fontAlgn="auto" hangingPunct="1">
              <a:spcBef>
                <a:spcPts val="0"/>
              </a:spcBef>
              <a:spcAft>
                <a:spcPts val="0"/>
              </a:spcAft>
            </a:pPr>
            <a:fld id="{E98E3048-DFA1-4C42-9E6F-6AE6E7FA9CEB}" type="datetimeFigureOut">
              <a:rPr lang="en-US" smtClean="0">
                <a:solidFill>
                  <a:srgbClr val="000000"/>
                </a:solidFill>
              </a:rPr>
              <a:pPr eaLnBrk="1" fontAlgn="auto" hangingPunct="1">
                <a:spcBef>
                  <a:spcPts val="0"/>
                </a:spcBef>
                <a:spcAft>
                  <a:spcPts val="0"/>
                </a:spcAft>
              </a:pPr>
              <a:t>9/3/2012</a:t>
            </a:fld>
            <a:endParaRPr lang="en-US">
              <a:solidFill>
                <a:srgbClr val="000000"/>
              </a:solidFill>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fontAlgn="auto" hangingPunct="1">
              <a:spcBef>
                <a:spcPts val="0"/>
              </a:spcBef>
              <a:spcAft>
                <a:spcPts val="0"/>
              </a:spcAft>
            </a:pPr>
            <a:endParaRPr lang="en-US">
              <a:solidFill>
                <a:srgbClr val="000000"/>
              </a:solidFill>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fontAlgn="auto" hangingPunct="1">
              <a:spcBef>
                <a:spcPts val="0"/>
              </a:spcBef>
              <a:spcAft>
                <a:spcPts val="0"/>
              </a:spcAft>
            </a:pPr>
            <a:fld id="{B9B07E7F-3269-4B4E-AF2E-F825563FD71F}" type="slidenum">
              <a:rPr lang="en-US" smtClean="0">
                <a:solidFill>
                  <a:srgbClr val="000000"/>
                </a:solidFill>
              </a:rPr>
              <a:pPr eaLnBrk="1" fontAlgn="auto" hangingPunct="1">
                <a:spcBef>
                  <a:spcPts val="0"/>
                </a:spcBef>
                <a:spcAft>
                  <a:spcPts val="0"/>
                </a:spcAft>
              </a:pPr>
              <a:t>‹#›</a:t>
            </a:fld>
            <a:endParaRPr lang="en-US">
              <a:solidFill>
                <a:srgbClr val="000000"/>
              </a:solidFill>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eaLnBrk="1" fontAlgn="auto" hangingPunct="1">
              <a:spcBef>
                <a:spcPts val="0"/>
              </a:spcBef>
              <a:spcAft>
                <a:spcPts val="0"/>
              </a:spcAft>
            </a:pPr>
            <a:endParaRPr lang="en-US" sz="1800">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ltGray">
          <a:xfrm>
            <a:off x="0" y="1524000"/>
            <a:ext cx="9131300" cy="114300"/>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endParaRPr lang="en-US"/>
          </a:p>
        </p:txBody>
      </p:sp>
      <p:sp>
        <p:nvSpPr>
          <p:cNvPr id="4099" name="Rectangle 3"/>
          <p:cNvSpPr>
            <a:spLocks noChangeArrowheads="1"/>
          </p:cNvSpPr>
          <p:nvPr/>
        </p:nvSpPr>
        <p:spPr bwMode="ltGray">
          <a:xfrm>
            <a:off x="0" y="1733550"/>
            <a:ext cx="9131300" cy="3810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endParaRPr lang="en-US"/>
          </a:p>
        </p:txBody>
      </p:sp>
      <p:sp>
        <p:nvSpPr>
          <p:cNvPr id="4100" name="Rectangle 4"/>
          <p:cNvSpPr>
            <a:spLocks noGrp="1" noChangeArrowheads="1"/>
          </p:cNvSpPr>
          <p:nvPr>
            <p:ph type="title"/>
          </p:nvPr>
        </p:nvSpPr>
        <p:spPr bwMode="auto">
          <a:xfrm>
            <a:off x="685800" y="3048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dirty="0" smtClean="0"/>
          </a:p>
        </p:txBody>
      </p:sp>
      <p:sp>
        <p:nvSpPr>
          <p:cNvPr id="4101"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a:effectLst>
                  <a:outerShdw blurRad="38100" dist="38100" dir="2700000" algn="tl">
                    <a:srgbClr val="C0C0C0"/>
                  </a:outerShdw>
                </a:effectLst>
                <a:latin typeface="Arial" charset="0"/>
              </a:defRPr>
            </a:lvl1pPr>
          </a:lstStyle>
          <a:p>
            <a:endParaRPr lang="en-US"/>
          </a:p>
        </p:txBody>
      </p:sp>
      <p:sp>
        <p:nvSpPr>
          <p:cNvPr id="4103"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spcBef>
                <a:spcPct val="0"/>
              </a:spcBef>
              <a:defRPr sz="1400">
                <a:effectLst>
                  <a:outerShdw blurRad="38100" dist="38100" dir="2700000" algn="tl">
                    <a:srgbClr val="C0C0C0"/>
                  </a:outerShdw>
                </a:effectLst>
                <a:latin typeface="Arial" charset="0"/>
              </a:defRPr>
            </a:lvl1pPr>
          </a:lstStyle>
          <a:p>
            <a:endParaRPr lang="en-US"/>
          </a:p>
        </p:txBody>
      </p:sp>
      <p:sp>
        <p:nvSpPr>
          <p:cNvPr id="4104"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defRPr sz="1400">
                <a:effectLst>
                  <a:outerShdw blurRad="38100" dist="38100" dir="2700000" algn="tl">
                    <a:srgbClr val="C0C0C0"/>
                  </a:outerShdw>
                </a:effectLst>
                <a:latin typeface="Arial" charset="0"/>
              </a:defRPr>
            </a:lvl1pPr>
          </a:lstStyle>
          <a:p>
            <a:fld id="{A173A7F4-B172-4924-86F0-D5C3D1BEC0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28600"/>
            <a:ext cx="8458200" cy="114300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smtClean="0">
                <a:solidFill>
                  <a:srgbClr val="000000"/>
                </a:solidFill>
                <a:latin typeface="+mn-lt"/>
                <a:cs typeface="+mn-cs"/>
              </a:defRPr>
            </a:lvl1pPr>
          </a:lstStyle>
          <a:p>
            <a:pPr eaLnBrk="1" hangingPunct="1">
              <a:defRPr/>
            </a:pPr>
            <a:fld id="{8EA187B2-10CC-4DEA-94B2-02CCFC626C0A}" type="datetime1">
              <a:rPr lang="es-CO"/>
              <a:pPr eaLnBrk="1" hangingPunct="1">
                <a:defRPr/>
              </a:pPr>
              <a:t>03/09/2012</a:t>
            </a:fld>
            <a:endParaRPr lang="es-CO" dirty="0"/>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000000"/>
                </a:solidFill>
                <a:latin typeface="+mn-lt"/>
                <a:cs typeface="+mn-cs"/>
              </a:defRPr>
            </a:lvl1pPr>
          </a:lstStyle>
          <a:p>
            <a:pPr eaLnBrk="1" hangingPunct="1">
              <a:defRPr/>
            </a:pPr>
            <a:endParaRPr lang="es-CO" dirty="0"/>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smtClean="0">
                <a:solidFill>
                  <a:srgbClr val="000000"/>
                </a:solidFill>
                <a:latin typeface="+mn-lt"/>
                <a:cs typeface="+mn-cs"/>
              </a:defRPr>
            </a:lvl1pPr>
          </a:lstStyle>
          <a:p>
            <a:pPr eaLnBrk="1" hangingPunct="1">
              <a:defRPr/>
            </a:pPr>
            <a:fld id="{74EE86C0-3CCD-48E2-BE1B-0EEFF811E24F}" type="slidenum">
              <a:rPr lang="es-CO"/>
              <a:pPr eaLnBrk="1" hangingPunct="1">
                <a:defRPr/>
              </a:pPr>
              <a:t>‹#›</a:t>
            </a:fld>
            <a:endParaRPr lang="es-CO" dirty="0"/>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eaLnBrk="1" fontAlgn="auto" hangingPunct="1">
              <a:spcBef>
                <a:spcPts val="0"/>
              </a:spcBef>
              <a:spcAft>
                <a:spcPts val="0"/>
              </a:spcAft>
              <a:defRPr/>
            </a:pPr>
            <a:endParaRPr lang="en-US" sz="1800" dirty="0">
              <a:solidFill>
                <a:srgbClr val="000000"/>
              </a:solidFill>
              <a:latin typeface="Calibri"/>
              <a:cs typeface="Arial" charset="0"/>
            </a:endParaRPr>
          </a:p>
        </p:txBody>
      </p:sp>
    </p:spTree>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ransition>
    <p:fade/>
  </p:transition>
  <p:timing>
    <p:tnLst>
      <p:par>
        <p:cTn id="1" dur="indefinite" restart="never" nodeType="tmRoot"/>
      </p:par>
    </p:tnLst>
  </p:timing>
  <p:hf sldNum="0" hdr="0" ftr="0" dt="0"/>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Calibri" pitchFamily="34" charset="0"/>
        </a:defRPr>
      </a:lvl2pPr>
      <a:lvl3pPr algn="ctr" rtl="0" fontAlgn="base">
        <a:spcBef>
          <a:spcPct val="0"/>
        </a:spcBef>
        <a:spcAft>
          <a:spcPct val="0"/>
        </a:spcAft>
        <a:defRPr sz="4400" b="1">
          <a:solidFill>
            <a:schemeClr val="tx2"/>
          </a:solidFill>
          <a:latin typeface="Calibri" pitchFamily="34" charset="0"/>
        </a:defRPr>
      </a:lvl3pPr>
      <a:lvl4pPr algn="ctr" rtl="0" fontAlgn="base">
        <a:spcBef>
          <a:spcPct val="0"/>
        </a:spcBef>
        <a:spcAft>
          <a:spcPct val="0"/>
        </a:spcAft>
        <a:defRPr sz="4400" b="1">
          <a:solidFill>
            <a:schemeClr val="tx2"/>
          </a:solidFill>
          <a:latin typeface="Calibri" pitchFamily="34" charset="0"/>
        </a:defRPr>
      </a:lvl4pPr>
      <a:lvl5pPr algn="ctr" rtl="0" fontAlgn="base">
        <a:spcBef>
          <a:spcPct val="0"/>
        </a:spcBef>
        <a:spcAft>
          <a:spcPct val="0"/>
        </a:spcAft>
        <a:defRPr sz="4400" b="1">
          <a:solidFill>
            <a:schemeClr val="tx2"/>
          </a:solidFill>
          <a:latin typeface="Calibri"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fontAlgn="base">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2" charset="2"/>
        <a:buChar char="Ø"/>
        <a:defRPr sz="2800">
          <a:solidFill>
            <a:schemeClr val="tx1"/>
          </a:solidFill>
          <a:latin typeface="+mn-lt"/>
        </a:defRPr>
      </a:lvl2pPr>
      <a:lvl3pPr marL="1143000" indent="-228600" algn="l" rtl="0" fontAlgn="base">
        <a:spcBef>
          <a:spcPct val="20000"/>
        </a:spcBef>
        <a:spcAft>
          <a:spcPct val="0"/>
        </a:spcAft>
        <a:buFont typeface="Wingdings" pitchFamily="2" charset="2"/>
        <a:buChar char="Ø"/>
        <a:defRPr sz="2400">
          <a:solidFill>
            <a:schemeClr val="tx1"/>
          </a:solidFill>
          <a:latin typeface="+mn-lt"/>
        </a:defRPr>
      </a:lvl3pPr>
      <a:lvl4pPr marL="1600200" indent="-228600" algn="l" rtl="0" fontAlgn="base">
        <a:spcBef>
          <a:spcPct val="20000"/>
        </a:spcBef>
        <a:spcAft>
          <a:spcPct val="0"/>
        </a:spcAft>
        <a:buFont typeface="Wingdings" pitchFamily="2" charset="2"/>
        <a:buChar char="Ø"/>
        <a:defRPr sz="2000">
          <a:solidFill>
            <a:schemeClr val="tx1"/>
          </a:solidFill>
          <a:latin typeface="+mn-lt"/>
        </a:defRPr>
      </a:lvl4pPr>
      <a:lvl5pPr marL="2057400" indent="-228600" algn="l" rtl="0" fontAlgn="base">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auto">
              <a:spcBef>
                <a:spcPts val="0"/>
              </a:spcBef>
              <a:spcAft>
                <a:spcPts val="0"/>
              </a:spcAft>
            </a:pPr>
            <a:fld id="{1056861F-6530-4B20-97D5-EB438499E296}" type="datetimeFigureOut">
              <a:rPr lang="es-CO" smtClean="0">
                <a:solidFill>
                  <a:srgbClr val="000000"/>
                </a:solidFill>
                <a:cs typeface="+mn-cs"/>
              </a:rPr>
              <a:pPr fontAlgn="auto">
                <a:spcBef>
                  <a:spcPts val="0"/>
                </a:spcBef>
                <a:spcAft>
                  <a:spcPts val="0"/>
                </a:spcAft>
              </a:pPr>
              <a:t>03/09/2012</a:t>
            </a:fld>
            <a:endParaRPr lang="es-CO">
              <a:solidFill>
                <a:srgbClr val="000000"/>
              </a:solidFill>
              <a:cs typeface="+mn-cs"/>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auto">
              <a:spcBef>
                <a:spcPts val="0"/>
              </a:spcBef>
              <a:spcAft>
                <a:spcPts val="0"/>
              </a:spcAft>
            </a:pPr>
            <a:endParaRPr lang="es-CO">
              <a:solidFill>
                <a:srgbClr val="000000"/>
              </a:solidFill>
              <a:cs typeface="+mn-cs"/>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auto">
              <a:spcBef>
                <a:spcPts val="0"/>
              </a:spcBef>
              <a:spcAft>
                <a:spcPts val="0"/>
              </a:spcAft>
            </a:pPr>
            <a:fld id="{AA955BE6-8BCA-43BA-A36E-C2A9BEE99AC9}" type="slidenum">
              <a:rPr lang="es-CO" smtClean="0">
                <a:solidFill>
                  <a:srgbClr val="000000"/>
                </a:solidFill>
                <a:cs typeface="+mn-cs"/>
              </a:rPr>
              <a:pPr fontAlgn="auto">
                <a:spcBef>
                  <a:spcPts val="0"/>
                </a:spcBef>
                <a:spcAft>
                  <a:spcPts val="0"/>
                </a:spcAft>
              </a:pPr>
              <a:t>‹#›</a:t>
            </a:fld>
            <a:endParaRPr lang="es-CO">
              <a:solidFill>
                <a:srgbClr val="000000"/>
              </a:solidFill>
              <a:cs typeface="+mn-cs"/>
            </a:endParaRPr>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pPr fontAlgn="auto">
              <a:spcBef>
                <a:spcPts val="0"/>
              </a:spcBef>
              <a:spcAft>
                <a:spcPts val="0"/>
              </a:spcAft>
            </a:pPr>
            <a:endParaRPr lang="en-US">
              <a:solidFill>
                <a:srgbClr val="000000"/>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28600"/>
            <a:ext cx="8458200" cy="1143000"/>
          </a:xfrm>
          <a:prstGeom prst="rect">
            <a:avLst/>
          </a:prstGeom>
          <a:noFill/>
          <a:ln w="0">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778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F5E825E6-5608-4DD7-9AF8-76D49B509DEE}" type="slidenum">
              <a:rPr lang="en-US" smtClean="0"/>
              <a:pPr/>
              <a:t>‹#›</a:t>
            </a:fld>
            <a:endParaRPr lang="en-US"/>
          </a:p>
        </p:txBody>
      </p:sp>
      <p:sp>
        <p:nvSpPr>
          <p:cNvPr id="77831" name="Line 7"/>
          <p:cNvSpPr>
            <a:spLocks noChangeShapeType="1"/>
          </p:cNvSpPr>
          <p:nvPr/>
        </p:nvSpPr>
        <p:spPr bwMode="auto">
          <a:xfrm>
            <a:off x="0" y="1447800"/>
            <a:ext cx="9144000" cy="0"/>
          </a:xfrm>
          <a:prstGeom prst="line">
            <a:avLst/>
          </a:prstGeom>
          <a:noFill/>
          <a:ln w="76200" cmpd="tri">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Candara" pitchFamily="34" charset="0"/>
        </a:defRPr>
      </a:lvl2pPr>
      <a:lvl3pPr algn="ctr" rtl="0" eaLnBrk="1" fontAlgn="base" hangingPunct="1">
        <a:spcBef>
          <a:spcPct val="0"/>
        </a:spcBef>
        <a:spcAft>
          <a:spcPct val="0"/>
        </a:spcAft>
        <a:defRPr sz="4400" b="1">
          <a:solidFill>
            <a:schemeClr val="tx2"/>
          </a:solidFill>
          <a:latin typeface="Candara" pitchFamily="34" charset="0"/>
        </a:defRPr>
      </a:lvl3pPr>
      <a:lvl4pPr algn="ctr" rtl="0" eaLnBrk="1" fontAlgn="base" hangingPunct="1">
        <a:spcBef>
          <a:spcPct val="0"/>
        </a:spcBef>
        <a:spcAft>
          <a:spcPct val="0"/>
        </a:spcAft>
        <a:defRPr sz="4400" b="1">
          <a:solidFill>
            <a:schemeClr val="tx2"/>
          </a:solidFill>
          <a:latin typeface="Candara" pitchFamily="34" charset="0"/>
        </a:defRPr>
      </a:lvl4pPr>
      <a:lvl5pPr algn="ctr" rtl="0" eaLnBrk="1" fontAlgn="base" hangingPunct="1">
        <a:spcBef>
          <a:spcPct val="0"/>
        </a:spcBef>
        <a:spcAft>
          <a:spcPct val="0"/>
        </a:spcAft>
        <a:defRPr sz="4400" b="1">
          <a:solidFill>
            <a:schemeClr val="tx2"/>
          </a:solidFill>
          <a:latin typeface="Candara" pitchFamily="34" charset="0"/>
        </a:defRPr>
      </a:lvl5pPr>
      <a:lvl6pPr marL="457200" algn="ctr" rtl="0" eaLnBrk="1" fontAlgn="base" hangingPunct="1">
        <a:spcBef>
          <a:spcPct val="0"/>
        </a:spcBef>
        <a:spcAft>
          <a:spcPct val="0"/>
        </a:spcAft>
        <a:defRPr sz="4400" b="1">
          <a:solidFill>
            <a:schemeClr val="tx2"/>
          </a:solidFill>
          <a:latin typeface="Candara" pitchFamily="34" charset="0"/>
        </a:defRPr>
      </a:lvl6pPr>
      <a:lvl7pPr marL="914400" algn="ctr" rtl="0" eaLnBrk="1" fontAlgn="base" hangingPunct="1">
        <a:spcBef>
          <a:spcPct val="0"/>
        </a:spcBef>
        <a:spcAft>
          <a:spcPct val="0"/>
        </a:spcAft>
        <a:defRPr sz="4400" b="1">
          <a:solidFill>
            <a:schemeClr val="tx2"/>
          </a:solidFill>
          <a:latin typeface="Candara" pitchFamily="34" charset="0"/>
        </a:defRPr>
      </a:lvl7pPr>
      <a:lvl8pPr marL="1371600" algn="ctr" rtl="0" eaLnBrk="1" fontAlgn="base" hangingPunct="1">
        <a:spcBef>
          <a:spcPct val="0"/>
        </a:spcBef>
        <a:spcAft>
          <a:spcPct val="0"/>
        </a:spcAft>
        <a:defRPr sz="4400" b="1">
          <a:solidFill>
            <a:schemeClr val="tx2"/>
          </a:solidFill>
          <a:latin typeface="Candara" pitchFamily="34" charset="0"/>
        </a:defRPr>
      </a:lvl8pPr>
      <a:lvl9pPr marL="1828800" algn="ctr" rtl="0" eaLnBrk="1" fontAlgn="base" hangingPunct="1">
        <a:spcBef>
          <a:spcPct val="0"/>
        </a:spcBef>
        <a:spcAft>
          <a:spcPct val="0"/>
        </a:spcAft>
        <a:defRPr sz="4400" b="1">
          <a:solidFill>
            <a:schemeClr val="tx2"/>
          </a:solidFill>
          <a:latin typeface="Candara" pitchFamily="34" charset="0"/>
        </a:defRPr>
      </a:lvl9pPr>
    </p:titleStyle>
    <p:bodyStyle>
      <a:lvl1pPr marL="342900" indent="-342900" algn="l" rtl="0" eaLnBrk="1" fontAlgn="base" hangingPunct="1">
        <a:spcBef>
          <a:spcPct val="20000"/>
        </a:spcBef>
        <a:spcAft>
          <a:spcPct val="0"/>
        </a:spcAft>
        <a:buFont typeface="Wingdings" pitchFamily="2" charset="2"/>
        <a:buChar char="Ø"/>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Ø"/>
        <a:defRPr sz="24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Ø"/>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Ø"/>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Ø"/>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Ø"/>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Ø"/>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Ø"/>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08.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9.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11.bin"/><Relationship Id="rId3" Type="http://schemas.openxmlformats.org/officeDocument/2006/relationships/notesSlide" Target="../notesSlides/notesSlide10.xml"/><Relationship Id="rId7" Type="http://schemas.openxmlformats.org/officeDocument/2006/relationships/oleObject" Target="../embeddings/oleObject5.bin"/><Relationship Id="rId12" Type="http://schemas.openxmlformats.org/officeDocument/2006/relationships/oleObject" Target="../embeddings/oleObject10.bin"/><Relationship Id="rId2" Type="http://schemas.openxmlformats.org/officeDocument/2006/relationships/slideLayout" Target="../slideLayouts/slideLayout409.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5" Type="http://schemas.openxmlformats.org/officeDocument/2006/relationships/oleObject" Target="../embeddings/oleObject1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1.xml"/><Relationship Id="rId7" Type="http://schemas.openxmlformats.org/officeDocument/2006/relationships/oleObject" Target="../embeddings/oleObject16.bin"/><Relationship Id="rId2" Type="http://schemas.openxmlformats.org/officeDocument/2006/relationships/slideLayout" Target="../slideLayouts/slideLayout414.xml"/><Relationship Id="rId1" Type="http://schemas.openxmlformats.org/officeDocument/2006/relationships/vmlDrawing" Target="../drawings/vmlDrawing3.vml"/><Relationship Id="rId6" Type="http://schemas.openxmlformats.org/officeDocument/2006/relationships/image" Target="../media/image41.wmf"/><Relationship Id="rId5" Type="http://schemas.openxmlformats.org/officeDocument/2006/relationships/oleObject" Target="../embeddings/oleObject15.bin"/><Relationship Id="rId10" Type="http://schemas.openxmlformats.org/officeDocument/2006/relationships/oleObject" Target="../embeddings/oleObject19.bin"/><Relationship Id="rId4" Type="http://schemas.openxmlformats.org/officeDocument/2006/relationships/oleObject" Target="../embeddings/oleObject14.bin"/><Relationship Id="rId9"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13.xml"/><Relationship Id="rId1" Type="http://schemas.openxmlformats.org/officeDocument/2006/relationships/vmlDrawing" Target="../drawings/vmlDrawing4.vml"/><Relationship Id="rId6" Type="http://schemas.openxmlformats.org/officeDocument/2006/relationships/slide" Target="slide85.xml"/><Relationship Id="rId5" Type="http://schemas.openxmlformats.org/officeDocument/2006/relationships/oleObject" Target="../embeddings/oleObject20.bin"/><Relationship Id="rId4" Type="http://schemas.openxmlformats.org/officeDocument/2006/relationships/slide" Target="slide8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09.xml"/><Relationship Id="rId1" Type="http://schemas.openxmlformats.org/officeDocument/2006/relationships/vmlDrawing" Target="../drawings/vmlDrawing5.vml"/><Relationship Id="rId4" Type="http://schemas.openxmlformats.org/officeDocument/2006/relationships/oleObject" Target="../embeddings/oleObject2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9.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9.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09.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09.xml"/><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5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0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13.xml"/><Relationship Id="rId1" Type="http://schemas.openxmlformats.org/officeDocument/2006/relationships/vmlDrawing" Target="../drawings/vmlDrawing6.vml"/><Relationship Id="rId4" Type="http://schemas.openxmlformats.org/officeDocument/2006/relationships/oleObject" Target="../embeddings/oleObject2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09.xml"/><Relationship Id="rId1" Type="http://schemas.openxmlformats.org/officeDocument/2006/relationships/vmlDrawing" Target="../drawings/vmlDrawing7.vml"/><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8.xml"/><Relationship Id="rId7" Type="http://schemas.openxmlformats.org/officeDocument/2006/relationships/oleObject" Target="../embeddings/oleObject28.bin"/><Relationship Id="rId2" Type="http://schemas.openxmlformats.org/officeDocument/2006/relationships/slideLayout" Target="../slideLayouts/slideLayout409.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oleObject" Target="../embeddings/oleObject26.bin"/><Relationship Id="rId4" Type="http://schemas.openxmlformats.org/officeDocument/2006/relationships/oleObject" Target="../embeddings/oleObject25.bin"/><Relationship Id="rId9" Type="http://schemas.openxmlformats.org/officeDocument/2006/relationships/oleObject" Target="../embeddings/oleObject30.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09.xml"/><Relationship Id="rId1" Type="http://schemas.openxmlformats.org/officeDocument/2006/relationships/vmlDrawing" Target="../drawings/vmlDrawing9.vml"/><Relationship Id="rId4" Type="http://schemas.openxmlformats.org/officeDocument/2006/relationships/oleObject" Target="../embeddings/oleObject3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09.xml"/><Relationship Id="rId1" Type="http://schemas.openxmlformats.org/officeDocument/2006/relationships/vmlDrawing" Target="../drawings/vmlDrawing10.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31.xml"/><Relationship Id="rId7" Type="http://schemas.openxmlformats.org/officeDocument/2006/relationships/oleObject" Target="../embeddings/oleObject38.bin"/><Relationship Id="rId2" Type="http://schemas.openxmlformats.org/officeDocument/2006/relationships/slideLayout" Target="../slideLayouts/slideLayout413.xml"/><Relationship Id="rId1" Type="http://schemas.openxmlformats.org/officeDocument/2006/relationships/vmlDrawing" Target="../drawings/vmlDrawing11.vml"/><Relationship Id="rId6" Type="http://schemas.openxmlformats.org/officeDocument/2006/relationships/oleObject" Target="../embeddings/oleObject37.bin"/><Relationship Id="rId11" Type="http://schemas.openxmlformats.org/officeDocument/2006/relationships/oleObject" Target="../embeddings/oleObject42.bin"/><Relationship Id="rId5" Type="http://schemas.openxmlformats.org/officeDocument/2006/relationships/oleObject" Target="../embeddings/oleObject36.bin"/><Relationship Id="rId10" Type="http://schemas.openxmlformats.org/officeDocument/2006/relationships/oleObject" Target="../embeddings/oleObject41.bin"/><Relationship Id="rId4" Type="http://schemas.openxmlformats.org/officeDocument/2006/relationships/oleObject" Target="../embeddings/oleObject35.bin"/><Relationship Id="rId9" Type="http://schemas.openxmlformats.org/officeDocument/2006/relationships/oleObject" Target="../embeddings/oleObject40.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0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34.xml"/><Relationship Id="rId7" Type="http://schemas.openxmlformats.org/officeDocument/2006/relationships/oleObject" Target="../embeddings/oleObject45.bin"/><Relationship Id="rId2" Type="http://schemas.openxmlformats.org/officeDocument/2006/relationships/slideLayout" Target="../slideLayouts/slideLayout413.xml"/><Relationship Id="rId1" Type="http://schemas.openxmlformats.org/officeDocument/2006/relationships/vmlDrawing" Target="../drawings/vmlDrawing12.vml"/><Relationship Id="rId6" Type="http://schemas.openxmlformats.org/officeDocument/2006/relationships/oleObject" Target="../embeddings/oleObject44.bin"/><Relationship Id="rId5" Type="http://schemas.openxmlformats.org/officeDocument/2006/relationships/image" Target="../media/image79.jpeg"/><Relationship Id="rId10" Type="http://schemas.openxmlformats.org/officeDocument/2006/relationships/oleObject" Target="../embeddings/oleObject48.bin"/><Relationship Id="rId4" Type="http://schemas.openxmlformats.org/officeDocument/2006/relationships/oleObject" Target="../embeddings/oleObject43.bin"/><Relationship Id="rId9" Type="http://schemas.openxmlformats.org/officeDocument/2006/relationships/oleObject" Target="../embeddings/oleObject47.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35.xml"/><Relationship Id="rId7" Type="http://schemas.openxmlformats.org/officeDocument/2006/relationships/oleObject" Target="../embeddings/oleObject52.bin"/><Relationship Id="rId12" Type="http://schemas.openxmlformats.org/officeDocument/2006/relationships/oleObject" Target="../embeddings/oleObject57.bin"/><Relationship Id="rId2" Type="http://schemas.openxmlformats.org/officeDocument/2006/relationships/slideLayout" Target="../slideLayouts/slideLayout413.xml"/><Relationship Id="rId1" Type="http://schemas.openxmlformats.org/officeDocument/2006/relationships/vmlDrawing" Target="../drawings/vmlDrawing13.vml"/><Relationship Id="rId6" Type="http://schemas.openxmlformats.org/officeDocument/2006/relationships/oleObject" Target="../embeddings/oleObject51.bin"/><Relationship Id="rId11" Type="http://schemas.openxmlformats.org/officeDocument/2006/relationships/oleObject" Target="../embeddings/oleObject56.bin"/><Relationship Id="rId5" Type="http://schemas.openxmlformats.org/officeDocument/2006/relationships/oleObject" Target="../embeddings/oleObject50.bin"/><Relationship Id="rId10" Type="http://schemas.openxmlformats.org/officeDocument/2006/relationships/oleObject" Target="../embeddings/oleObject55.bin"/><Relationship Id="rId4" Type="http://schemas.openxmlformats.org/officeDocument/2006/relationships/oleObject" Target="../embeddings/oleObject49.bin"/><Relationship Id="rId9" Type="http://schemas.openxmlformats.org/officeDocument/2006/relationships/oleObject" Target="../embeddings/oleObject54.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oleObject" Target="../embeddings/oleObject58.bin"/><Relationship Id="rId2" Type="http://schemas.openxmlformats.org/officeDocument/2006/relationships/slideLayout" Target="../slideLayouts/slideLayout411.xml"/><Relationship Id="rId1" Type="http://schemas.openxmlformats.org/officeDocument/2006/relationships/vmlDrawing" Target="../drawings/vmlDrawing14.v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13.xml"/><Relationship Id="rId1" Type="http://schemas.openxmlformats.org/officeDocument/2006/relationships/vmlDrawing" Target="../drawings/vmlDrawing15.vml"/><Relationship Id="rId6" Type="http://schemas.openxmlformats.org/officeDocument/2006/relationships/oleObject" Target="../embeddings/oleObject61.bin"/><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9.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2.bin"/><Relationship Id="rId7" Type="http://schemas.openxmlformats.org/officeDocument/2006/relationships/oleObject" Target="../embeddings/oleObject66.bin"/><Relationship Id="rId2" Type="http://schemas.openxmlformats.org/officeDocument/2006/relationships/slideLayout" Target="../slideLayouts/slideLayout409.xml"/><Relationship Id="rId1" Type="http://schemas.openxmlformats.org/officeDocument/2006/relationships/vmlDrawing" Target="../drawings/vmlDrawing16.vml"/><Relationship Id="rId6" Type="http://schemas.openxmlformats.org/officeDocument/2006/relationships/oleObject" Target="../embeddings/oleObject65.bin"/><Relationship Id="rId5" Type="http://schemas.openxmlformats.org/officeDocument/2006/relationships/oleObject" Target="../embeddings/oleObject64.bin"/><Relationship Id="rId4" Type="http://schemas.openxmlformats.org/officeDocument/2006/relationships/oleObject" Target="../embeddings/oleObject63.bin"/></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409.xml"/><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13.xml"/><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0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21.xml"/></Relationships>
</file>

<file path=ppt/slides/_rels/slide50.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40.xml"/><Relationship Id="rId1" Type="http://schemas.openxmlformats.org/officeDocument/2006/relationships/slideLayout" Target="../slideLayouts/slideLayout409.xml"/></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09.xml"/></Relationships>
</file>

<file path=ppt/slides/_rels/slide52.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41.xml"/><Relationship Id="rId1" Type="http://schemas.openxmlformats.org/officeDocument/2006/relationships/slideLayout" Target="../slideLayouts/slideLayout40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09.xml"/><Relationship Id="rId2" Type="http://schemas.openxmlformats.org/officeDocument/2006/relationships/control" Target="../activeX/activeX1.xml"/><Relationship Id="rId1" Type="http://schemas.openxmlformats.org/officeDocument/2006/relationships/vmlDrawing" Target="../drawings/vmlDrawing17.v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9.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413.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4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413.xml"/><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control" Target="../activeX/activeX3.xml"/><Relationship Id="rId2" Type="http://schemas.openxmlformats.org/officeDocument/2006/relationships/control" Target="../activeX/activeX2.xml"/><Relationship Id="rId1" Type="http://schemas.openxmlformats.org/officeDocument/2006/relationships/vmlDrawing" Target="../drawings/vmlDrawing18.vml"/><Relationship Id="rId4" Type="http://schemas.openxmlformats.org/officeDocument/2006/relationships/slideLayout" Target="../slideLayouts/slideLayout409.xml"/></Relationships>
</file>

<file path=ppt/slides/_rels/slide59.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4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09.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09.xml"/><Relationship Id="rId2" Type="http://schemas.openxmlformats.org/officeDocument/2006/relationships/control" Target="../activeX/activeX4.xml"/><Relationship Id="rId1" Type="http://schemas.openxmlformats.org/officeDocument/2006/relationships/vmlDrawing" Target="../drawings/vmlDrawing19.vml"/><Relationship Id="rId4"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9.xml"/></Relationships>
</file>

<file path=ppt/slides/_rels/slide64.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79.jpeg"/><Relationship Id="rId7" Type="http://schemas.openxmlformats.org/officeDocument/2006/relationships/image" Target="../media/image122.jpeg"/><Relationship Id="rId12"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413.xml"/><Relationship Id="rId6" Type="http://schemas.openxmlformats.org/officeDocument/2006/relationships/image" Target="../media/image121.jpeg"/><Relationship Id="rId11" Type="http://schemas.openxmlformats.org/officeDocument/2006/relationships/image" Target="../media/image125.jpeg"/><Relationship Id="rId5" Type="http://schemas.openxmlformats.org/officeDocument/2006/relationships/image" Target="../media/image120.jpeg"/><Relationship Id="rId10" Type="http://schemas.openxmlformats.org/officeDocument/2006/relationships/image" Target="../media/image124.png"/><Relationship Id="rId4" Type="http://schemas.openxmlformats.org/officeDocument/2006/relationships/image" Target="../media/image119.jpeg"/><Relationship Id="rId9"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09.xml"/><Relationship Id="rId1" Type="http://schemas.openxmlformats.org/officeDocument/2006/relationships/vmlDrawing" Target="../drawings/vmlDrawing20.vml"/><Relationship Id="rId4" Type="http://schemas.openxmlformats.org/officeDocument/2006/relationships/oleObject" Target="../embeddings/oleObject67.bin"/></Relationships>
</file>

<file path=ppt/slides/_rels/slide66.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notesSlide" Target="../notesSlides/notesSlide50.xml"/><Relationship Id="rId1" Type="http://schemas.openxmlformats.org/officeDocument/2006/relationships/slideLayout" Target="../slideLayouts/slideLayout40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9.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409.xml"/><Relationship Id="rId5" Type="http://schemas.openxmlformats.org/officeDocument/2006/relationships/image" Target="../media/image44.jpeg"/><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3.xml"/><Relationship Id="rId1" Type="http://schemas.openxmlformats.org/officeDocument/2006/relationships/slideLayout" Target="../slideLayouts/slideLayout40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9.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9.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409.xml"/><Relationship Id="rId5" Type="http://schemas.openxmlformats.org/officeDocument/2006/relationships/image" Target="../media/image44.jpeg"/><Relationship Id="rId4" Type="http://schemas.openxmlformats.org/officeDocument/2006/relationships/image" Target="../media/image119.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9.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491.xml"/><Relationship Id="rId4" Type="http://schemas.openxmlformats.org/officeDocument/2006/relationships/slide" Target="slide8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9.xml"/></Relationships>
</file>

<file path=ppt/slides/_rels/slide75.xml.rels><?xml version="1.0" encoding="UTF-8" standalone="yes"?>
<Relationships xmlns="http://schemas.openxmlformats.org/package/2006/relationships"><Relationship Id="rId3" Type="http://schemas.openxmlformats.org/officeDocument/2006/relationships/hyperlink" Target="http://nyc.gov/html/dep/html/press/01-29pr.html" TargetMode="External"/><Relationship Id="rId2" Type="http://schemas.openxmlformats.org/officeDocument/2006/relationships/notesSlide" Target="../notesSlides/notesSlide59.xml"/><Relationship Id="rId1" Type="http://schemas.openxmlformats.org/officeDocument/2006/relationships/slideLayout" Target="../slideLayouts/slideLayout409.xml"/><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0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0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0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0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09.xml"/></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7.xml"/><Relationship Id="rId1" Type="http://schemas.openxmlformats.org/officeDocument/2006/relationships/slideLayout" Target="../slideLayouts/slideLayout409.xml"/></Relationships>
</file>

<file path=ppt/slides/_rels/slide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notesSlide" Target="../notesSlides/notesSlide68.xml"/><Relationship Id="rId7" Type="http://schemas.openxmlformats.org/officeDocument/2006/relationships/oleObject" Target="../embeddings/oleObject71.bin"/><Relationship Id="rId2" Type="http://schemas.openxmlformats.org/officeDocument/2006/relationships/slideLayout" Target="../slideLayouts/slideLayout413.xml"/><Relationship Id="rId1" Type="http://schemas.openxmlformats.org/officeDocument/2006/relationships/vmlDrawing" Target="../drawings/vmlDrawing21.vml"/><Relationship Id="rId6" Type="http://schemas.openxmlformats.org/officeDocument/2006/relationships/oleObject" Target="../embeddings/oleObject70.bin"/><Relationship Id="rId5" Type="http://schemas.openxmlformats.org/officeDocument/2006/relationships/oleObject" Target="../embeddings/oleObject69.bin"/><Relationship Id="rId4" Type="http://schemas.openxmlformats.org/officeDocument/2006/relationships/oleObject" Target="../embeddings/oleObject68.bin"/><Relationship Id="rId9" Type="http://schemas.openxmlformats.org/officeDocument/2006/relationships/slide" Target="slide1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13.xml"/><Relationship Id="rId1" Type="http://schemas.openxmlformats.org/officeDocument/2006/relationships/vmlDrawing" Target="../drawings/vmlDrawing22.vml"/><Relationship Id="rId6" Type="http://schemas.openxmlformats.org/officeDocument/2006/relationships/slide" Target="slide14.xml"/><Relationship Id="rId5" Type="http://schemas.openxmlformats.org/officeDocument/2006/relationships/oleObject" Target="../embeddings/oleObject74.bin"/><Relationship Id="rId4" Type="http://schemas.openxmlformats.org/officeDocument/2006/relationships/oleObject" Target="../embeddings/oleObject73.bin"/></Relationships>
</file>

<file path=ppt/slides/_rels/slide87.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70.xml"/><Relationship Id="rId1" Type="http://schemas.openxmlformats.org/officeDocument/2006/relationships/slideLayout" Target="../slideLayouts/slideLayout413.xml"/></Relationships>
</file>

<file path=ppt/slides/_rels/slide88.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1.xml"/><Relationship Id="rId1" Type="http://schemas.openxmlformats.org/officeDocument/2006/relationships/slideLayout" Target="../slideLayouts/slideLayout487.xml"/><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2.xml"/><Relationship Id="rId1" Type="http://schemas.openxmlformats.org/officeDocument/2006/relationships/slideLayout" Target="../slideLayouts/slideLayout487.xml"/><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09.xml"/><Relationship Id="rId4" Type="http://schemas.openxmlformats.org/officeDocument/2006/relationships/image" Target="../media/image24.jpeg"/></Relationships>
</file>

<file path=ppt/slides/_rels/slide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3.xml"/><Relationship Id="rId1" Type="http://schemas.openxmlformats.org/officeDocument/2006/relationships/slideLayout" Target="../slideLayouts/slideLayout487.xml"/><Relationship Id="rId5" Type="http://schemas.openxmlformats.org/officeDocument/2006/relationships/image" Target="../media/image129.png"/><Relationship Id="rId4" Type="http://schemas.openxmlformats.org/officeDocument/2006/relationships/slide" Target="slide73.xml"/></Relationships>
</file>

<file path=ppt/slides/_rels/slide9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4.xml"/><Relationship Id="rId1" Type="http://schemas.openxmlformats.org/officeDocument/2006/relationships/slideLayout" Target="../slideLayouts/slideLayout487.xml"/><Relationship Id="rId5" Type="http://schemas.openxmlformats.org/officeDocument/2006/relationships/image" Target="../media/image129.png"/><Relationship Id="rId4" Type="http://schemas.openxmlformats.org/officeDocument/2006/relationships/slide" Target="slide73.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5.xml"/><Relationship Id="rId1" Type="http://schemas.openxmlformats.org/officeDocument/2006/relationships/slideLayout" Target="../slideLayouts/slideLayout487.xml"/><Relationship Id="rId5" Type="http://schemas.openxmlformats.org/officeDocument/2006/relationships/image" Target="../media/image129.png"/><Relationship Id="rId4" Type="http://schemas.openxmlformats.org/officeDocument/2006/relationships/slide" Target="slide73.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487.xml"/><Relationship Id="rId2" Type="http://schemas.openxmlformats.org/officeDocument/2006/relationships/control" Target="../activeX/activeX5.xml"/><Relationship Id="rId1" Type="http://schemas.openxmlformats.org/officeDocument/2006/relationships/vmlDrawing" Target="../drawings/vmlDrawing23.vml"/><Relationship Id="rId4" Type="http://schemas.openxmlformats.org/officeDocument/2006/relationships/notesSlide" Target="../notesSlides/notesSlide76.xml"/></Relationships>
</file>

<file path=ppt/slides/_rels/slide94.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141.jpeg"/><Relationship Id="rId1" Type="http://schemas.openxmlformats.org/officeDocument/2006/relationships/slideLayout" Target="../slideLayouts/slideLayout491.xml"/><Relationship Id="rId4" Type="http://schemas.openxmlformats.org/officeDocument/2006/relationships/image" Target="../media/image129.png"/></Relationships>
</file>

<file path=ppt/slides/_rels/slide95.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142.jpeg"/><Relationship Id="rId1" Type="http://schemas.openxmlformats.org/officeDocument/2006/relationships/slideLayout" Target="../slideLayouts/slideLayout491.xml"/><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143.jpeg"/><Relationship Id="rId1" Type="http://schemas.openxmlformats.org/officeDocument/2006/relationships/slideLayout" Target="../slideLayouts/slideLayout491.xml"/><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144.jpeg"/><Relationship Id="rId1" Type="http://schemas.openxmlformats.org/officeDocument/2006/relationships/slideLayout" Target="../slideLayouts/slideLayout491.xml"/><Relationship Id="rId4" Type="http://schemas.openxmlformats.org/officeDocument/2006/relationships/image" Target="../media/image129.png"/></Relationships>
</file>

<file path=ppt/slides/_rels/slide98.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145.jpeg"/><Relationship Id="rId1" Type="http://schemas.openxmlformats.org/officeDocument/2006/relationships/slideLayout" Target="../slideLayouts/slideLayout491.xml"/><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146.jpeg"/><Relationship Id="rId1" Type="http://schemas.openxmlformats.org/officeDocument/2006/relationships/slideLayout" Target="../slideLayouts/slideLayout491.xml"/><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type="ctrTitle" sz="quarter"/>
          </p:nvPr>
        </p:nvSpPr>
        <p:spPr>
          <a:xfrm>
            <a:off x="711200" y="0"/>
            <a:ext cx="7772400" cy="1143000"/>
          </a:xfrm>
          <a:effectLst/>
        </p:spPr>
        <p:txBody>
          <a:bodyPr/>
          <a:lstStyle/>
          <a:p>
            <a:r>
              <a:rPr lang="en-US" sz="7200"/>
              <a:t>Water Treatment</a:t>
            </a:r>
          </a:p>
        </p:txBody>
      </p:sp>
      <p:pic>
        <p:nvPicPr>
          <p:cNvPr id="101381" name="Picture 5"/>
          <p:cNvPicPr>
            <a:picLocks noChangeAspect="1" noChangeArrowheads="1"/>
          </p:cNvPicPr>
          <p:nvPr/>
        </p:nvPicPr>
        <p:blipFill>
          <a:blip r:embed="rId3" cstate="print"/>
          <a:srcRect/>
          <a:stretch>
            <a:fillRect/>
          </a:stretch>
        </p:blipFill>
        <p:spPr bwMode="auto">
          <a:xfrm>
            <a:off x="1385888" y="1038225"/>
            <a:ext cx="6372225" cy="4781550"/>
          </a:xfrm>
          <a:prstGeom prst="rect">
            <a:avLst/>
          </a:prstGeom>
          <a:noFill/>
          <a:ln w="9525">
            <a:noFill/>
            <a:miter lim="800000"/>
            <a:headEnd/>
            <a:tailEnd/>
          </a:ln>
          <a:effectLst/>
        </p:spPr>
      </p:pic>
      <p:pic>
        <p:nvPicPr>
          <p:cNvPr id="326658" name="Picture 2" descr="https://lh4.googleusercontent.com/-_QWlVgBsx_c/TyMFcZCfUFI/AAAAAAAAmQY/QXfXp3rvC_w/s912/IMG_5588.JPG"/>
          <p:cNvPicPr>
            <a:picLocks noChangeAspect="1" noChangeArrowheads="1"/>
          </p:cNvPicPr>
          <p:nvPr/>
        </p:nvPicPr>
        <p:blipFill>
          <a:blip r:embed="rId4" cstate="print"/>
          <a:srcRect/>
          <a:stretch>
            <a:fillRect/>
          </a:stretch>
        </p:blipFill>
        <p:spPr bwMode="auto">
          <a:xfrm>
            <a:off x="9144000" y="1024759"/>
            <a:ext cx="7317253" cy="487816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22045E-16 -2.59259E-6 L -0.90694 -2.59259E-6 " pathEditMode="relative" rAng="0" ptsTypes="AA">
                                      <p:cBhvr>
                                        <p:cTn id="6" dur="2000" fill="hold"/>
                                        <p:tgtEl>
                                          <p:spTgt spid="326658"/>
                                        </p:tgtEl>
                                        <p:attrNameLst>
                                          <p:attrName>ppt_x</p:attrName>
                                          <p:attrName>ppt_y</p:attrName>
                                        </p:attrNameLst>
                                      </p:cBhvr>
                                      <p:rCtr x="-45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effectLst/>
        </p:spPr>
        <p:txBody>
          <a:bodyPr/>
          <a:lstStyle/>
          <a:p>
            <a:r>
              <a:rPr lang="en-US"/>
              <a:t>Sedimentation: Effect of the particle concentration</a:t>
            </a:r>
          </a:p>
        </p:txBody>
      </p:sp>
      <p:sp>
        <p:nvSpPr>
          <p:cNvPr id="107523" name="Rectangle 3"/>
          <p:cNvSpPr>
            <a:spLocks noGrp="1" noChangeArrowheads="1"/>
          </p:cNvSpPr>
          <p:nvPr>
            <p:ph idx="1"/>
          </p:nvPr>
        </p:nvSpPr>
        <p:spPr>
          <a:xfrm>
            <a:off x="152400" y="1981200"/>
            <a:ext cx="7213600" cy="4673600"/>
          </a:xfrm>
        </p:spPr>
        <p:txBody>
          <a:bodyPr/>
          <a:lstStyle/>
          <a:p>
            <a:r>
              <a:rPr lang="en-US"/>
              <a:t>Dilute suspensions</a:t>
            </a:r>
          </a:p>
          <a:p>
            <a:pPr lvl="1"/>
            <a:r>
              <a:rPr lang="en-US"/>
              <a:t>Particles act independently</a:t>
            </a:r>
          </a:p>
          <a:p>
            <a:r>
              <a:rPr lang="en-US"/>
              <a:t>Concentrated suspensions</a:t>
            </a:r>
          </a:p>
          <a:p>
            <a:pPr lvl="1"/>
            <a:r>
              <a:rPr lang="en-US"/>
              <a:t>Particle-particle interactions are significant</a:t>
            </a:r>
          </a:p>
          <a:p>
            <a:pPr lvl="1"/>
            <a:r>
              <a:rPr lang="en-US"/>
              <a:t>Particles may collide and stick together (form flocs)</a:t>
            </a:r>
          </a:p>
          <a:p>
            <a:pPr lvl="1"/>
            <a:r>
              <a:rPr lang="en-US"/>
              <a:t>Particle flocs may settle more quickly</a:t>
            </a:r>
          </a:p>
          <a:p>
            <a:pPr lvl="1"/>
            <a:r>
              <a:rPr lang="en-US"/>
              <a:t>Particle-particle forces may prevent further consolidation</a:t>
            </a:r>
          </a:p>
        </p:txBody>
      </p:sp>
      <p:sp>
        <p:nvSpPr>
          <p:cNvPr id="107524" name="AutoShape 4"/>
          <p:cNvSpPr>
            <a:spLocks noChangeArrowheads="1"/>
          </p:cNvSpPr>
          <p:nvPr/>
        </p:nvSpPr>
        <p:spPr bwMode="auto">
          <a:xfrm>
            <a:off x="7315200" y="1905000"/>
            <a:ext cx="1295400" cy="1676400"/>
          </a:xfrm>
          <a:prstGeom prst="can">
            <a:avLst>
              <a:gd name="adj" fmla="val 32353"/>
            </a:avLst>
          </a:prstGeom>
          <a:solidFill>
            <a:srgbClr val="FFFFFF"/>
          </a:solidFill>
          <a:ln w="38100">
            <a:solidFill>
              <a:schemeClr val="tx1"/>
            </a:solidFill>
            <a:round/>
            <a:headEnd type="none" w="sm" len="sm"/>
            <a:tailEnd type="none" w="med" len="sm"/>
          </a:ln>
          <a:effectLst/>
        </p:spPr>
        <p:txBody>
          <a:bodyPr wrap="none" anchor="ctr"/>
          <a:lstStyle/>
          <a:p>
            <a:endParaRPr lang="en-US"/>
          </a:p>
        </p:txBody>
      </p:sp>
      <p:sp>
        <p:nvSpPr>
          <p:cNvPr id="107525" name="Oval 5"/>
          <p:cNvSpPr>
            <a:spLocks noChangeArrowheads="1"/>
          </p:cNvSpPr>
          <p:nvPr/>
        </p:nvSpPr>
        <p:spPr bwMode="auto">
          <a:xfrm>
            <a:off x="7620000" y="25146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26" name="Oval 6"/>
          <p:cNvSpPr>
            <a:spLocks noChangeArrowheads="1"/>
          </p:cNvSpPr>
          <p:nvPr/>
        </p:nvSpPr>
        <p:spPr bwMode="auto">
          <a:xfrm>
            <a:off x="8229600" y="2438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27" name="Oval 7"/>
          <p:cNvSpPr>
            <a:spLocks noChangeArrowheads="1"/>
          </p:cNvSpPr>
          <p:nvPr/>
        </p:nvSpPr>
        <p:spPr bwMode="auto">
          <a:xfrm>
            <a:off x="7924800" y="3200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28" name="Oval 8"/>
          <p:cNvSpPr>
            <a:spLocks noChangeArrowheads="1"/>
          </p:cNvSpPr>
          <p:nvPr/>
        </p:nvSpPr>
        <p:spPr bwMode="auto">
          <a:xfrm>
            <a:off x="7543800" y="3200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29" name="Oval 9"/>
          <p:cNvSpPr>
            <a:spLocks noChangeArrowheads="1"/>
          </p:cNvSpPr>
          <p:nvPr/>
        </p:nvSpPr>
        <p:spPr bwMode="auto">
          <a:xfrm>
            <a:off x="7543800" y="2819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0" name="Oval 10"/>
          <p:cNvSpPr>
            <a:spLocks noChangeArrowheads="1"/>
          </p:cNvSpPr>
          <p:nvPr/>
        </p:nvSpPr>
        <p:spPr bwMode="auto">
          <a:xfrm>
            <a:off x="8153400" y="28956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1" name="Oval 11"/>
          <p:cNvSpPr>
            <a:spLocks noChangeArrowheads="1"/>
          </p:cNvSpPr>
          <p:nvPr/>
        </p:nvSpPr>
        <p:spPr bwMode="auto">
          <a:xfrm>
            <a:off x="8305800" y="3200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2" name="Oval 12"/>
          <p:cNvSpPr>
            <a:spLocks noChangeArrowheads="1"/>
          </p:cNvSpPr>
          <p:nvPr/>
        </p:nvSpPr>
        <p:spPr bwMode="auto">
          <a:xfrm>
            <a:off x="7924800" y="2667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3" name="Oval 13"/>
          <p:cNvSpPr>
            <a:spLocks noChangeArrowheads="1"/>
          </p:cNvSpPr>
          <p:nvPr/>
        </p:nvSpPr>
        <p:spPr bwMode="auto">
          <a:xfrm>
            <a:off x="8382000" y="2667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4" name="AutoShape 14"/>
          <p:cNvSpPr>
            <a:spLocks noChangeArrowheads="1"/>
          </p:cNvSpPr>
          <p:nvPr/>
        </p:nvSpPr>
        <p:spPr bwMode="auto">
          <a:xfrm>
            <a:off x="7467600" y="4038600"/>
            <a:ext cx="1295400" cy="1676400"/>
          </a:xfrm>
          <a:prstGeom prst="can">
            <a:avLst>
              <a:gd name="adj" fmla="val 32353"/>
            </a:avLst>
          </a:prstGeom>
          <a:solidFill>
            <a:srgbClr val="FFFFFF"/>
          </a:solidFill>
          <a:ln w="38100">
            <a:solidFill>
              <a:schemeClr val="tx1"/>
            </a:solidFill>
            <a:round/>
            <a:headEnd type="none" w="sm" len="sm"/>
            <a:tailEnd type="none" w="med" len="sm"/>
          </a:ln>
          <a:effectLst/>
        </p:spPr>
        <p:txBody>
          <a:bodyPr wrap="none" anchor="ctr"/>
          <a:lstStyle/>
          <a:p>
            <a:endParaRPr lang="en-US"/>
          </a:p>
        </p:txBody>
      </p:sp>
      <p:sp>
        <p:nvSpPr>
          <p:cNvPr id="107535" name="Oval 15"/>
          <p:cNvSpPr>
            <a:spLocks noChangeArrowheads="1"/>
          </p:cNvSpPr>
          <p:nvPr/>
        </p:nvSpPr>
        <p:spPr bwMode="auto">
          <a:xfrm>
            <a:off x="7772400" y="46482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6" name="Oval 16"/>
          <p:cNvSpPr>
            <a:spLocks noChangeArrowheads="1"/>
          </p:cNvSpPr>
          <p:nvPr/>
        </p:nvSpPr>
        <p:spPr bwMode="auto">
          <a:xfrm>
            <a:off x="8382000" y="4572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7" name="Oval 17"/>
          <p:cNvSpPr>
            <a:spLocks noChangeArrowheads="1"/>
          </p:cNvSpPr>
          <p:nvPr/>
        </p:nvSpPr>
        <p:spPr bwMode="auto">
          <a:xfrm>
            <a:off x="8077200" y="5334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8" name="Oval 18"/>
          <p:cNvSpPr>
            <a:spLocks noChangeArrowheads="1"/>
          </p:cNvSpPr>
          <p:nvPr/>
        </p:nvSpPr>
        <p:spPr bwMode="auto">
          <a:xfrm>
            <a:off x="7696200" y="5334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39" name="Oval 19"/>
          <p:cNvSpPr>
            <a:spLocks noChangeArrowheads="1"/>
          </p:cNvSpPr>
          <p:nvPr/>
        </p:nvSpPr>
        <p:spPr bwMode="auto">
          <a:xfrm>
            <a:off x="7696200" y="4953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0" name="Oval 20"/>
          <p:cNvSpPr>
            <a:spLocks noChangeArrowheads="1"/>
          </p:cNvSpPr>
          <p:nvPr/>
        </p:nvSpPr>
        <p:spPr bwMode="auto">
          <a:xfrm>
            <a:off x="8305800" y="50292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1" name="Oval 21"/>
          <p:cNvSpPr>
            <a:spLocks noChangeArrowheads="1"/>
          </p:cNvSpPr>
          <p:nvPr/>
        </p:nvSpPr>
        <p:spPr bwMode="auto">
          <a:xfrm>
            <a:off x="8458200" y="5334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2" name="Oval 22"/>
          <p:cNvSpPr>
            <a:spLocks noChangeArrowheads="1"/>
          </p:cNvSpPr>
          <p:nvPr/>
        </p:nvSpPr>
        <p:spPr bwMode="auto">
          <a:xfrm>
            <a:off x="8077200" y="48006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3" name="Oval 23"/>
          <p:cNvSpPr>
            <a:spLocks noChangeArrowheads="1"/>
          </p:cNvSpPr>
          <p:nvPr/>
        </p:nvSpPr>
        <p:spPr bwMode="auto">
          <a:xfrm>
            <a:off x="8534400" y="48006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4" name="Oval 24"/>
          <p:cNvSpPr>
            <a:spLocks noChangeArrowheads="1"/>
          </p:cNvSpPr>
          <p:nvPr/>
        </p:nvSpPr>
        <p:spPr bwMode="auto">
          <a:xfrm>
            <a:off x="7924800" y="48006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5" name="Oval 25"/>
          <p:cNvSpPr>
            <a:spLocks noChangeArrowheads="1"/>
          </p:cNvSpPr>
          <p:nvPr/>
        </p:nvSpPr>
        <p:spPr bwMode="auto">
          <a:xfrm>
            <a:off x="8534400" y="4724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6" name="Oval 26"/>
          <p:cNvSpPr>
            <a:spLocks noChangeArrowheads="1"/>
          </p:cNvSpPr>
          <p:nvPr/>
        </p:nvSpPr>
        <p:spPr bwMode="auto">
          <a:xfrm>
            <a:off x="8229600" y="5486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7" name="Oval 27"/>
          <p:cNvSpPr>
            <a:spLocks noChangeArrowheads="1"/>
          </p:cNvSpPr>
          <p:nvPr/>
        </p:nvSpPr>
        <p:spPr bwMode="auto">
          <a:xfrm>
            <a:off x="7848600" y="5486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8" name="Oval 28"/>
          <p:cNvSpPr>
            <a:spLocks noChangeArrowheads="1"/>
          </p:cNvSpPr>
          <p:nvPr/>
        </p:nvSpPr>
        <p:spPr bwMode="auto">
          <a:xfrm>
            <a:off x="7848600" y="5105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49" name="Oval 29"/>
          <p:cNvSpPr>
            <a:spLocks noChangeArrowheads="1"/>
          </p:cNvSpPr>
          <p:nvPr/>
        </p:nvSpPr>
        <p:spPr bwMode="auto">
          <a:xfrm>
            <a:off x="8458200" y="51816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0" name="Oval 30"/>
          <p:cNvSpPr>
            <a:spLocks noChangeArrowheads="1"/>
          </p:cNvSpPr>
          <p:nvPr/>
        </p:nvSpPr>
        <p:spPr bwMode="auto">
          <a:xfrm>
            <a:off x="8610600" y="54864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1" name="Oval 31"/>
          <p:cNvSpPr>
            <a:spLocks noChangeArrowheads="1"/>
          </p:cNvSpPr>
          <p:nvPr/>
        </p:nvSpPr>
        <p:spPr bwMode="auto">
          <a:xfrm>
            <a:off x="8229600" y="4953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2" name="Oval 32"/>
          <p:cNvSpPr>
            <a:spLocks noChangeArrowheads="1"/>
          </p:cNvSpPr>
          <p:nvPr/>
        </p:nvSpPr>
        <p:spPr bwMode="auto">
          <a:xfrm>
            <a:off x="8686800" y="4953000"/>
            <a:ext cx="76200" cy="76200"/>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grpSp>
        <p:nvGrpSpPr>
          <p:cNvPr id="107553" name="Group 33"/>
          <p:cNvGrpSpPr>
            <a:grpSpLocks/>
          </p:cNvGrpSpPr>
          <p:nvPr/>
        </p:nvGrpSpPr>
        <p:grpSpPr bwMode="auto">
          <a:xfrm rot="16200000">
            <a:off x="7543800" y="4419600"/>
            <a:ext cx="914400" cy="838200"/>
            <a:chOff x="4752" y="2784"/>
            <a:chExt cx="576" cy="528"/>
          </a:xfrm>
        </p:grpSpPr>
        <p:sp>
          <p:nvSpPr>
            <p:cNvPr id="107554" name="Oval 34"/>
            <p:cNvSpPr>
              <a:spLocks noChangeArrowheads="1"/>
            </p:cNvSpPr>
            <p:nvPr/>
          </p:nvSpPr>
          <p:spPr bwMode="auto">
            <a:xfrm rot="-5400000">
              <a:off x="4800" y="283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5" name="Oval 35"/>
            <p:cNvSpPr>
              <a:spLocks noChangeArrowheads="1"/>
            </p:cNvSpPr>
            <p:nvPr/>
          </p:nvSpPr>
          <p:spPr bwMode="auto">
            <a:xfrm rot="-5400000">
              <a:off x="5184" y="278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6" name="Oval 36"/>
            <p:cNvSpPr>
              <a:spLocks noChangeArrowheads="1"/>
            </p:cNvSpPr>
            <p:nvPr/>
          </p:nvSpPr>
          <p:spPr bwMode="auto">
            <a:xfrm rot="-5400000">
              <a:off x="499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7" name="Oval 37"/>
            <p:cNvSpPr>
              <a:spLocks noChangeArrowheads="1"/>
            </p:cNvSpPr>
            <p:nvPr/>
          </p:nvSpPr>
          <p:spPr bwMode="auto">
            <a:xfrm rot="-5400000">
              <a:off x="475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8" name="Oval 38"/>
            <p:cNvSpPr>
              <a:spLocks noChangeArrowheads="1"/>
            </p:cNvSpPr>
            <p:nvPr/>
          </p:nvSpPr>
          <p:spPr bwMode="auto">
            <a:xfrm rot="-5400000">
              <a:off x="4752" y="302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59" name="Oval 39"/>
            <p:cNvSpPr>
              <a:spLocks noChangeArrowheads="1"/>
            </p:cNvSpPr>
            <p:nvPr/>
          </p:nvSpPr>
          <p:spPr bwMode="auto">
            <a:xfrm rot="-5400000">
              <a:off x="5136" y="307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0" name="Oval 40"/>
            <p:cNvSpPr>
              <a:spLocks noChangeArrowheads="1"/>
            </p:cNvSpPr>
            <p:nvPr/>
          </p:nvSpPr>
          <p:spPr bwMode="auto">
            <a:xfrm rot="-5400000">
              <a:off x="523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1" name="Oval 41"/>
            <p:cNvSpPr>
              <a:spLocks noChangeArrowheads="1"/>
            </p:cNvSpPr>
            <p:nvPr/>
          </p:nvSpPr>
          <p:spPr bwMode="auto">
            <a:xfrm rot="-5400000">
              <a:off x="4992"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2" name="Oval 42"/>
            <p:cNvSpPr>
              <a:spLocks noChangeArrowheads="1"/>
            </p:cNvSpPr>
            <p:nvPr/>
          </p:nvSpPr>
          <p:spPr bwMode="auto">
            <a:xfrm rot="-5400000">
              <a:off x="5280"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grpSp>
      <p:grpSp>
        <p:nvGrpSpPr>
          <p:cNvPr id="107563" name="Group 43"/>
          <p:cNvGrpSpPr>
            <a:grpSpLocks/>
          </p:cNvGrpSpPr>
          <p:nvPr/>
        </p:nvGrpSpPr>
        <p:grpSpPr bwMode="auto">
          <a:xfrm rot="16200000">
            <a:off x="7505700" y="4572000"/>
            <a:ext cx="914400" cy="838200"/>
            <a:chOff x="4752" y="2784"/>
            <a:chExt cx="576" cy="528"/>
          </a:xfrm>
        </p:grpSpPr>
        <p:sp>
          <p:nvSpPr>
            <p:cNvPr id="107564" name="Oval 44"/>
            <p:cNvSpPr>
              <a:spLocks noChangeArrowheads="1"/>
            </p:cNvSpPr>
            <p:nvPr/>
          </p:nvSpPr>
          <p:spPr bwMode="auto">
            <a:xfrm rot="-5400000">
              <a:off x="4800" y="283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5" name="Oval 45"/>
            <p:cNvSpPr>
              <a:spLocks noChangeArrowheads="1"/>
            </p:cNvSpPr>
            <p:nvPr/>
          </p:nvSpPr>
          <p:spPr bwMode="auto">
            <a:xfrm rot="-5400000">
              <a:off x="5184" y="278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6" name="Oval 46"/>
            <p:cNvSpPr>
              <a:spLocks noChangeArrowheads="1"/>
            </p:cNvSpPr>
            <p:nvPr/>
          </p:nvSpPr>
          <p:spPr bwMode="auto">
            <a:xfrm rot="-5400000">
              <a:off x="499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7" name="Oval 47"/>
            <p:cNvSpPr>
              <a:spLocks noChangeArrowheads="1"/>
            </p:cNvSpPr>
            <p:nvPr/>
          </p:nvSpPr>
          <p:spPr bwMode="auto">
            <a:xfrm rot="-5400000">
              <a:off x="475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8" name="Oval 48"/>
            <p:cNvSpPr>
              <a:spLocks noChangeArrowheads="1"/>
            </p:cNvSpPr>
            <p:nvPr/>
          </p:nvSpPr>
          <p:spPr bwMode="auto">
            <a:xfrm rot="-5400000">
              <a:off x="4752" y="302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69" name="Oval 49"/>
            <p:cNvSpPr>
              <a:spLocks noChangeArrowheads="1"/>
            </p:cNvSpPr>
            <p:nvPr/>
          </p:nvSpPr>
          <p:spPr bwMode="auto">
            <a:xfrm rot="-5400000">
              <a:off x="5136" y="307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0" name="Oval 50"/>
            <p:cNvSpPr>
              <a:spLocks noChangeArrowheads="1"/>
            </p:cNvSpPr>
            <p:nvPr/>
          </p:nvSpPr>
          <p:spPr bwMode="auto">
            <a:xfrm rot="-5400000">
              <a:off x="523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1" name="Oval 51"/>
            <p:cNvSpPr>
              <a:spLocks noChangeArrowheads="1"/>
            </p:cNvSpPr>
            <p:nvPr/>
          </p:nvSpPr>
          <p:spPr bwMode="auto">
            <a:xfrm rot="-5400000">
              <a:off x="4992"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2" name="Oval 52"/>
            <p:cNvSpPr>
              <a:spLocks noChangeArrowheads="1"/>
            </p:cNvSpPr>
            <p:nvPr/>
          </p:nvSpPr>
          <p:spPr bwMode="auto">
            <a:xfrm rot="-5400000">
              <a:off x="5280"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grpSp>
      <p:grpSp>
        <p:nvGrpSpPr>
          <p:cNvPr id="107573" name="Group 53"/>
          <p:cNvGrpSpPr>
            <a:grpSpLocks/>
          </p:cNvGrpSpPr>
          <p:nvPr/>
        </p:nvGrpSpPr>
        <p:grpSpPr bwMode="auto">
          <a:xfrm rot="5400000" flipV="1">
            <a:off x="7810500" y="4610100"/>
            <a:ext cx="914400" cy="838200"/>
            <a:chOff x="4752" y="2784"/>
            <a:chExt cx="576" cy="528"/>
          </a:xfrm>
        </p:grpSpPr>
        <p:sp>
          <p:nvSpPr>
            <p:cNvPr id="107574" name="Oval 54"/>
            <p:cNvSpPr>
              <a:spLocks noChangeArrowheads="1"/>
            </p:cNvSpPr>
            <p:nvPr/>
          </p:nvSpPr>
          <p:spPr bwMode="auto">
            <a:xfrm rot="-5400000">
              <a:off x="4800" y="283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5" name="Oval 55"/>
            <p:cNvSpPr>
              <a:spLocks noChangeArrowheads="1"/>
            </p:cNvSpPr>
            <p:nvPr/>
          </p:nvSpPr>
          <p:spPr bwMode="auto">
            <a:xfrm rot="-5400000">
              <a:off x="5184" y="278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6" name="Oval 56"/>
            <p:cNvSpPr>
              <a:spLocks noChangeArrowheads="1"/>
            </p:cNvSpPr>
            <p:nvPr/>
          </p:nvSpPr>
          <p:spPr bwMode="auto">
            <a:xfrm rot="-5400000">
              <a:off x="499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7" name="Oval 57"/>
            <p:cNvSpPr>
              <a:spLocks noChangeArrowheads="1"/>
            </p:cNvSpPr>
            <p:nvPr/>
          </p:nvSpPr>
          <p:spPr bwMode="auto">
            <a:xfrm rot="-5400000">
              <a:off x="475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8" name="Oval 58"/>
            <p:cNvSpPr>
              <a:spLocks noChangeArrowheads="1"/>
            </p:cNvSpPr>
            <p:nvPr/>
          </p:nvSpPr>
          <p:spPr bwMode="auto">
            <a:xfrm rot="-5400000">
              <a:off x="4752" y="302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79" name="Oval 59"/>
            <p:cNvSpPr>
              <a:spLocks noChangeArrowheads="1"/>
            </p:cNvSpPr>
            <p:nvPr/>
          </p:nvSpPr>
          <p:spPr bwMode="auto">
            <a:xfrm rot="-5400000">
              <a:off x="5136" y="307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0" name="Oval 60"/>
            <p:cNvSpPr>
              <a:spLocks noChangeArrowheads="1"/>
            </p:cNvSpPr>
            <p:nvPr/>
          </p:nvSpPr>
          <p:spPr bwMode="auto">
            <a:xfrm rot="-5400000">
              <a:off x="523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1" name="Oval 61"/>
            <p:cNvSpPr>
              <a:spLocks noChangeArrowheads="1"/>
            </p:cNvSpPr>
            <p:nvPr/>
          </p:nvSpPr>
          <p:spPr bwMode="auto">
            <a:xfrm rot="-5400000">
              <a:off x="4992"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2" name="Oval 62"/>
            <p:cNvSpPr>
              <a:spLocks noChangeArrowheads="1"/>
            </p:cNvSpPr>
            <p:nvPr/>
          </p:nvSpPr>
          <p:spPr bwMode="auto">
            <a:xfrm rot="-5400000">
              <a:off x="5280"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grpSp>
      <p:grpSp>
        <p:nvGrpSpPr>
          <p:cNvPr id="107583" name="Group 63"/>
          <p:cNvGrpSpPr>
            <a:grpSpLocks/>
          </p:cNvGrpSpPr>
          <p:nvPr/>
        </p:nvGrpSpPr>
        <p:grpSpPr bwMode="auto">
          <a:xfrm rot="5400000" flipV="1">
            <a:off x="7429500" y="4533900"/>
            <a:ext cx="914400" cy="838200"/>
            <a:chOff x="4752" y="2784"/>
            <a:chExt cx="576" cy="528"/>
          </a:xfrm>
        </p:grpSpPr>
        <p:sp>
          <p:nvSpPr>
            <p:cNvPr id="107584" name="Oval 64"/>
            <p:cNvSpPr>
              <a:spLocks noChangeArrowheads="1"/>
            </p:cNvSpPr>
            <p:nvPr/>
          </p:nvSpPr>
          <p:spPr bwMode="auto">
            <a:xfrm rot="-5400000">
              <a:off x="4800" y="283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5" name="Oval 65"/>
            <p:cNvSpPr>
              <a:spLocks noChangeArrowheads="1"/>
            </p:cNvSpPr>
            <p:nvPr/>
          </p:nvSpPr>
          <p:spPr bwMode="auto">
            <a:xfrm rot="-5400000">
              <a:off x="5184" y="278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6" name="Oval 66"/>
            <p:cNvSpPr>
              <a:spLocks noChangeArrowheads="1"/>
            </p:cNvSpPr>
            <p:nvPr/>
          </p:nvSpPr>
          <p:spPr bwMode="auto">
            <a:xfrm rot="-5400000">
              <a:off x="499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7" name="Oval 67"/>
            <p:cNvSpPr>
              <a:spLocks noChangeArrowheads="1"/>
            </p:cNvSpPr>
            <p:nvPr/>
          </p:nvSpPr>
          <p:spPr bwMode="auto">
            <a:xfrm rot="-5400000">
              <a:off x="475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8" name="Oval 68"/>
            <p:cNvSpPr>
              <a:spLocks noChangeArrowheads="1"/>
            </p:cNvSpPr>
            <p:nvPr/>
          </p:nvSpPr>
          <p:spPr bwMode="auto">
            <a:xfrm rot="-5400000">
              <a:off x="4752" y="302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89" name="Oval 69"/>
            <p:cNvSpPr>
              <a:spLocks noChangeArrowheads="1"/>
            </p:cNvSpPr>
            <p:nvPr/>
          </p:nvSpPr>
          <p:spPr bwMode="auto">
            <a:xfrm rot="-5400000">
              <a:off x="5136" y="3072"/>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90" name="Oval 70"/>
            <p:cNvSpPr>
              <a:spLocks noChangeArrowheads="1"/>
            </p:cNvSpPr>
            <p:nvPr/>
          </p:nvSpPr>
          <p:spPr bwMode="auto">
            <a:xfrm rot="-5400000">
              <a:off x="5232" y="3264"/>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91" name="Oval 71"/>
            <p:cNvSpPr>
              <a:spLocks noChangeArrowheads="1"/>
            </p:cNvSpPr>
            <p:nvPr/>
          </p:nvSpPr>
          <p:spPr bwMode="auto">
            <a:xfrm rot="-5400000">
              <a:off x="4992"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sp>
          <p:nvSpPr>
            <p:cNvPr id="107592" name="Oval 72"/>
            <p:cNvSpPr>
              <a:spLocks noChangeArrowheads="1"/>
            </p:cNvSpPr>
            <p:nvPr/>
          </p:nvSpPr>
          <p:spPr bwMode="auto">
            <a:xfrm rot="-5400000">
              <a:off x="5280" y="2928"/>
              <a:ext cx="48" cy="48"/>
            </a:xfrm>
            <a:prstGeom prst="ellipse">
              <a:avLst/>
            </a:prstGeom>
            <a:solidFill>
              <a:srgbClr val="975737"/>
            </a:solidFill>
            <a:ln w="12700">
              <a:solidFill>
                <a:srgbClr val="975737"/>
              </a:solidFill>
              <a:round/>
              <a:headEnd type="none" w="sm" len="sm"/>
              <a:tailEnd type="none" w="med" len="sm"/>
            </a:ln>
            <a:effectLst/>
          </p:spPr>
          <p:txBody>
            <a:bodyPr wrap="none" anchor="ctr"/>
            <a:lstStyle/>
            <a:p>
              <a:endParaRPr lang="en-US"/>
            </a:p>
          </p:txBody>
        </p:sp>
      </p:gr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effectLst/>
        </p:spPr>
        <p:txBody>
          <a:bodyPr/>
          <a:lstStyle/>
          <a:p>
            <a:r>
              <a:rPr lang="en-US"/>
              <a:t>How fast do particles fall in dilute suspensions?</a:t>
            </a:r>
          </a:p>
        </p:txBody>
      </p:sp>
      <p:sp>
        <p:nvSpPr>
          <p:cNvPr id="108547" name="Rectangle 3"/>
          <p:cNvSpPr>
            <a:spLocks noGrp="1" noChangeArrowheads="1"/>
          </p:cNvSpPr>
          <p:nvPr>
            <p:ph idx="1"/>
          </p:nvPr>
        </p:nvSpPr>
        <p:spPr>
          <a:xfrm>
            <a:off x="685800" y="1981200"/>
            <a:ext cx="5181600" cy="4572000"/>
          </a:xfrm>
        </p:spPr>
        <p:txBody>
          <a:bodyPr/>
          <a:lstStyle/>
          <a:p>
            <a:r>
              <a:rPr lang="en-US"/>
              <a:t>What are the important parameters?</a:t>
            </a:r>
          </a:p>
          <a:p>
            <a:pPr lvl="1"/>
            <a:r>
              <a:rPr lang="en-US"/>
              <a:t>Initial conditions</a:t>
            </a:r>
          </a:p>
          <a:p>
            <a:pPr lvl="1"/>
            <a:r>
              <a:rPr lang="en-US"/>
              <a:t>After falling for some time...</a:t>
            </a:r>
          </a:p>
          <a:p>
            <a:r>
              <a:rPr lang="en-US"/>
              <a:t>What are the important forces?</a:t>
            </a:r>
          </a:p>
          <a:p>
            <a:pPr lvl="1"/>
            <a:r>
              <a:rPr lang="en-US"/>
              <a:t>_________</a:t>
            </a:r>
          </a:p>
          <a:p>
            <a:pPr lvl="1"/>
            <a:r>
              <a:rPr lang="en-US"/>
              <a:t>__________</a:t>
            </a:r>
          </a:p>
        </p:txBody>
      </p:sp>
      <p:sp>
        <p:nvSpPr>
          <p:cNvPr id="108548" name="Oval 4"/>
          <p:cNvSpPr>
            <a:spLocks noChangeArrowheads="1"/>
          </p:cNvSpPr>
          <p:nvPr/>
        </p:nvSpPr>
        <p:spPr bwMode="auto">
          <a:xfrm>
            <a:off x="7239000" y="5638800"/>
            <a:ext cx="228600" cy="228600"/>
          </a:xfrm>
          <a:prstGeom prst="ellipse">
            <a:avLst/>
          </a:prstGeom>
          <a:solidFill>
            <a:srgbClr val="975737"/>
          </a:solidFill>
          <a:ln w="50800">
            <a:solidFill>
              <a:srgbClr val="975737"/>
            </a:solidFill>
            <a:round/>
            <a:headEnd type="none" w="sm" len="sm"/>
            <a:tailEnd type="none" w="med" len="sm"/>
          </a:ln>
          <a:effectLst/>
        </p:spPr>
        <p:txBody>
          <a:bodyPr wrap="none" anchor="ctr"/>
          <a:lstStyle/>
          <a:p>
            <a:endParaRPr lang="en-US"/>
          </a:p>
        </p:txBody>
      </p:sp>
      <p:sp>
        <p:nvSpPr>
          <p:cNvPr id="108549" name="Line 5"/>
          <p:cNvSpPr>
            <a:spLocks noChangeShapeType="1"/>
          </p:cNvSpPr>
          <p:nvPr/>
        </p:nvSpPr>
        <p:spPr bwMode="auto">
          <a:xfrm>
            <a:off x="6553200" y="5943600"/>
            <a:ext cx="2362200" cy="0"/>
          </a:xfrm>
          <a:prstGeom prst="line">
            <a:avLst/>
          </a:prstGeom>
          <a:noFill/>
          <a:ln w="50800">
            <a:pattFill prst="wdDnDiag">
              <a:fgClr>
                <a:schemeClr val="bg2"/>
              </a:fgClr>
              <a:bgClr>
                <a:srgbClr val="FFFFFF"/>
              </a:bgClr>
            </a:pattFill>
            <a:round/>
            <a:headEnd type="none" w="sm" len="sm"/>
            <a:tailEnd type="none" w="med" len="sm"/>
          </a:ln>
          <a:effectLst/>
        </p:spPr>
        <p:txBody>
          <a:bodyPr wrap="none" anchor="ctr"/>
          <a:lstStyle/>
          <a:p>
            <a:endParaRPr lang="en-US"/>
          </a:p>
        </p:txBody>
      </p:sp>
      <p:sp>
        <p:nvSpPr>
          <p:cNvPr id="108550" name="Comment 6"/>
          <p:cNvSpPr>
            <a:spLocks noChangeArrowheads="1"/>
          </p:cNvSpPr>
          <p:nvPr/>
        </p:nvSpPr>
        <p:spPr bwMode="auto">
          <a:xfrm>
            <a:off x="1524000" y="5156200"/>
            <a:ext cx="1270000" cy="519113"/>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a:solidFill>
                  <a:schemeClr val="folHlink"/>
                </a:solidFill>
              </a:rPr>
              <a:t>Gravity</a:t>
            </a:r>
          </a:p>
        </p:txBody>
      </p:sp>
      <p:sp>
        <p:nvSpPr>
          <p:cNvPr id="108551" name="Comment 7"/>
          <p:cNvSpPr>
            <a:spLocks noChangeArrowheads="1"/>
          </p:cNvSpPr>
          <p:nvPr/>
        </p:nvSpPr>
        <p:spPr bwMode="auto">
          <a:xfrm>
            <a:off x="1524000" y="5638800"/>
            <a:ext cx="1655763" cy="519113"/>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a:solidFill>
                  <a:schemeClr val="folHlink"/>
                </a:solidFill>
              </a:rPr>
              <a:t>Fluid drag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500" fill="hold"/>
                                        <p:tgtEl>
                                          <p:spTgt spid="108548"/>
                                        </p:tgtEl>
                                        <p:attrNameLst>
                                          <p:attrName>ppt_x</p:attrName>
                                        </p:attrNameLst>
                                      </p:cBhvr>
                                      <p:tavLst>
                                        <p:tav tm="0">
                                          <p:val>
                                            <p:strVal val="#ppt_x"/>
                                          </p:val>
                                        </p:tav>
                                        <p:tav tm="100000">
                                          <p:val>
                                            <p:strVal val="#ppt_x"/>
                                          </p:val>
                                        </p:tav>
                                      </p:tavLst>
                                    </p:anim>
                                    <p:anim calcmode="lin" valueType="num">
                                      <p:cBhvr additive="base">
                                        <p:cTn id="8" dur="500" fill="hold"/>
                                        <p:tgtEl>
                                          <p:spTgt spid="10854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085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8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nimBg="1"/>
      <p:bldP spid="108550" grpId="0" autoUpdateAnimBg="0"/>
      <p:bldP spid="10855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6689725" y="2060575"/>
            <a:ext cx="1316038" cy="457200"/>
          </a:xfrm>
          <a:prstGeom prst="rect">
            <a:avLst/>
          </a:prstGeom>
          <a:noFill/>
          <a:ln w="12700">
            <a:noFill/>
            <a:miter lim="800000"/>
            <a:headEnd type="none" w="lg" len="med"/>
            <a:tailEnd type="none" w="lg" len="med"/>
          </a:ln>
          <a:effectLst/>
        </p:spPr>
        <p:txBody>
          <a:bodyPr wrap="none">
            <a:spAutoFit/>
          </a:bodyPr>
          <a:lstStyle/>
          <a:p>
            <a:r>
              <a:rPr lang="en-US" sz="2400">
                <a:solidFill>
                  <a:schemeClr val="folHlink"/>
                </a:solidFill>
              </a:rPr>
              <a:t>projected</a:t>
            </a:r>
          </a:p>
        </p:txBody>
      </p:sp>
      <p:sp>
        <p:nvSpPr>
          <p:cNvPr id="314371" name="Rectangle 3"/>
          <p:cNvSpPr>
            <a:spLocks noGrp="1" noChangeArrowheads="1"/>
          </p:cNvSpPr>
          <p:nvPr>
            <p:ph type="title"/>
          </p:nvPr>
        </p:nvSpPr>
        <p:spPr>
          <a:noFill/>
          <a:ln/>
          <a:effectLst/>
        </p:spPr>
        <p:txBody>
          <a:bodyPr lIns="90488" tIns="44450" rIns="90488" bIns="44450" anchor="b"/>
          <a:lstStyle/>
          <a:p>
            <a:r>
              <a:rPr lang="en-US"/>
              <a:t>Sedimentation:</a:t>
            </a:r>
            <a:br>
              <a:rPr lang="en-US"/>
            </a:br>
            <a:r>
              <a:rPr lang="en-US"/>
              <a:t>Particle Terminal Fall Velocity</a:t>
            </a:r>
          </a:p>
        </p:txBody>
      </p:sp>
      <p:sp>
        <p:nvSpPr>
          <p:cNvPr id="314372" name="Oval 4"/>
          <p:cNvSpPr>
            <a:spLocks noChangeArrowheads="1"/>
          </p:cNvSpPr>
          <p:nvPr/>
        </p:nvSpPr>
        <p:spPr bwMode="auto">
          <a:xfrm>
            <a:off x="3581400" y="3494088"/>
            <a:ext cx="828675" cy="760412"/>
          </a:xfrm>
          <a:prstGeom prst="ellipse">
            <a:avLst/>
          </a:prstGeom>
          <a:solidFill>
            <a:srgbClr val="975737"/>
          </a:solidFill>
          <a:ln w="12700">
            <a:solidFill>
              <a:srgbClr val="975737"/>
            </a:solidFill>
            <a:round/>
            <a:headEnd/>
            <a:tailEnd/>
          </a:ln>
          <a:effectLst/>
        </p:spPr>
        <p:txBody>
          <a:bodyPr wrap="none" anchor="ctr"/>
          <a:lstStyle/>
          <a:p>
            <a:endParaRPr lang="en-US"/>
          </a:p>
        </p:txBody>
      </p:sp>
      <p:sp>
        <p:nvSpPr>
          <p:cNvPr id="314373" name="Line 5"/>
          <p:cNvSpPr>
            <a:spLocks noChangeShapeType="1"/>
          </p:cNvSpPr>
          <p:nvPr/>
        </p:nvSpPr>
        <p:spPr bwMode="auto">
          <a:xfrm flipV="1">
            <a:off x="3995738" y="3162300"/>
            <a:ext cx="0" cy="350838"/>
          </a:xfrm>
          <a:prstGeom prst="line">
            <a:avLst/>
          </a:prstGeom>
          <a:noFill/>
          <a:ln w="38100">
            <a:solidFill>
              <a:schemeClr val="tx1"/>
            </a:solidFill>
            <a:round/>
            <a:headEnd/>
            <a:tailEnd type="triangle" w="med" len="med"/>
          </a:ln>
          <a:effectLst/>
        </p:spPr>
        <p:txBody>
          <a:bodyPr wrap="none" anchor="ctr"/>
          <a:lstStyle/>
          <a:p>
            <a:endParaRPr lang="en-US"/>
          </a:p>
        </p:txBody>
      </p:sp>
      <p:sp>
        <p:nvSpPr>
          <p:cNvPr id="314374" name="Line 6"/>
          <p:cNvSpPr>
            <a:spLocks noChangeShapeType="1"/>
          </p:cNvSpPr>
          <p:nvPr/>
        </p:nvSpPr>
        <p:spPr bwMode="auto">
          <a:xfrm>
            <a:off x="3995738" y="4284663"/>
            <a:ext cx="0" cy="1049337"/>
          </a:xfrm>
          <a:prstGeom prst="line">
            <a:avLst/>
          </a:prstGeom>
          <a:noFill/>
          <a:ln w="38100">
            <a:solidFill>
              <a:schemeClr val="tx1"/>
            </a:solidFill>
            <a:round/>
            <a:headEnd/>
            <a:tailEnd type="triangle" w="med" len="med"/>
          </a:ln>
          <a:effectLst/>
        </p:spPr>
        <p:txBody>
          <a:bodyPr wrap="none" anchor="ctr"/>
          <a:lstStyle/>
          <a:p>
            <a:endParaRPr lang="en-US"/>
          </a:p>
        </p:txBody>
      </p:sp>
      <p:graphicFrame>
        <p:nvGraphicFramePr>
          <p:cNvPr id="314375" name="Object 7"/>
          <p:cNvGraphicFramePr>
            <a:graphicFrameLocks noChangeAspect="1"/>
          </p:cNvGraphicFramePr>
          <p:nvPr/>
        </p:nvGraphicFramePr>
        <p:xfrm>
          <a:off x="547688" y="2165350"/>
          <a:ext cx="1320800" cy="430213"/>
        </p:xfrm>
        <a:graphic>
          <a:graphicData uri="http://schemas.openxmlformats.org/presentationml/2006/ole">
            <p:oleObj spid="_x0000_s314375" name="Equation" r:id="rId4" imgW="1320480" imgH="431640" progId="Equation.3">
              <p:embed/>
            </p:oleObj>
          </a:graphicData>
        </a:graphic>
      </p:graphicFrame>
      <p:graphicFrame>
        <p:nvGraphicFramePr>
          <p:cNvPr id="314376" name="Object 8"/>
          <p:cNvGraphicFramePr>
            <a:graphicFrameLocks noChangeAspect="1"/>
          </p:cNvGraphicFramePr>
          <p:nvPr/>
        </p:nvGraphicFramePr>
        <p:xfrm>
          <a:off x="223838" y="2697163"/>
          <a:ext cx="1917700" cy="381000"/>
        </p:xfrm>
        <a:graphic>
          <a:graphicData uri="http://schemas.openxmlformats.org/presentationml/2006/ole">
            <p:oleObj spid="_x0000_s314376" name="Equation" r:id="rId5" imgW="1917360" imgH="380880" progId="Equation.3">
              <p:embed/>
            </p:oleObj>
          </a:graphicData>
        </a:graphic>
      </p:graphicFrame>
      <p:graphicFrame>
        <p:nvGraphicFramePr>
          <p:cNvPr id="314377" name="Object 9"/>
          <p:cNvGraphicFramePr>
            <a:graphicFrameLocks noChangeAspect="1"/>
          </p:cNvGraphicFramePr>
          <p:nvPr/>
        </p:nvGraphicFramePr>
        <p:xfrm>
          <a:off x="915988" y="3529013"/>
          <a:ext cx="889000" cy="419100"/>
        </p:xfrm>
        <a:graphic>
          <a:graphicData uri="http://schemas.openxmlformats.org/presentationml/2006/ole">
            <p:oleObj spid="_x0000_s314377" name="Equation" r:id="rId6" imgW="888840" imgH="419040" progId="Equation.DSMT4">
              <p:embed/>
            </p:oleObj>
          </a:graphicData>
        </a:graphic>
      </p:graphicFrame>
      <p:graphicFrame>
        <p:nvGraphicFramePr>
          <p:cNvPr id="314378" name="Object 10"/>
          <p:cNvGraphicFramePr>
            <a:graphicFrameLocks noChangeAspect="1"/>
          </p:cNvGraphicFramePr>
          <p:nvPr/>
        </p:nvGraphicFramePr>
        <p:xfrm>
          <a:off x="280988" y="5429250"/>
          <a:ext cx="2108200" cy="862013"/>
        </p:xfrm>
        <a:graphic>
          <a:graphicData uri="http://schemas.openxmlformats.org/presentationml/2006/ole">
            <p:oleObj spid="_x0000_s314378" name="Equation" r:id="rId7" imgW="2108160" imgH="863280" progId="Equation.3">
              <p:embed/>
            </p:oleObj>
          </a:graphicData>
        </a:graphic>
      </p:graphicFrame>
      <p:graphicFrame>
        <p:nvGraphicFramePr>
          <p:cNvPr id="314379" name="Object 11"/>
          <p:cNvGraphicFramePr>
            <a:graphicFrameLocks noChangeAspect="1"/>
          </p:cNvGraphicFramePr>
          <p:nvPr/>
        </p:nvGraphicFramePr>
        <p:xfrm>
          <a:off x="3875088" y="5516563"/>
          <a:ext cx="303212" cy="279400"/>
        </p:xfrm>
        <a:graphic>
          <a:graphicData uri="http://schemas.openxmlformats.org/presentationml/2006/ole">
            <p:oleObj spid="_x0000_s314379" name="Equation" r:id="rId8" imgW="304560" imgH="279360" progId="Equation.3">
              <p:embed/>
            </p:oleObj>
          </a:graphicData>
        </a:graphic>
      </p:graphicFrame>
      <p:graphicFrame>
        <p:nvGraphicFramePr>
          <p:cNvPr id="314380" name="Object 12"/>
          <p:cNvGraphicFramePr>
            <a:graphicFrameLocks noChangeAspect="1"/>
          </p:cNvGraphicFramePr>
          <p:nvPr/>
        </p:nvGraphicFramePr>
        <p:xfrm>
          <a:off x="3532188" y="3001963"/>
          <a:ext cx="330200" cy="381000"/>
        </p:xfrm>
        <a:graphic>
          <a:graphicData uri="http://schemas.openxmlformats.org/presentationml/2006/ole">
            <p:oleObj spid="_x0000_s314380" name="Equation" r:id="rId9" imgW="330120" imgH="380880" progId="Equation.3">
              <p:embed/>
            </p:oleObj>
          </a:graphicData>
        </a:graphic>
      </p:graphicFrame>
      <p:sp>
        <p:nvSpPr>
          <p:cNvPr id="314381" name="Line 13"/>
          <p:cNvSpPr>
            <a:spLocks noChangeShapeType="1"/>
          </p:cNvSpPr>
          <p:nvPr/>
        </p:nvSpPr>
        <p:spPr bwMode="auto">
          <a:xfrm flipV="1">
            <a:off x="4122738" y="2794000"/>
            <a:ext cx="0" cy="706438"/>
          </a:xfrm>
          <a:prstGeom prst="line">
            <a:avLst/>
          </a:prstGeom>
          <a:noFill/>
          <a:ln w="38100">
            <a:solidFill>
              <a:schemeClr val="tx1"/>
            </a:solidFill>
            <a:round/>
            <a:headEnd/>
            <a:tailEnd type="triangle" w="med" len="med"/>
          </a:ln>
          <a:effectLst/>
        </p:spPr>
        <p:txBody>
          <a:bodyPr wrap="none" anchor="ctr"/>
          <a:lstStyle/>
          <a:p>
            <a:endParaRPr lang="en-US"/>
          </a:p>
        </p:txBody>
      </p:sp>
      <p:graphicFrame>
        <p:nvGraphicFramePr>
          <p:cNvPr id="314382" name="Object 14"/>
          <p:cNvGraphicFramePr>
            <a:graphicFrameLocks noChangeAspect="1"/>
          </p:cNvGraphicFramePr>
          <p:nvPr/>
        </p:nvGraphicFramePr>
        <p:xfrm>
          <a:off x="4027488" y="2392363"/>
          <a:ext cx="303212" cy="381000"/>
        </p:xfrm>
        <a:graphic>
          <a:graphicData uri="http://schemas.openxmlformats.org/presentationml/2006/ole">
            <p:oleObj spid="_x0000_s314382" name="Equation" r:id="rId10" imgW="304560" imgH="380880" progId="Equation.3">
              <p:embed/>
            </p:oleObj>
          </a:graphicData>
        </a:graphic>
      </p:graphicFrame>
      <p:graphicFrame>
        <p:nvGraphicFramePr>
          <p:cNvPr id="314383" name="Object 15"/>
          <p:cNvGraphicFramePr>
            <a:graphicFrameLocks noChangeAspect="1"/>
          </p:cNvGraphicFramePr>
          <p:nvPr/>
        </p:nvGraphicFramePr>
        <p:xfrm>
          <a:off x="884238" y="4456113"/>
          <a:ext cx="901700" cy="419100"/>
        </p:xfrm>
        <a:graphic>
          <a:graphicData uri="http://schemas.openxmlformats.org/presentationml/2006/ole">
            <p:oleObj spid="_x0000_s314383" name="Equation" r:id="rId11" imgW="901440" imgH="419040" progId="Equation.DSMT4">
              <p:embed/>
            </p:oleObj>
          </a:graphicData>
        </a:graphic>
      </p:graphicFrame>
      <p:graphicFrame>
        <p:nvGraphicFramePr>
          <p:cNvPr id="314384" name="Object 16"/>
          <p:cNvGraphicFramePr>
            <a:graphicFrameLocks noChangeAspect="1"/>
          </p:cNvGraphicFramePr>
          <p:nvPr/>
        </p:nvGraphicFramePr>
        <p:xfrm>
          <a:off x="4965700" y="1892300"/>
          <a:ext cx="3975100" cy="3263900"/>
        </p:xfrm>
        <a:graphic>
          <a:graphicData uri="http://schemas.openxmlformats.org/presentationml/2006/ole">
            <p:oleObj spid="_x0000_s314384" name="Equation" r:id="rId12" imgW="3974760" imgH="3263760" progId="Equation.DSMT4">
              <p:embed/>
            </p:oleObj>
          </a:graphicData>
        </a:graphic>
      </p:graphicFrame>
      <p:graphicFrame>
        <p:nvGraphicFramePr>
          <p:cNvPr id="314385" name="Object 17"/>
          <p:cNvGraphicFramePr>
            <a:graphicFrameLocks noChangeAspect="1"/>
          </p:cNvGraphicFramePr>
          <p:nvPr/>
        </p:nvGraphicFramePr>
        <p:xfrm>
          <a:off x="285750" y="3638550"/>
          <a:ext cx="1714500" cy="342900"/>
        </p:xfrm>
        <a:graphic>
          <a:graphicData uri="http://schemas.openxmlformats.org/presentationml/2006/ole">
            <p:oleObj spid="_x0000_s314385" name="Equation" r:id="rId13" imgW="1714320" imgH="342720" progId="Equation.DSMT4">
              <p:embed/>
            </p:oleObj>
          </a:graphicData>
        </a:graphic>
      </p:graphicFrame>
      <p:graphicFrame>
        <p:nvGraphicFramePr>
          <p:cNvPr id="314386" name="Object 18"/>
          <p:cNvGraphicFramePr>
            <a:graphicFrameLocks noChangeAspect="1"/>
          </p:cNvGraphicFramePr>
          <p:nvPr/>
        </p:nvGraphicFramePr>
        <p:xfrm>
          <a:off x="266700" y="4546600"/>
          <a:ext cx="1892300" cy="381000"/>
        </p:xfrm>
        <a:graphic>
          <a:graphicData uri="http://schemas.openxmlformats.org/presentationml/2006/ole">
            <p:oleObj spid="_x0000_s314386" name="Equation" r:id="rId14" imgW="1892160" imgH="380880" progId="Equation.DSMT4">
              <p:embed/>
            </p:oleObj>
          </a:graphicData>
        </a:graphic>
      </p:graphicFrame>
      <p:sp>
        <p:nvSpPr>
          <p:cNvPr id="314387" name="Line 19"/>
          <p:cNvSpPr>
            <a:spLocks noChangeShapeType="1"/>
          </p:cNvSpPr>
          <p:nvPr/>
        </p:nvSpPr>
        <p:spPr bwMode="auto">
          <a:xfrm>
            <a:off x="203200" y="3060700"/>
            <a:ext cx="1981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14388" name="Text Box 20"/>
          <p:cNvSpPr txBox="1">
            <a:spLocks noChangeArrowheads="1"/>
          </p:cNvSpPr>
          <p:nvPr/>
        </p:nvSpPr>
        <p:spPr bwMode="auto">
          <a:xfrm>
            <a:off x="3171825" y="1995488"/>
            <a:ext cx="1668463" cy="396875"/>
          </a:xfrm>
          <a:prstGeom prst="rect">
            <a:avLst/>
          </a:prstGeom>
          <a:noFill/>
          <a:ln w="12700">
            <a:noFill/>
            <a:miter lim="800000"/>
            <a:headEnd type="none" w="lg" len="med"/>
            <a:tailEnd type="none" w="lg" len="med"/>
          </a:ln>
          <a:effectLst/>
        </p:spPr>
        <p:txBody>
          <a:bodyPr wrap="none">
            <a:spAutoFit/>
          </a:bodyPr>
          <a:lstStyle/>
          <a:p>
            <a:r>
              <a:rPr lang="en-US" sz="2000"/>
              <a:t>Identify forces</a:t>
            </a:r>
          </a:p>
        </p:txBody>
      </p:sp>
      <p:sp>
        <p:nvSpPr>
          <p:cNvPr id="314389" name="Line 21"/>
          <p:cNvSpPr>
            <a:spLocks noChangeShapeType="1"/>
          </p:cNvSpPr>
          <p:nvPr/>
        </p:nvSpPr>
        <p:spPr bwMode="auto">
          <a:xfrm>
            <a:off x="4038600" y="2743200"/>
            <a:ext cx="2794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14390" name="Line 22"/>
          <p:cNvSpPr>
            <a:spLocks noChangeShapeType="1"/>
          </p:cNvSpPr>
          <p:nvPr/>
        </p:nvSpPr>
        <p:spPr bwMode="auto">
          <a:xfrm>
            <a:off x="3505200" y="3403600"/>
            <a:ext cx="304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14391" name="Line 23"/>
          <p:cNvSpPr>
            <a:spLocks noChangeShapeType="1"/>
          </p:cNvSpPr>
          <p:nvPr/>
        </p:nvSpPr>
        <p:spPr bwMode="auto">
          <a:xfrm>
            <a:off x="3835400" y="5816600"/>
            <a:ext cx="304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14392" name="Line 24"/>
          <p:cNvSpPr>
            <a:spLocks noChangeShapeType="1"/>
          </p:cNvSpPr>
          <p:nvPr/>
        </p:nvSpPr>
        <p:spPr bwMode="auto">
          <a:xfrm>
            <a:off x="6756400" y="2413000"/>
            <a:ext cx="1193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graphicFrame>
        <p:nvGraphicFramePr>
          <p:cNvPr id="314393" name="Object 25"/>
          <p:cNvGraphicFramePr>
            <a:graphicFrameLocks noChangeAspect="1"/>
          </p:cNvGraphicFramePr>
          <p:nvPr/>
        </p:nvGraphicFramePr>
        <p:xfrm>
          <a:off x="5638800" y="5410200"/>
          <a:ext cx="2755900" cy="990600"/>
        </p:xfrm>
        <a:graphic>
          <a:graphicData uri="http://schemas.openxmlformats.org/presentationml/2006/ole">
            <p:oleObj spid="_x0000_s314393" name="Equation" r:id="rId15" imgW="2755800" imgH="990360" progId="Equation.DSMT4">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4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143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143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143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143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143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3143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3143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1437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14393"/>
                                        </p:tgtEl>
                                        <p:attrNameLst>
                                          <p:attrName>style.visibility</p:attrName>
                                        </p:attrNameLst>
                                      </p:cBhvr>
                                      <p:to>
                                        <p:strVal val="visible"/>
                                      </p:to>
                                    </p:set>
                                    <p:anim calcmode="lin" valueType="num">
                                      <p:cBhvr additive="base">
                                        <p:cTn id="43" dur="500" fill="hold"/>
                                        <p:tgtEl>
                                          <p:spTgt spid="314393"/>
                                        </p:tgtEl>
                                        <p:attrNameLst>
                                          <p:attrName>ppt_x</p:attrName>
                                        </p:attrNameLst>
                                      </p:cBhvr>
                                      <p:tavLst>
                                        <p:tav tm="0">
                                          <p:val>
                                            <p:strVal val="0-#ppt_w/2"/>
                                          </p:val>
                                        </p:tav>
                                        <p:tav tm="100000">
                                          <p:val>
                                            <p:strVal val="#ppt_x"/>
                                          </p:val>
                                        </p:tav>
                                      </p:tavLst>
                                    </p:anim>
                                    <p:anim calcmode="lin" valueType="num">
                                      <p:cBhvr additive="base">
                                        <p:cTn id="44" dur="500" fill="hold"/>
                                        <p:tgtEl>
                                          <p:spTgt spid="3143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0" grpId="0" build="p" autoUpdateAnimBg="0"/>
      <p:bldP spid="31438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80" name="Line 8"/>
          <p:cNvSpPr>
            <a:spLocks noChangeShapeType="1"/>
          </p:cNvSpPr>
          <p:nvPr/>
        </p:nvSpPr>
        <p:spPr bwMode="auto">
          <a:xfrm flipV="1">
            <a:off x="2728913" y="0"/>
            <a:ext cx="0" cy="685800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45060" name="Rectangle 4"/>
          <p:cNvSpPr>
            <a:spLocks noGrp="1" noChangeArrowheads="1"/>
          </p:cNvSpPr>
          <p:nvPr>
            <p:ph type="title" idx="4294967295"/>
          </p:nvPr>
        </p:nvSpPr>
        <p:spPr>
          <a:xfrm>
            <a:off x="2829464" y="304800"/>
            <a:ext cx="3398808" cy="1143000"/>
          </a:xfrm>
        </p:spPr>
        <p:txBody>
          <a:bodyPr/>
          <a:lstStyle/>
          <a:p>
            <a:r>
              <a:rPr lang="en-US" sz="4000" dirty="0"/>
              <a:t>Sphere Drag</a:t>
            </a:r>
            <a:br>
              <a:rPr lang="en-US" sz="4000" dirty="0"/>
            </a:br>
            <a:r>
              <a:rPr lang="en-US" sz="4000" dirty="0"/>
              <a:t>Coefficient</a:t>
            </a:r>
          </a:p>
        </p:txBody>
      </p:sp>
      <p:graphicFrame>
        <p:nvGraphicFramePr>
          <p:cNvPr id="361475" name="Object 5"/>
          <p:cNvGraphicFramePr>
            <a:graphicFrameLocks noChangeAspect="1"/>
          </p:cNvGraphicFramePr>
          <p:nvPr/>
        </p:nvGraphicFramePr>
        <p:xfrm>
          <a:off x="914400" y="1581150"/>
          <a:ext cx="7267575" cy="4687888"/>
        </p:xfrm>
        <a:graphic>
          <a:graphicData uri="http://schemas.openxmlformats.org/presentationml/2006/ole">
            <p:oleObj spid="_x0000_s361475" name="Mathcad" r:id="rId4" imgW="5210280" imgH="3629160" progId="Mathcad">
              <p:embed/>
            </p:oleObj>
          </a:graphicData>
        </a:graphic>
      </p:graphicFrame>
      <p:graphicFrame>
        <p:nvGraphicFramePr>
          <p:cNvPr id="45062" name="Object 6"/>
          <p:cNvGraphicFramePr>
            <a:graphicFrameLocks noChangeAspect="1"/>
          </p:cNvGraphicFramePr>
          <p:nvPr/>
        </p:nvGraphicFramePr>
        <p:xfrm>
          <a:off x="2043113" y="1865313"/>
          <a:ext cx="846137" cy="582612"/>
        </p:xfrm>
        <a:graphic>
          <a:graphicData uri="http://schemas.openxmlformats.org/presentationml/2006/ole">
            <p:oleObj spid="_x0000_s361476" name="Equation" r:id="rId5" imgW="1066680" imgH="736560" progId="Equation.DSMT4">
              <p:embed/>
            </p:oleObj>
          </a:graphicData>
        </a:graphic>
      </p:graphicFrame>
      <p:pic>
        <p:nvPicPr>
          <p:cNvPr id="361477" name="Picture 5"/>
          <p:cNvPicPr>
            <a:picLocks noChangeAspect="1" noChangeArrowheads="1"/>
          </p:cNvPicPr>
          <p:nvPr/>
        </p:nvPicPr>
        <p:blipFill>
          <a:blip r:embed="rId6" cstate="print"/>
          <a:srcRect r="-2141"/>
          <a:stretch>
            <a:fillRect/>
          </a:stretch>
        </p:blipFill>
        <p:spPr bwMode="auto">
          <a:xfrm>
            <a:off x="3535363" y="3011488"/>
            <a:ext cx="4167187" cy="754062"/>
          </a:xfrm>
          <a:prstGeom prst="rect">
            <a:avLst/>
          </a:prstGeom>
          <a:solidFill>
            <a:schemeClr val="bg1"/>
          </a:solidFill>
          <a:ln w="12700">
            <a:noFill/>
            <a:miter lim="800000"/>
            <a:headEnd type="none" w="lg" len="med"/>
            <a:tailEnd type="none" w="lg" len="med"/>
          </a:ln>
          <a:effectLst/>
        </p:spPr>
      </p:pic>
      <p:graphicFrame>
        <p:nvGraphicFramePr>
          <p:cNvPr id="361478" name="Object 6"/>
          <p:cNvGraphicFramePr>
            <a:graphicFrameLocks noChangeAspect="1"/>
          </p:cNvGraphicFramePr>
          <p:nvPr/>
        </p:nvGraphicFramePr>
        <p:xfrm>
          <a:off x="314325" y="474663"/>
          <a:ext cx="2324100" cy="965200"/>
        </p:xfrm>
        <a:graphic>
          <a:graphicData uri="http://schemas.openxmlformats.org/presentationml/2006/ole">
            <p:oleObj spid="_x0000_s361478" name="Equation" r:id="rId7" imgW="2323800" imgH="965160" progId="Equation.3">
              <p:embed/>
            </p:oleObj>
          </a:graphicData>
        </a:graphic>
      </p:graphicFrame>
      <p:graphicFrame>
        <p:nvGraphicFramePr>
          <p:cNvPr id="361479" name="Object 7"/>
          <p:cNvGraphicFramePr>
            <a:graphicFrameLocks noChangeAspect="1"/>
          </p:cNvGraphicFramePr>
          <p:nvPr/>
        </p:nvGraphicFramePr>
        <p:xfrm>
          <a:off x="6192838" y="373063"/>
          <a:ext cx="2755900" cy="990600"/>
        </p:xfrm>
        <a:graphic>
          <a:graphicData uri="http://schemas.openxmlformats.org/presentationml/2006/ole">
            <p:oleObj spid="_x0000_s361479" name="Equation" r:id="rId8" imgW="2755800" imgH="990360" progId="Equation.DSMT4">
              <p:embed/>
            </p:oleObj>
          </a:graphicData>
        </a:graphic>
      </p:graphicFrame>
      <p:graphicFrame>
        <p:nvGraphicFramePr>
          <p:cNvPr id="361481" name="Object 9"/>
          <p:cNvGraphicFramePr>
            <a:graphicFrameLocks noChangeAspect="1"/>
          </p:cNvGraphicFramePr>
          <p:nvPr/>
        </p:nvGraphicFramePr>
        <p:xfrm>
          <a:off x="57150" y="3592513"/>
          <a:ext cx="846138" cy="582612"/>
        </p:xfrm>
        <a:graphic>
          <a:graphicData uri="http://schemas.openxmlformats.org/presentationml/2006/ole">
            <p:oleObj spid="_x0000_s361481" name="Equation" r:id="rId9" imgW="1066680" imgH="736560" progId="Equation.DSMT4">
              <p:embed/>
            </p:oleObj>
          </a:graphicData>
        </a:graphic>
      </p:graphicFrame>
      <p:graphicFrame>
        <p:nvGraphicFramePr>
          <p:cNvPr id="361482" name="Object 10"/>
          <p:cNvGraphicFramePr>
            <a:graphicFrameLocks noChangeAspect="1"/>
          </p:cNvGraphicFramePr>
          <p:nvPr/>
        </p:nvGraphicFramePr>
        <p:xfrm>
          <a:off x="6215063" y="6018213"/>
          <a:ext cx="1230312" cy="725487"/>
        </p:xfrm>
        <a:graphic>
          <a:graphicData uri="http://schemas.openxmlformats.org/presentationml/2006/ole">
            <p:oleObj spid="_x0000_s361482" name="Equation" r:id="rId10" imgW="1333440" imgH="787320" progId="Equation.DSMT4">
              <p:embed/>
            </p:oleObj>
          </a:graphicData>
        </a:graphic>
      </p:graphicFrame>
      <p:sp>
        <p:nvSpPr>
          <p:cNvPr id="361483" name="Text Box 11"/>
          <p:cNvSpPr txBox="1">
            <a:spLocks noChangeArrowheads="1"/>
          </p:cNvSpPr>
          <p:nvPr/>
        </p:nvSpPr>
        <p:spPr bwMode="auto">
          <a:xfrm>
            <a:off x="1395413" y="6161088"/>
            <a:ext cx="1268412"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laminar</a:t>
            </a:r>
          </a:p>
        </p:txBody>
      </p:sp>
      <p:sp>
        <p:nvSpPr>
          <p:cNvPr id="361484" name="Text Box 12"/>
          <p:cNvSpPr txBox="1">
            <a:spLocks noChangeArrowheads="1"/>
          </p:cNvSpPr>
          <p:nvPr/>
        </p:nvSpPr>
        <p:spPr bwMode="auto">
          <a:xfrm>
            <a:off x="2924175" y="6186488"/>
            <a:ext cx="1466850"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turbulent</a:t>
            </a:r>
          </a:p>
        </p:txBody>
      </p:sp>
      <p:sp>
        <p:nvSpPr>
          <p:cNvPr id="361485" name="Line 13"/>
          <p:cNvSpPr>
            <a:spLocks noChangeShapeType="1"/>
          </p:cNvSpPr>
          <p:nvPr/>
        </p:nvSpPr>
        <p:spPr bwMode="auto">
          <a:xfrm>
            <a:off x="1436688" y="6616700"/>
            <a:ext cx="1092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61486" name="Line 14"/>
          <p:cNvSpPr>
            <a:spLocks noChangeShapeType="1"/>
          </p:cNvSpPr>
          <p:nvPr/>
        </p:nvSpPr>
        <p:spPr bwMode="auto">
          <a:xfrm>
            <a:off x="2965450" y="6616700"/>
            <a:ext cx="1397000" cy="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61479"/>
                                        </p:tgtEl>
                                        <p:attrNameLst>
                                          <p:attrName>style.visibility</p:attrName>
                                        </p:attrNameLst>
                                      </p:cBhvr>
                                      <p:to>
                                        <p:strVal val="visible"/>
                                      </p:to>
                                    </p:set>
                                    <p:anim calcmode="lin" valueType="num">
                                      <p:cBhvr additive="base">
                                        <p:cTn id="11" dur="500" fill="hold"/>
                                        <p:tgtEl>
                                          <p:spTgt spid="361479"/>
                                        </p:tgtEl>
                                        <p:attrNameLst>
                                          <p:attrName>ppt_x</p:attrName>
                                        </p:attrNameLst>
                                      </p:cBhvr>
                                      <p:tavLst>
                                        <p:tav tm="0">
                                          <p:val>
                                            <p:strVal val="0-#ppt_w/2"/>
                                          </p:val>
                                        </p:tav>
                                        <p:tav tm="100000">
                                          <p:val>
                                            <p:strVal val="#ppt_x"/>
                                          </p:val>
                                        </p:tav>
                                      </p:tavLst>
                                    </p:anim>
                                    <p:anim calcmode="lin" valueType="num">
                                      <p:cBhvr additive="base">
                                        <p:cTn id="12" dur="500" fill="hold"/>
                                        <p:tgtEl>
                                          <p:spTgt spid="36147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14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3614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6148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614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3" grpId="0" build="p" autoUpdateAnimBg="0"/>
      <p:bldP spid="36148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effectLst/>
        </p:spPr>
        <p:txBody>
          <a:bodyPr/>
          <a:lstStyle/>
          <a:p>
            <a:r>
              <a:rPr lang="en-US"/>
              <a:t>Example Calculation of Terminal Velocity</a:t>
            </a:r>
          </a:p>
        </p:txBody>
      </p:sp>
      <p:sp>
        <p:nvSpPr>
          <p:cNvPr id="113667" name="Text Box 3"/>
          <p:cNvSpPr txBox="1">
            <a:spLocks noChangeArrowheads="1"/>
          </p:cNvSpPr>
          <p:nvPr/>
        </p:nvSpPr>
        <p:spPr bwMode="auto">
          <a:xfrm>
            <a:off x="609600" y="1784350"/>
            <a:ext cx="7924800" cy="1800225"/>
          </a:xfrm>
          <a:prstGeom prst="rect">
            <a:avLst/>
          </a:prstGeom>
          <a:noFill/>
          <a:ln w="50800">
            <a:noFill/>
            <a:miter lim="800000"/>
            <a:headEnd type="none" w="sm" len="sm"/>
            <a:tailEnd type="none" w="med" len="sm"/>
          </a:ln>
          <a:effectLst/>
        </p:spPr>
        <p:txBody>
          <a:bodyPr anchor="ctr">
            <a:spAutoFit/>
          </a:bodyPr>
          <a:lstStyle/>
          <a:p>
            <a:r>
              <a:rPr lang="en-US"/>
              <a:t>Determine the terminal settling velocity of a </a:t>
            </a:r>
            <a:r>
              <a:rPr lang="en-US" i="1"/>
              <a:t>cryptosporidium</a:t>
            </a:r>
            <a:r>
              <a:rPr lang="en-US"/>
              <a:t> oocyst having a diameter of 4 </a:t>
            </a:r>
            <a:r>
              <a:rPr lang="en-US">
                <a:latin typeface="Symbol" pitchFamily="18" charset="2"/>
                <a:sym typeface="MT Extra" pitchFamily="18" charset="2"/>
              </a:rPr>
              <a:t>m</a:t>
            </a:r>
            <a:r>
              <a:rPr lang="en-US">
                <a:sym typeface="MT Extra" pitchFamily="18" charset="2"/>
              </a:rPr>
              <a:t>m and a density of 1.04 g/cm</a:t>
            </a:r>
            <a:r>
              <a:rPr lang="en-US" baseline="30000">
                <a:sym typeface="MT Extra" pitchFamily="18" charset="2"/>
              </a:rPr>
              <a:t>3</a:t>
            </a:r>
            <a:r>
              <a:rPr lang="en-US">
                <a:sym typeface="MT Extra" pitchFamily="18" charset="2"/>
              </a:rPr>
              <a:t> in water at 15°C [</a:t>
            </a:r>
            <a:r>
              <a:rPr lang="en-US">
                <a:latin typeface="Symbol" pitchFamily="18" charset="2"/>
                <a:sym typeface="MT Extra" pitchFamily="18" charset="2"/>
              </a:rPr>
              <a:t>m</a:t>
            </a:r>
            <a:r>
              <a:rPr lang="en-US">
                <a:sym typeface="MT Extra" pitchFamily="18" charset="2"/>
              </a:rPr>
              <a:t>=1.14x10</a:t>
            </a:r>
            <a:r>
              <a:rPr lang="en-US" baseline="30000">
                <a:sym typeface="MT Extra" pitchFamily="18" charset="2"/>
              </a:rPr>
              <a:t>-3</a:t>
            </a:r>
            <a:r>
              <a:rPr lang="en-US">
                <a:sym typeface="MT Extra" pitchFamily="18" charset="2"/>
              </a:rPr>
              <a:t> kg/(s•m)].</a:t>
            </a:r>
          </a:p>
        </p:txBody>
      </p:sp>
      <p:sp>
        <p:nvSpPr>
          <p:cNvPr id="113668" name="AutoShape 4">
            <a:hlinkClick r:id="rId4" action="ppaction://hlinksldjump" highlightClick="1"/>
          </p:cNvPr>
          <p:cNvSpPr>
            <a:spLocks noChangeArrowheads="1"/>
          </p:cNvSpPr>
          <p:nvPr/>
        </p:nvSpPr>
        <p:spPr bwMode="auto">
          <a:xfrm>
            <a:off x="7240588" y="6262688"/>
            <a:ext cx="1898650" cy="595312"/>
          </a:xfrm>
          <a:prstGeom prst="actionButtonBlank">
            <a:avLst/>
          </a:prstGeom>
          <a:noFill/>
          <a:ln w="12700">
            <a:solidFill>
              <a:schemeClr val="folHlink"/>
            </a:solidFill>
            <a:miter lim="800000"/>
            <a:headEnd type="none" w="lg" len="med"/>
            <a:tailEnd type="none" w="lg" len="med"/>
          </a:ln>
          <a:effectLst/>
        </p:spPr>
        <p:txBody>
          <a:bodyPr wrap="none" anchor="ctr">
            <a:spAutoFit/>
          </a:bodyPr>
          <a:lstStyle/>
          <a:p>
            <a:pPr algn="ctr"/>
            <a:r>
              <a:rPr lang="en-US">
                <a:solidFill>
                  <a:schemeClr val="folHlink"/>
                </a:solidFill>
                <a:latin typeface="Book Antiqua" pitchFamily="18" charset="0"/>
              </a:rPr>
              <a:t>Reynolds?</a:t>
            </a:r>
          </a:p>
        </p:txBody>
      </p:sp>
      <p:graphicFrame>
        <p:nvGraphicFramePr>
          <p:cNvPr id="113671" name="Object 7"/>
          <p:cNvGraphicFramePr>
            <a:graphicFrameLocks noChangeAspect="1"/>
          </p:cNvGraphicFramePr>
          <p:nvPr/>
        </p:nvGraphicFramePr>
        <p:xfrm>
          <a:off x="5530850" y="3251200"/>
          <a:ext cx="1930400" cy="901700"/>
        </p:xfrm>
        <a:graphic>
          <a:graphicData uri="http://schemas.openxmlformats.org/presentationml/2006/ole">
            <p:oleObj spid="_x0000_s113671" name="Equation" r:id="rId5" imgW="1930320" imgH="901440" progId="Equation.DSMT4">
              <p:embed/>
            </p:oleObj>
          </a:graphicData>
        </a:graphic>
      </p:graphicFrame>
      <p:sp>
        <p:nvSpPr>
          <p:cNvPr id="113674" name="Text Box 10"/>
          <p:cNvSpPr txBox="1">
            <a:spLocks noChangeArrowheads="1"/>
          </p:cNvSpPr>
          <p:nvPr/>
        </p:nvSpPr>
        <p:spPr bwMode="auto">
          <a:xfrm>
            <a:off x="631825" y="4092575"/>
            <a:ext cx="7634288" cy="1800225"/>
          </a:xfrm>
          <a:prstGeom prst="rect">
            <a:avLst/>
          </a:prstGeom>
          <a:noFill/>
          <a:ln w="12700">
            <a:noFill/>
            <a:miter lim="800000"/>
            <a:headEnd type="none" w="lg" len="med"/>
            <a:tailEnd type="none" w="lg" len="med"/>
          </a:ln>
          <a:effectLst/>
        </p:spPr>
        <p:txBody>
          <a:bodyPr>
            <a:spAutoFit/>
          </a:bodyPr>
          <a:lstStyle/>
          <a:p>
            <a:r>
              <a:rPr lang="en-US"/>
              <a:t>Work in your teams.</a:t>
            </a:r>
          </a:p>
          <a:p>
            <a:r>
              <a:rPr lang="en-US"/>
              <a:t>Use mks units (meters, kilograms, seconds).</a:t>
            </a:r>
          </a:p>
          <a:p>
            <a:r>
              <a:rPr lang="en-US"/>
              <a:t>Convert your answer to some reasonable set of units that you understand.</a:t>
            </a:r>
          </a:p>
        </p:txBody>
      </p:sp>
      <p:sp>
        <p:nvSpPr>
          <p:cNvPr id="113675" name="AutoShape 11">
            <a:hlinkClick r:id="rId6" action="ppaction://hlinksldjump" highlightClick="1"/>
          </p:cNvPr>
          <p:cNvSpPr>
            <a:spLocks noChangeArrowheads="1"/>
          </p:cNvSpPr>
          <p:nvPr/>
        </p:nvSpPr>
        <p:spPr bwMode="auto">
          <a:xfrm>
            <a:off x="5421313" y="6262688"/>
            <a:ext cx="1581150" cy="595312"/>
          </a:xfrm>
          <a:prstGeom prst="actionButtonBlank">
            <a:avLst/>
          </a:prstGeom>
          <a:noFill/>
          <a:ln w="12700">
            <a:solidFill>
              <a:schemeClr val="folHlink"/>
            </a:solidFill>
            <a:miter lim="800000"/>
            <a:headEnd type="none" w="lg" len="med"/>
            <a:tailEnd type="none" w="lg" len="med"/>
          </a:ln>
          <a:effectLst/>
        </p:spPr>
        <p:txBody>
          <a:bodyPr wrap="none" anchor="ctr">
            <a:spAutoFit/>
          </a:bodyPr>
          <a:lstStyle/>
          <a:p>
            <a:pPr algn="ctr"/>
            <a:r>
              <a:rPr lang="en-US">
                <a:solidFill>
                  <a:schemeClr val="folHlink"/>
                </a:solidFill>
                <a:latin typeface="Book Antiqua" pitchFamily="18" charset="0"/>
              </a:rPr>
              <a:t>Solution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36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36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3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animBg="1" autoUpdateAnimBg="0"/>
      <p:bldP spid="11367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en-US"/>
              <a:t>Sedimentation Isn’t Enough!</a:t>
            </a:r>
          </a:p>
        </p:txBody>
      </p:sp>
      <p:sp>
        <p:nvSpPr>
          <p:cNvPr id="353283" name="Rectangle 3"/>
          <p:cNvSpPr>
            <a:spLocks noGrp="1" noChangeArrowheads="1"/>
          </p:cNvSpPr>
          <p:nvPr>
            <p:ph idx="1"/>
          </p:nvPr>
        </p:nvSpPr>
        <p:spPr/>
        <p:txBody>
          <a:bodyPr/>
          <a:lstStyle/>
          <a:p>
            <a:pPr>
              <a:lnSpc>
                <a:spcPct val="90000"/>
              </a:lnSpc>
            </a:pPr>
            <a:r>
              <a:rPr lang="en-US"/>
              <a:t>Particles settle too slowly</a:t>
            </a:r>
          </a:p>
          <a:p>
            <a:pPr>
              <a:lnSpc>
                <a:spcPct val="90000"/>
              </a:lnSpc>
            </a:pPr>
            <a:r>
              <a:rPr lang="en-US"/>
              <a:t>Would require very large (expensive) sedimentation tanks</a:t>
            </a:r>
          </a:p>
          <a:p>
            <a:pPr>
              <a:lnSpc>
                <a:spcPct val="90000"/>
              </a:lnSpc>
            </a:pPr>
            <a:r>
              <a:rPr lang="en-US"/>
              <a:t>Need to make particles settle more quickly</a:t>
            </a:r>
          </a:p>
          <a:p>
            <a:pPr>
              <a:lnSpc>
                <a:spcPct val="90000"/>
              </a:lnSpc>
            </a:pPr>
            <a:r>
              <a:rPr lang="en-US"/>
              <a:t>We will figure out how to get particles to settle faster and then we will return to the subject of how to make a sedimentation tank</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effectLst/>
        </p:spPr>
        <p:txBody>
          <a:bodyPr/>
          <a:lstStyle/>
          <a:p>
            <a:r>
              <a:rPr lang="en-US"/>
              <a:t>Sedimentation of Small Particles?</a:t>
            </a:r>
          </a:p>
        </p:txBody>
      </p:sp>
      <p:sp>
        <p:nvSpPr>
          <p:cNvPr id="14339" name="Rectangle 3"/>
          <p:cNvSpPr>
            <a:spLocks noGrp="1" noChangeArrowheads="1"/>
          </p:cNvSpPr>
          <p:nvPr>
            <p:ph idx="1"/>
          </p:nvPr>
        </p:nvSpPr>
        <p:spPr/>
        <p:txBody>
          <a:bodyPr/>
          <a:lstStyle/>
          <a:p>
            <a:r>
              <a:rPr lang="en-US"/>
              <a:t>How could we increase the sedimentation rate of small particles?</a:t>
            </a:r>
          </a:p>
        </p:txBody>
      </p:sp>
      <p:graphicFrame>
        <p:nvGraphicFramePr>
          <p:cNvPr id="14341" name="Object 5">
            <a:hlinkClick r:id="" action="ppaction://ole?verb=0"/>
          </p:cNvPr>
          <p:cNvGraphicFramePr>
            <a:graphicFrameLocks/>
          </p:cNvGraphicFramePr>
          <p:nvPr/>
        </p:nvGraphicFramePr>
        <p:xfrm>
          <a:off x="512763" y="3833813"/>
          <a:ext cx="4643437" cy="1862137"/>
        </p:xfrm>
        <a:graphic>
          <a:graphicData uri="http://schemas.openxmlformats.org/presentationml/2006/ole">
            <p:oleObj spid="_x0000_s14341" name="Equation" r:id="rId4" imgW="2311200" imgH="863280" progId="Equation.3">
              <p:embed/>
            </p:oleObj>
          </a:graphicData>
        </a:graphic>
      </p:graphicFrame>
      <p:sp>
        <p:nvSpPr>
          <p:cNvPr id="14342" name="Text Box 6"/>
          <p:cNvSpPr txBox="1">
            <a:spLocks noChangeArrowheads="1"/>
          </p:cNvSpPr>
          <p:nvPr/>
        </p:nvSpPr>
        <p:spPr bwMode="auto">
          <a:xfrm>
            <a:off x="5597525" y="2568575"/>
            <a:ext cx="3546475" cy="946150"/>
          </a:xfrm>
          <a:prstGeom prst="rect">
            <a:avLst/>
          </a:prstGeom>
          <a:noFill/>
          <a:ln w="12700">
            <a:noFill/>
            <a:miter lim="800000"/>
            <a:headEnd type="none" w="lg" len="med"/>
            <a:tailEnd type="none" w="lg" len="med"/>
          </a:ln>
          <a:effectLst/>
        </p:spPr>
        <p:txBody>
          <a:bodyPr>
            <a:spAutoFit/>
          </a:bodyPr>
          <a:lstStyle/>
          <a:p>
            <a:r>
              <a:rPr lang="en-US">
                <a:solidFill>
                  <a:schemeClr val="folHlink"/>
                </a:solidFill>
              </a:rPr>
              <a:t>Increase d (stick particles together)</a:t>
            </a:r>
          </a:p>
        </p:txBody>
      </p:sp>
      <p:sp>
        <p:nvSpPr>
          <p:cNvPr id="14343" name="Text Box 7"/>
          <p:cNvSpPr txBox="1">
            <a:spLocks noChangeArrowheads="1"/>
          </p:cNvSpPr>
          <p:nvPr/>
        </p:nvSpPr>
        <p:spPr bwMode="auto">
          <a:xfrm>
            <a:off x="5622925" y="3635375"/>
            <a:ext cx="3400425"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Increase g (centrifuge)</a:t>
            </a:r>
          </a:p>
        </p:txBody>
      </p:sp>
      <p:sp>
        <p:nvSpPr>
          <p:cNvPr id="14344" name="Text Box 8"/>
          <p:cNvSpPr txBox="1">
            <a:spLocks noChangeArrowheads="1"/>
          </p:cNvSpPr>
          <p:nvPr/>
        </p:nvSpPr>
        <p:spPr bwMode="auto">
          <a:xfrm>
            <a:off x="5648325" y="5565775"/>
            <a:ext cx="3495675" cy="946150"/>
          </a:xfrm>
          <a:prstGeom prst="rect">
            <a:avLst/>
          </a:prstGeom>
          <a:noFill/>
          <a:ln w="12700">
            <a:noFill/>
            <a:miter lim="800000"/>
            <a:headEnd type="none" w="lg" len="med"/>
            <a:tailEnd type="none" w="lg" len="med"/>
          </a:ln>
          <a:effectLst/>
        </p:spPr>
        <p:txBody>
          <a:bodyPr>
            <a:spAutoFit/>
          </a:bodyPr>
          <a:lstStyle/>
          <a:p>
            <a:r>
              <a:rPr lang="en-US">
                <a:solidFill>
                  <a:schemeClr val="folHlink"/>
                </a:solidFill>
              </a:rPr>
              <a:t>Decrease viscosity (increase temperature)</a:t>
            </a:r>
          </a:p>
        </p:txBody>
      </p:sp>
      <p:sp>
        <p:nvSpPr>
          <p:cNvPr id="14345" name="Freeform 9"/>
          <p:cNvSpPr>
            <a:spLocks/>
          </p:cNvSpPr>
          <p:nvPr/>
        </p:nvSpPr>
        <p:spPr bwMode="auto">
          <a:xfrm>
            <a:off x="2032000" y="3086100"/>
            <a:ext cx="3556000" cy="812800"/>
          </a:xfrm>
          <a:custGeom>
            <a:avLst/>
            <a:gdLst/>
            <a:ahLst/>
            <a:cxnLst>
              <a:cxn ang="0">
                <a:pos x="2240" y="0"/>
              </a:cxn>
              <a:cxn ang="0">
                <a:pos x="368" y="208"/>
              </a:cxn>
              <a:cxn ang="0">
                <a:pos x="32" y="512"/>
              </a:cxn>
            </a:cxnLst>
            <a:rect l="0" t="0" r="r" b="b"/>
            <a:pathLst>
              <a:path w="2240" h="512">
                <a:moveTo>
                  <a:pt x="2240" y="0"/>
                </a:moveTo>
                <a:cubicBezTo>
                  <a:pt x="1928" y="32"/>
                  <a:pt x="736" y="123"/>
                  <a:pt x="368" y="208"/>
                </a:cubicBezTo>
                <a:cubicBezTo>
                  <a:pt x="0" y="293"/>
                  <a:pt x="102" y="449"/>
                  <a:pt x="32" y="512"/>
                </a:cubicBezTo>
              </a:path>
            </a:pathLst>
          </a:custGeom>
          <a:noFill/>
          <a:ln w="12700" cap="flat" cmpd="sng">
            <a:solidFill>
              <a:schemeClr val="folHlink"/>
            </a:solidFill>
            <a:prstDash val="solid"/>
            <a:round/>
            <a:headEnd type="none" w="lg" len="med"/>
            <a:tailEnd type="triangle" w="lg" len="med"/>
          </a:ln>
          <a:effectLst/>
        </p:spPr>
        <p:txBody>
          <a:bodyPr wrap="none" anchor="ctr">
            <a:spAutoFit/>
          </a:bodyPr>
          <a:lstStyle/>
          <a:p>
            <a:endParaRPr lang="en-US"/>
          </a:p>
        </p:txBody>
      </p:sp>
      <p:sp>
        <p:nvSpPr>
          <p:cNvPr id="14346" name="Freeform 10"/>
          <p:cNvSpPr>
            <a:spLocks/>
          </p:cNvSpPr>
          <p:nvPr/>
        </p:nvSpPr>
        <p:spPr bwMode="auto">
          <a:xfrm>
            <a:off x="2659063" y="3556000"/>
            <a:ext cx="3005137" cy="520700"/>
          </a:xfrm>
          <a:custGeom>
            <a:avLst/>
            <a:gdLst/>
            <a:ahLst/>
            <a:cxnLst>
              <a:cxn ang="0">
                <a:pos x="1893" y="184"/>
              </a:cxn>
              <a:cxn ang="0">
                <a:pos x="309" y="24"/>
              </a:cxn>
              <a:cxn ang="0">
                <a:pos x="37" y="328"/>
              </a:cxn>
            </a:cxnLst>
            <a:rect l="0" t="0" r="r" b="b"/>
            <a:pathLst>
              <a:path w="1893" h="328">
                <a:moveTo>
                  <a:pt x="1893" y="184"/>
                </a:moveTo>
                <a:cubicBezTo>
                  <a:pt x="1629" y="160"/>
                  <a:pt x="618" y="0"/>
                  <a:pt x="309" y="24"/>
                </a:cubicBezTo>
                <a:cubicBezTo>
                  <a:pt x="0" y="48"/>
                  <a:pt x="94" y="265"/>
                  <a:pt x="37" y="328"/>
                </a:cubicBezTo>
              </a:path>
            </a:pathLst>
          </a:custGeom>
          <a:noFill/>
          <a:ln w="12700" cap="flat" cmpd="sng">
            <a:solidFill>
              <a:schemeClr val="folHlink"/>
            </a:solidFill>
            <a:prstDash val="solid"/>
            <a:round/>
            <a:headEnd type="none" w="lg" len="med"/>
            <a:tailEnd type="triangle" w="lg" len="med"/>
          </a:ln>
          <a:effectLst/>
        </p:spPr>
        <p:txBody>
          <a:bodyPr wrap="none" anchor="ctr">
            <a:spAutoFit/>
          </a:bodyPr>
          <a:lstStyle/>
          <a:p>
            <a:endParaRPr lang="en-US"/>
          </a:p>
        </p:txBody>
      </p:sp>
      <p:sp>
        <p:nvSpPr>
          <p:cNvPr id="14347" name="Freeform 11"/>
          <p:cNvSpPr>
            <a:spLocks/>
          </p:cNvSpPr>
          <p:nvPr/>
        </p:nvSpPr>
        <p:spPr bwMode="auto">
          <a:xfrm>
            <a:off x="3619500" y="5613400"/>
            <a:ext cx="1993900" cy="557213"/>
          </a:xfrm>
          <a:custGeom>
            <a:avLst/>
            <a:gdLst/>
            <a:ahLst/>
            <a:cxnLst>
              <a:cxn ang="0">
                <a:pos x="1256" y="280"/>
              </a:cxn>
              <a:cxn ang="0">
                <a:pos x="205" y="304"/>
              </a:cxn>
              <a:cxn ang="0">
                <a:pos x="27" y="0"/>
              </a:cxn>
            </a:cxnLst>
            <a:rect l="0" t="0" r="r" b="b"/>
            <a:pathLst>
              <a:path w="1256" h="351">
                <a:moveTo>
                  <a:pt x="1256" y="280"/>
                </a:moveTo>
                <a:cubicBezTo>
                  <a:pt x="1081" y="281"/>
                  <a:pt x="410" y="351"/>
                  <a:pt x="205" y="304"/>
                </a:cubicBezTo>
                <a:cubicBezTo>
                  <a:pt x="0" y="257"/>
                  <a:pt x="64" y="63"/>
                  <a:pt x="27" y="0"/>
                </a:cubicBezTo>
              </a:path>
            </a:pathLst>
          </a:custGeom>
          <a:noFill/>
          <a:ln w="12700" cap="flat" cmpd="sng">
            <a:solidFill>
              <a:schemeClr val="folHlink"/>
            </a:solidFill>
            <a:prstDash val="solid"/>
            <a:round/>
            <a:headEnd type="none" w="lg" len="med"/>
            <a:tailEnd type="triangle" w="lg" len="med"/>
          </a:ln>
          <a:effectLst/>
        </p:spPr>
        <p:txBody>
          <a:bodyPr anchor="ctr">
            <a:spAutoFit/>
          </a:bodyPr>
          <a:lstStyle/>
          <a:p>
            <a:endParaRPr lang="en-US"/>
          </a:p>
        </p:txBody>
      </p:sp>
      <p:sp>
        <p:nvSpPr>
          <p:cNvPr id="14348" name="Line 12"/>
          <p:cNvSpPr>
            <a:spLocks noChangeShapeType="1"/>
          </p:cNvSpPr>
          <p:nvPr/>
        </p:nvSpPr>
        <p:spPr bwMode="auto">
          <a:xfrm>
            <a:off x="5689600" y="3009900"/>
            <a:ext cx="23876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14349" name="Line 13"/>
          <p:cNvSpPr>
            <a:spLocks noChangeShapeType="1"/>
          </p:cNvSpPr>
          <p:nvPr/>
        </p:nvSpPr>
        <p:spPr bwMode="auto">
          <a:xfrm>
            <a:off x="5689600" y="3492500"/>
            <a:ext cx="25654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14350" name="Line 14"/>
          <p:cNvSpPr>
            <a:spLocks noChangeShapeType="1"/>
          </p:cNvSpPr>
          <p:nvPr/>
        </p:nvSpPr>
        <p:spPr bwMode="auto">
          <a:xfrm>
            <a:off x="5689600" y="4076700"/>
            <a:ext cx="3225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14351" name="Line 15"/>
          <p:cNvSpPr>
            <a:spLocks noChangeShapeType="1"/>
          </p:cNvSpPr>
          <p:nvPr/>
        </p:nvSpPr>
        <p:spPr bwMode="auto">
          <a:xfrm>
            <a:off x="5715000" y="6007100"/>
            <a:ext cx="2743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14352" name="Line 16"/>
          <p:cNvSpPr>
            <a:spLocks noChangeShapeType="1"/>
          </p:cNvSpPr>
          <p:nvPr/>
        </p:nvSpPr>
        <p:spPr bwMode="auto">
          <a:xfrm>
            <a:off x="5689600" y="6489700"/>
            <a:ext cx="32766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14353" name="Text Box 17"/>
          <p:cNvSpPr txBox="1">
            <a:spLocks noChangeArrowheads="1"/>
          </p:cNvSpPr>
          <p:nvPr/>
        </p:nvSpPr>
        <p:spPr bwMode="auto">
          <a:xfrm>
            <a:off x="5133975" y="4346575"/>
            <a:ext cx="4010025" cy="946150"/>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Increase density difference</a:t>
            </a:r>
          </a:p>
          <a:p>
            <a:r>
              <a:rPr lang="en-US">
                <a:solidFill>
                  <a:schemeClr val="folHlink"/>
                </a:solidFill>
              </a:rPr>
              <a:t>(dissolved air flotation)</a:t>
            </a:r>
          </a:p>
        </p:txBody>
      </p:sp>
      <p:sp>
        <p:nvSpPr>
          <p:cNvPr id="14354" name="Line 18"/>
          <p:cNvSpPr>
            <a:spLocks noChangeShapeType="1"/>
          </p:cNvSpPr>
          <p:nvPr/>
        </p:nvSpPr>
        <p:spPr bwMode="auto">
          <a:xfrm>
            <a:off x="5232400" y="4813300"/>
            <a:ext cx="39116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14356" name="Line 20"/>
          <p:cNvSpPr>
            <a:spLocks noChangeShapeType="1"/>
          </p:cNvSpPr>
          <p:nvPr/>
        </p:nvSpPr>
        <p:spPr bwMode="auto">
          <a:xfrm>
            <a:off x="5219700" y="5245100"/>
            <a:ext cx="3352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14357" name="Freeform 21"/>
          <p:cNvSpPr>
            <a:spLocks/>
          </p:cNvSpPr>
          <p:nvPr/>
        </p:nvSpPr>
        <p:spPr bwMode="auto">
          <a:xfrm>
            <a:off x="3854450" y="4394200"/>
            <a:ext cx="1365250" cy="560388"/>
          </a:xfrm>
          <a:custGeom>
            <a:avLst/>
            <a:gdLst/>
            <a:ahLst/>
            <a:cxnLst>
              <a:cxn ang="0">
                <a:pos x="860" y="296"/>
              </a:cxn>
              <a:cxn ang="0">
                <a:pos x="141" y="304"/>
              </a:cxn>
              <a:cxn ang="0">
                <a:pos x="16" y="0"/>
              </a:cxn>
            </a:cxnLst>
            <a:rect l="0" t="0" r="r" b="b"/>
            <a:pathLst>
              <a:path w="860" h="353">
                <a:moveTo>
                  <a:pt x="860" y="296"/>
                </a:moveTo>
                <a:cubicBezTo>
                  <a:pt x="740" y="295"/>
                  <a:pt x="282" y="353"/>
                  <a:pt x="141" y="304"/>
                </a:cubicBezTo>
                <a:cubicBezTo>
                  <a:pt x="0" y="255"/>
                  <a:pt x="42" y="63"/>
                  <a:pt x="16" y="0"/>
                </a:cubicBezTo>
              </a:path>
            </a:pathLst>
          </a:custGeom>
          <a:noFill/>
          <a:ln w="12700" cap="flat" cmpd="sng">
            <a:solidFill>
              <a:schemeClr val="folHlink"/>
            </a:solidFill>
            <a:prstDash val="solid"/>
            <a:round/>
            <a:headEnd type="none" w="lg" len="med"/>
            <a:tailEnd type="triangle" w="lg" len="med"/>
          </a:ln>
          <a:effectLst/>
        </p:spPr>
        <p:txBody>
          <a:bodyPr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5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35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3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434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4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P spid="14343" grpId="0" build="p" autoUpdateAnimBg="0"/>
      <p:bldP spid="14344" grpId="0" build="p" autoUpdateAnimBg="0"/>
      <p:bldP spid="14345" grpId="0" animBg="1"/>
      <p:bldP spid="14346" grpId="0" animBg="1"/>
      <p:bldP spid="14347" grpId="0" animBg="1"/>
      <p:bldP spid="14353" grpId="0" build="p" autoUpdateAnimBg="0"/>
      <p:bldP spid="143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effectLst/>
        </p:spPr>
        <p:txBody>
          <a:bodyPr/>
          <a:lstStyle/>
          <a:p>
            <a:r>
              <a:rPr lang="en-US"/>
              <a:t>Conventional Surface Water Treatment</a:t>
            </a:r>
          </a:p>
        </p:txBody>
      </p:sp>
      <p:sp>
        <p:nvSpPr>
          <p:cNvPr id="365571" name="Rectangle 3"/>
          <p:cNvSpPr>
            <a:spLocks noChangeArrowheads="1"/>
          </p:cNvSpPr>
          <p:nvPr/>
        </p:nvSpPr>
        <p:spPr bwMode="auto">
          <a:xfrm>
            <a:off x="1790700" y="2349500"/>
            <a:ext cx="2247900" cy="552450"/>
          </a:xfrm>
          <a:prstGeom prst="rect">
            <a:avLst/>
          </a:prstGeom>
          <a:noFill/>
          <a:ln w="12700">
            <a:solidFill>
              <a:schemeClr val="tx2"/>
            </a:solidFill>
            <a:miter lim="800000"/>
            <a:headEnd type="none" w="sm" len="sm"/>
            <a:tailEnd type="none" w="sm" len="sm"/>
          </a:ln>
          <a:effectLst/>
        </p:spPr>
        <p:txBody>
          <a:bodyPr wrap="none" anchor="ctr"/>
          <a:lstStyle/>
          <a:p>
            <a:pPr algn="ctr"/>
            <a:r>
              <a:rPr lang="en-US" sz="2400">
                <a:latin typeface="Book Antiqua" pitchFamily="18" charset="0"/>
              </a:rPr>
              <a:t>Screening</a:t>
            </a:r>
          </a:p>
        </p:txBody>
      </p:sp>
      <p:sp>
        <p:nvSpPr>
          <p:cNvPr id="365572" name="Rectangle 4"/>
          <p:cNvSpPr>
            <a:spLocks noChangeArrowheads="1"/>
          </p:cNvSpPr>
          <p:nvPr/>
        </p:nvSpPr>
        <p:spPr bwMode="auto">
          <a:xfrm>
            <a:off x="1790700" y="3521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a:t>Rapid Mix</a:t>
            </a:r>
          </a:p>
        </p:txBody>
      </p:sp>
      <p:sp>
        <p:nvSpPr>
          <p:cNvPr id="365573" name="Rectangle 5"/>
          <p:cNvSpPr>
            <a:spLocks noChangeArrowheads="1"/>
          </p:cNvSpPr>
          <p:nvPr/>
        </p:nvSpPr>
        <p:spPr bwMode="auto">
          <a:xfrm>
            <a:off x="1790700" y="5803900"/>
            <a:ext cx="2247900" cy="552450"/>
          </a:xfrm>
          <a:prstGeom prst="rect">
            <a:avLst/>
          </a:prstGeom>
          <a:noFill/>
          <a:ln w="12700">
            <a:solidFill>
              <a:schemeClr val="tx2"/>
            </a:solidFill>
            <a:miter lim="800000"/>
            <a:headEnd type="none" w="sm" len="sm"/>
            <a:tailEnd type="none" w="sm" len="sm"/>
          </a:ln>
          <a:effectLst/>
        </p:spPr>
        <p:txBody>
          <a:bodyPr wrap="none" anchor="ctr"/>
          <a:lstStyle/>
          <a:p>
            <a:pPr algn="ctr"/>
            <a:r>
              <a:rPr lang="en-US" sz="2400">
                <a:latin typeface="Book Antiqua" pitchFamily="18" charset="0"/>
              </a:rPr>
              <a:t>Sedimentation</a:t>
            </a:r>
          </a:p>
        </p:txBody>
      </p:sp>
      <p:sp>
        <p:nvSpPr>
          <p:cNvPr id="365574" name="Rectangle 6"/>
          <p:cNvSpPr>
            <a:spLocks noChangeArrowheads="1"/>
          </p:cNvSpPr>
          <p:nvPr/>
        </p:nvSpPr>
        <p:spPr bwMode="auto">
          <a:xfrm>
            <a:off x="5676900" y="2347913"/>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Filtration</a:t>
            </a:r>
          </a:p>
        </p:txBody>
      </p:sp>
      <p:sp>
        <p:nvSpPr>
          <p:cNvPr id="365575" name="Rectangle 7"/>
          <p:cNvSpPr>
            <a:spLocks noChangeArrowheads="1"/>
          </p:cNvSpPr>
          <p:nvPr/>
        </p:nvSpPr>
        <p:spPr bwMode="auto">
          <a:xfrm>
            <a:off x="5676900" y="3521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Disinfection</a:t>
            </a:r>
          </a:p>
        </p:txBody>
      </p:sp>
      <p:sp>
        <p:nvSpPr>
          <p:cNvPr id="365576" name="Rectangle 8"/>
          <p:cNvSpPr>
            <a:spLocks noChangeArrowheads="1"/>
          </p:cNvSpPr>
          <p:nvPr/>
        </p:nvSpPr>
        <p:spPr bwMode="auto">
          <a:xfrm>
            <a:off x="5676900" y="4694238"/>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Storage</a:t>
            </a:r>
          </a:p>
        </p:txBody>
      </p:sp>
      <p:sp>
        <p:nvSpPr>
          <p:cNvPr id="365577" name="Rectangle 9"/>
          <p:cNvSpPr>
            <a:spLocks noChangeArrowheads="1"/>
          </p:cNvSpPr>
          <p:nvPr/>
        </p:nvSpPr>
        <p:spPr bwMode="auto">
          <a:xfrm>
            <a:off x="5676900" y="5867400"/>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Distribution</a:t>
            </a:r>
          </a:p>
        </p:txBody>
      </p:sp>
      <p:sp>
        <p:nvSpPr>
          <p:cNvPr id="365578" name="Text Box 10"/>
          <p:cNvSpPr txBox="1">
            <a:spLocks noChangeArrowheads="1"/>
          </p:cNvSpPr>
          <p:nvPr/>
        </p:nvSpPr>
        <p:spPr bwMode="auto">
          <a:xfrm>
            <a:off x="784225" y="1881188"/>
            <a:ext cx="1643063" cy="457200"/>
          </a:xfrm>
          <a:prstGeom prst="rect">
            <a:avLst/>
          </a:prstGeom>
          <a:noFill/>
          <a:ln w="12700">
            <a:noFill/>
            <a:miter lim="800000"/>
            <a:headEnd type="none" w="sm" len="sm"/>
            <a:tailEnd type="none" w="sm" len="sm"/>
          </a:ln>
          <a:effectLst/>
        </p:spPr>
        <p:txBody>
          <a:bodyPr wrap="none">
            <a:spAutoFit/>
          </a:bodyPr>
          <a:lstStyle/>
          <a:p>
            <a:r>
              <a:rPr lang="en-US" sz="2400">
                <a:latin typeface="Book Antiqua" pitchFamily="18" charset="0"/>
              </a:rPr>
              <a:t>Raw water</a:t>
            </a:r>
          </a:p>
        </p:txBody>
      </p:sp>
      <p:cxnSp>
        <p:nvCxnSpPr>
          <p:cNvPr id="365579" name="AutoShape 11"/>
          <p:cNvCxnSpPr>
            <a:cxnSpLocks noChangeShapeType="1"/>
            <a:stCxn id="365578" idx="3"/>
            <a:endCxn id="365571" idx="0"/>
          </p:cNvCxnSpPr>
          <p:nvPr/>
        </p:nvCxnSpPr>
        <p:spPr bwMode="auto">
          <a:xfrm>
            <a:off x="2427288" y="2109788"/>
            <a:ext cx="487362" cy="239712"/>
          </a:xfrm>
          <a:prstGeom prst="curvedConnector2">
            <a:avLst/>
          </a:prstGeom>
          <a:noFill/>
          <a:ln w="50800">
            <a:solidFill>
              <a:schemeClr val="accent1"/>
            </a:solidFill>
            <a:round/>
            <a:headEnd type="none" w="sm" len="sm"/>
            <a:tailEnd type="triangle" w="med" len="med"/>
          </a:ln>
          <a:effectLst/>
        </p:spPr>
      </p:cxnSp>
      <p:cxnSp>
        <p:nvCxnSpPr>
          <p:cNvPr id="365580" name="AutoShape 12"/>
          <p:cNvCxnSpPr>
            <a:cxnSpLocks noChangeShapeType="1"/>
            <a:stCxn id="365571" idx="2"/>
            <a:endCxn id="365572" idx="0"/>
          </p:cNvCxnSpPr>
          <p:nvPr/>
        </p:nvCxnSpPr>
        <p:spPr bwMode="auto">
          <a:xfrm rot="5400000">
            <a:off x="2605087" y="3211513"/>
            <a:ext cx="619125" cy="0"/>
          </a:xfrm>
          <a:prstGeom prst="straightConnector1">
            <a:avLst/>
          </a:prstGeom>
          <a:noFill/>
          <a:ln w="50800">
            <a:solidFill>
              <a:schemeClr val="accent1"/>
            </a:solidFill>
            <a:round/>
            <a:headEnd type="none" w="sm" len="sm"/>
            <a:tailEnd type="triangle" w="med" len="sm"/>
          </a:ln>
          <a:effectLst/>
        </p:spPr>
      </p:cxnSp>
      <p:cxnSp>
        <p:nvCxnSpPr>
          <p:cNvPr id="365581" name="AutoShape 13"/>
          <p:cNvCxnSpPr>
            <a:cxnSpLocks noChangeShapeType="1"/>
            <a:endCxn id="365573" idx="0"/>
          </p:cNvCxnSpPr>
          <p:nvPr/>
        </p:nvCxnSpPr>
        <p:spPr bwMode="auto">
          <a:xfrm rot="5400000">
            <a:off x="2604294" y="5493544"/>
            <a:ext cx="620712" cy="0"/>
          </a:xfrm>
          <a:prstGeom prst="straightConnector1">
            <a:avLst/>
          </a:prstGeom>
          <a:noFill/>
          <a:ln w="50800">
            <a:solidFill>
              <a:schemeClr val="accent1"/>
            </a:solidFill>
            <a:round/>
            <a:headEnd type="none" w="sm" len="sm"/>
            <a:tailEnd type="triangle" w="med" len="sm"/>
          </a:ln>
          <a:effectLst/>
        </p:spPr>
      </p:cxnSp>
      <p:cxnSp>
        <p:nvCxnSpPr>
          <p:cNvPr id="365582" name="AutoShape 14"/>
          <p:cNvCxnSpPr>
            <a:cxnSpLocks noChangeShapeType="1"/>
            <a:stCxn id="365573" idx="2"/>
            <a:endCxn id="365574" idx="0"/>
          </p:cNvCxnSpPr>
          <p:nvPr/>
        </p:nvCxnSpPr>
        <p:spPr bwMode="auto">
          <a:xfrm rot="5400000" flipH="1" flipV="1">
            <a:off x="2853531" y="2409032"/>
            <a:ext cx="4008437" cy="3886200"/>
          </a:xfrm>
          <a:prstGeom prst="curvedConnector5">
            <a:avLst>
              <a:gd name="adj1" fmla="val -5704"/>
              <a:gd name="adj2" fmla="val 50000"/>
              <a:gd name="adj3" fmla="val 105704"/>
            </a:avLst>
          </a:prstGeom>
          <a:noFill/>
          <a:ln w="50800">
            <a:solidFill>
              <a:schemeClr val="accent1"/>
            </a:solidFill>
            <a:round/>
            <a:headEnd type="none" w="sm" len="sm"/>
            <a:tailEnd type="triangle" w="med" len="sm"/>
          </a:ln>
          <a:effectLst/>
        </p:spPr>
      </p:cxnSp>
      <p:cxnSp>
        <p:nvCxnSpPr>
          <p:cNvPr id="365583" name="AutoShape 15"/>
          <p:cNvCxnSpPr>
            <a:cxnSpLocks noChangeShapeType="1"/>
            <a:stCxn id="365574" idx="2"/>
            <a:endCxn id="365575" idx="0"/>
          </p:cNvCxnSpPr>
          <p:nvPr/>
        </p:nvCxnSpPr>
        <p:spPr bwMode="auto">
          <a:xfrm rot="5400000">
            <a:off x="6490494" y="3210719"/>
            <a:ext cx="620712" cy="0"/>
          </a:xfrm>
          <a:prstGeom prst="straightConnector1">
            <a:avLst/>
          </a:prstGeom>
          <a:noFill/>
          <a:ln w="50800">
            <a:solidFill>
              <a:schemeClr val="accent1"/>
            </a:solidFill>
            <a:round/>
            <a:headEnd type="none" w="sm" len="sm"/>
            <a:tailEnd type="triangle" w="med" len="sm"/>
          </a:ln>
          <a:effectLst/>
        </p:spPr>
      </p:cxnSp>
      <p:cxnSp>
        <p:nvCxnSpPr>
          <p:cNvPr id="365584" name="AutoShape 16"/>
          <p:cNvCxnSpPr>
            <a:cxnSpLocks noChangeShapeType="1"/>
            <a:stCxn id="365575" idx="2"/>
            <a:endCxn id="365576" idx="0"/>
          </p:cNvCxnSpPr>
          <p:nvPr/>
        </p:nvCxnSpPr>
        <p:spPr bwMode="auto">
          <a:xfrm rot="5400000">
            <a:off x="6490493" y="4383882"/>
            <a:ext cx="620713" cy="0"/>
          </a:xfrm>
          <a:prstGeom prst="straightConnector1">
            <a:avLst/>
          </a:prstGeom>
          <a:noFill/>
          <a:ln w="50800">
            <a:solidFill>
              <a:schemeClr val="accent1"/>
            </a:solidFill>
            <a:round/>
            <a:headEnd type="none" w="sm" len="sm"/>
            <a:tailEnd type="triangle" w="med" len="sm"/>
          </a:ln>
          <a:effectLst/>
        </p:spPr>
      </p:cxnSp>
      <p:cxnSp>
        <p:nvCxnSpPr>
          <p:cNvPr id="365585" name="AutoShape 17"/>
          <p:cNvCxnSpPr>
            <a:cxnSpLocks noChangeShapeType="1"/>
            <a:stCxn id="365576" idx="2"/>
            <a:endCxn id="365577" idx="0"/>
          </p:cNvCxnSpPr>
          <p:nvPr/>
        </p:nvCxnSpPr>
        <p:spPr bwMode="auto">
          <a:xfrm rot="5400000">
            <a:off x="6490494" y="5557044"/>
            <a:ext cx="620712" cy="0"/>
          </a:xfrm>
          <a:prstGeom prst="straightConnector1">
            <a:avLst/>
          </a:prstGeom>
          <a:noFill/>
          <a:ln w="50800">
            <a:solidFill>
              <a:schemeClr val="accent1"/>
            </a:solidFill>
            <a:round/>
            <a:headEnd type="none" w="sm" len="sm"/>
            <a:tailEnd type="triangle" w="med" len="sm"/>
          </a:ln>
          <a:effectLst/>
        </p:spPr>
      </p:cxnSp>
      <p:sp>
        <p:nvSpPr>
          <p:cNvPr id="365586" name="Text Box 18"/>
          <p:cNvSpPr txBox="1">
            <a:spLocks noChangeArrowheads="1"/>
          </p:cNvSpPr>
          <p:nvPr/>
        </p:nvSpPr>
        <p:spPr bwMode="auto">
          <a:xfrm>
            <a:off x="-70127" y="3549005"/>
            <a:ext cx="1606530" cy="461665"/>
          </a:xfrm>
          <a:prstGeom prst="rect">
            <a:avLst/>
          </a:prstGeom>
          <a:noFill/>
          <a:ln w="50800">
            <a:noFill/>
            <a:miter lim="800000"/>
            <a:headEnd type="none" w="sm" len="sm"/>
            <a:tailEnd type="none" w="med" len="sm"/>
          </a:ln>
          <a:effectLst/>
        </p:spPr>
        <p:txBody>
          <a:bodyPr wrap="none" anchor="ctr">
            <a:spAutoFit/>
          </a:bodyPr>
          <a:lstStyle/>
          <a:p>
            <a:pPr algn="r"/>
            <a:r>
              <a:rPr lang="en-US" sz="2400" dirty="0" smtClean="0">
                <a:latin typeface="Book Antiqua" pitchFamily="18" charset="0"/>
              </a:rPr>
              <a:t>Coagulant</a:t>
            </a:r>
            <a:endParaRPr lang="en-US" sz="2400" dirty="0">
              <a:latin typeface="Book Antiqua" pitchFamily="18" charset="0"/>
            </a:endParaRPr>
          </a:p>
        </p:txBody>
      </p:sp>
      <p:cxnSp>
        <p:nvCxnSpPr>
          <p:cNvPr id="365587" name="AutoShape 19"/>
          <p:cNvCxnSpPr>
            <a:cxnSpLocks noChangeShapeType="1"/>
            <a:stCxn id="365586" idx="3"/>
            <a:endCxn id="365572" idx="1"/>
          </p:cNvCxnSpPr>
          <p:nvPr/>
        </p:nvCxnSpPr>
        <p:spPr bwMode="auto">
          <a:xfrm>
            <a:off x="1536403" y="3779838"/>
            <a:ext cx="254297" cy="17462"/>
          </a:xfrm>
          <a:prstGeom prst="curvedConnector3">
            <a:avLst>
              <a:gd name="adj1" fmla="val 50000"/>
            </a:avLst>
          </a:prstGeom>
          <a:noFill/>
          <a:ln w="50800">
            <a:solidFill>
              <a:schemeClr val="tx1"/>
            </a:solidFill>
            <a:round/>
            <a:headEnd type="none" w="sm" len="sm"/>
            <a:tailEnd type="triangle" w="med" len="sm"/>
          </a:ln>
          <a:effectLst/>
        </p:spPr>
      </p:cxnSp>
      <p:sp>
        <p:nvSpPr>
          <p:cNvPr id="365588" name="Text Box 20"/>
          <p:cNvSpPr txBox="1">
            <a:spLocks noChangeArrowheads="1"/>
          </p:cNvSpPr>
          <p:nvPr/>
        </p:nvSpPr>
        <p:spPr bwMode="auto">
          <a:xfrm>
            <a:off x="4800600" y="3581400"/>
            <a:ext cx="590550" cy="457200"/>
          </a:xfrm>
          <a:prstGeom prst="rect">
            <a:avLst/>
          </a:prstGeom>
          <a:noFill/>
          <a:ln w="50800">
            <a:noFill/>
            <a:miter lim="800000"/>
            <a:headEnd type="none" w="sm" len="sm"/>
            <a:tailEnd type="none" w="med" len="sm"/>
          </a:ln>
          <a:effectLst/>
        </p:spPr>
        <p:txBody>
          <a:bodyPr wrap="none" anchor="ctr">
            <a:spAutoFit/>
          </a:bodyPr>
          <a:lstStyle/>
          <a:p>
            <a:pPr algn="r"/>
            <a:r>
              <a:rPr lang="en-US" sz="2400">
                <a:solidFill>
                  <a:schemeClr val="hlink"/>
                </a:solidFill>
                <a:latin typeface="Book Antiqua" pitchFamily="18" charset="0"/>
              </a:rPr>
              <a:t>Cl</a:t>
            </a:r>
            <a:r>
              <a:rPr lang="en-US" sz="2400" baseline="-25000">
                <a:solidFill>
                  <a:schemeClr val="hlink"/>
                </a:solidFill>
                <a:latin typeface="Book Antiqua" pitchFamily="18" charset="0"/>
              </a:rPr>
              <a:t>2</a:t>
            </a:r>
            <a:endParaRPr lang="en-US" sz="2400">
              <a:solidFill>
                <a:schemeClr val="hlink"/>
              </a:solidFill>
              <a:latin typeface="Book Antiqua" pitchFamily="18" charset="0"/>
            </a:endParaRPr>
          </a:p>
        </p:txBody>
      </p:sp>
      <p:cxnSp>
        <p:nvCxnSpPr>
          <p:cNvPr id="365589" name="AutoShape 21"/>
          <p:cNvCxnSpPr>
            <a:cxnSpLocks noChangeShapeType="1"/>
            <a:stCxn id="365588" idx="3"/>
            <a:endCxn id="365575" idx="1"/>
          </p:cNvCxnSpPr>
          <p:nvPr/>
        </p:nvCxnSpPr>
        <p:spPr bwMode="auto">
          <a:xfrm flipV="1">
            <a:off x="5391150" y="3797300"/>
            <a:ext cx="285750" cy="12700"/>
          </a:xfrm>
          <a:prstGeom prst="curvedConnector3">
            <a:avLst>
              <a:gd name="adj1" fmla="val 50000"/>
            </a:avLst>
          </a:prstGeom>
          <a:noFill/>
          <a:ln w="50800">
            <a:solidFill>
              <a:schemeClr val="hlink"/>
            </a:solidFill>
            <a:round/>
            <a:headEnd type="none" w="sm" len="sm"/>
            <a:tailEnd type="triangle" w="med" len="sm"/>
          </a:ln>
          <a:effectLst/>
        </p:spPr>
      </p:cxnSp>
      <p:sp>
        <p:nvSpPr>
          <p:cNvPr id="365590" name="Text Box 22"/>
          <p:cNvSpPr txBox="1">
            <a:spLocks noChangeArrowheads="1"/>
          </p:cNvSpPr>
          <p:nvPr/>
        </p:nvSpPr>
        <p:spPr bwMode="auto">
          <a:xfrm>
            <a:off x="3581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sp>
        <p:nvSpPr>
          <p:cNvPr id="365591" name="Text Box 23"/>
          <p:cNvSpPr txBox="1">
            <a:spLocks noChangeArrowheads="1"/>
          </p:cNvSpPr>
          <p:nvPr/>
        </p:nvSpPr>
        <p:spPr bwMode="auto">
          <a:xfrm>
            <a:off x="4419600" y="61087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365592" name="AutoShape 24"/>
          <p:cNvCxnSpPr>
            <a:cxnSpLocks noChangeShapeType="1"/>
            <a:stCxn id="365573" idx="3"/>
            <a:endCxn id="365591" idx="1"/>
          </p:cNvCxnSpPr>
          <p:nvPr/>
        </p:nvCxnSpPr>
        <p:spPr bwMode="auto">
          <a:xfrm>
            <a:off x="4038600" y="6080125"/>
            <a:ext cx="381000" cy="288925"/>
          </a:xfrm>
          <a:prstGeom prst="curvedConnector3">
            <a:avLst>
              <a:gd name="adj1" fmla="val 50000"/>
            </a:avLst>
          </a:prstGeom>
          <a:noFill/>
          <a:ln w="50800">
            <a:solidFill>
              <a:schemeClr val="accent2"/>
            </a:solidFill>
            <a:round/>
            <a:headEnd type="none" w="sm" len="sm"/>
            <a:tailEnd type="triangle" w="med" len="sm"/>
          </a:ln>
          <a:effectLst/>
        </p:spPr>
      </p:cxnSp>
      <p:sp>
        <p:nvSpPr>
          <p:cNvPr id="365593" name="Text Box 25"/>
          <p:cNvSpPr txBox="1">
            <a:spLocks noChangeArrowheads="1"/>
          </p:cNvSpPr>
          <p:nvPr/>
        </p:nvSpPr>
        <p:spPr bwMode="auto">
          <a:xfrm>
            <a:off x="7772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365594" name="AutoShape 26"/>
          <p:cNvCxnSpPr>
            <a:cxnSpLocks noChangeShapeType="1"/>
            <a:stCxn id="365574" idx="3"/>
            <a:endCxn id="365593" idx="0"/>
          </p:cNvCxnSpPr>
          <p:nvPr/>
        </p:nvCxnSpPr>
        <p:spPr bwMode="auto">
          <a:xfrm>
            <a:off x="7924800" y="2624138"/>
            <a:ext cx="466725" cy="347662"/>
          </a:xfrm>
          <a:prstGeom prst="curvedConnector2">
            <a:avLst/>
          </a:prstGeom>
          <a:noFill/>
          <a:ln w="50800">
            <a:solidFill>
              <a:schemeClr val="accent2"/>
            </a:solidFill>
            <a:round/>
            <a:headEnd type="none" w="sm" len="sm"/>
            <a:tailEnd type="triangle" w="med" len="sm"/>
          </a:ln>
          <a:effectLst/>
        </p:spPr>
      </p:cxnSp>
      <p:cxnSp>
        <p:nvCxnSpPr>
          <p:cNvPr id="365595" name="AutoShape 27"/>
          <p:cNvCxnSpPr>
            <a:cxnSpLocks noChangeShapeType="1"/>
            <a:stCxn id="365571" idx="3"/>
            <a:endCxn id="365590" idx="0"/>
          </p:cNvCxnSpPr>
          <p:nvPr/>
        </p:nvCxnSpPr>
        <p:spPr bwMode="auto">
          <a:xfrm>
            <a:off x="4038600" y="2625725"/>
            <a:ext cx="161925" cy="346075"/>
          </a:xfrm>
          <a:prstGeom prst="curvedConnector2">
            <a:avLst/>
          </a:prstGeom>
          <a:noFill/>
          <a:ln w="50800">
            <a:solidFill>
              <a:schemeClr val="accent2"/>
            </a:solidFill>
            <a:round/>
            <a:headEnd type="none" w="sm" len="sm"/>
            <a:tailEnd type="triangle" w="med" len="sm"/>
          </a:ln>
          <a:effectLst/>
        </p:spPr>
      </p:cxnSp>
      <p:sp>
        <p:nvSpPr>
          <p:cNvPr id="365596" name="Rectangle 28"/>
          <p:cNvSpPr>
            <a:spLocks noChangeArrowheads="1"/>
          </p:cNvSpPr>
          <p:nvPr/>
        </p:nvSpPr>
        <p:spPr bwMode="auto">
          <a:xfrm>
            <a:off x="1778000" y="4664075"/>
            <a:ext cx="2247900" cy="552450"/>
          </a:xfrm>
          <a:prstGeom prst="rect">
            <a:avLst/>
          </a:prstGeom>
          <a:noFill/>
          <a:ln w="76200">
            <a:solidFill>
              <a:schemeClr val="tx1"/>
            </a:solidFill>
            <a:miter lim="800000"/>
            <a:headEnd type="none" w="sm" len="sm"/>
            <a:tailEnd type="none" w="sm" len="sm"/>
          </a:ln>
          <a:effectLst/>
        </p:spPr>
        <p:txBody>
          <a:bodyPr wrap="none" anchor="ctr"/>
          <a:lstStyle/>
          <a:p>
            <a:pPr algn="ctr"/>
            <a:r>
              <a:rPr lang="en-US">
                <a:solidFill>
                  <a:schemeClr val="accent1"/>
                </a:solidFill>
              </a:rPr>
              <a:t>Flocculation</a:t>
            </a:r>
          </a:p>
        </p:txBody>
      </p:sp>
      <p:cxnSp>
        <p:nvCxnSpPr>
          <p:cNvPr id="365597" name="AutoShape 29"/>
          <p:cNvCxnSpPr>
            <a:cxnSpLocks noChangeShapeType="1"/>
            <a:endCxn id="365596" idx="0"/>
          </p:cNvCxnSpPr>
          <p:nvPr/>
        </p:nvCxnSpPr>
        <p:spPr bwMode="auto">
          <a:xfrm rot="5400000">
            <a:off x="2592387" y="4316413"/>
            <a:ext cx="619125" cy="0"/>
          </a:xfrm>
          <a:prstGeom prst="straightConnector1">
            <a:avLst/>
          </a:prstGeom>
          <a:noFill/>
          <a:ln w="50800">
            <a:solidFill>
              <a:schemeClr val="accent1"/>
            </a:solidFill>
            <a:round/>
            <a:headEnd type="none" w="sm" len="sm"/>
            <a:tailEnd type="triangle" w="med" len="sm"/>
          </a:ln>
          <a:effectLst/>
        </p:spPr>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dirty="0"/>
              <a:t>Definitions</a:t>
            </a:r>
          </a:p>
        </p:txBody>
      </p:sp>
      <p:sp>
        <p:nvSpPr>
          <p:cNvPr id="152579" name="Rectangle 3"/>
          <p:cNvSpPr>
            <a:spLocks noGrp="1" noChangeArrowheads="1"/>
          </p:cNvSpPr>
          <p:nvPr>
            <p:ph idx="1"/>
          </p:nvPr>
        </p:nvSpPr>
        <p:spPr/>
        <p:txBody>
          <a:bodyPr/>
          <a:lstStyle/>
          <a:p>
            <a:r>
              <a:rPr lang="en-US" dirty="0"/>
              <a:t>Coagulation: The </a:t>
            </a:r>
            <a:r>
              <a:rPr lang="en-US" dirty="0" smtClean="0"/>
              <a:t>process </a:t>
            </a:r>
            <a:r>
              <a:rPr lang="en-US" dirty="0"/>
              <a:t>of adding </a:t>
            </a:r>
            <a:r>
              <a:rPr lang="en-US" dirty="0" smtClean="0"/>
              <a:t>a </a:t>
            </a:r>
            <a:r>
              <a:rPr lang="en-US" b="1" dirty="0" smtClean="0"/>
              <a:t>sticky</a:t>
            </a:r>
            <a:r>
              <a:rPr lang="en-US" dirty="0" smtClean="0"/>
              <a:t> </a:t>
            </a:r>
            <a:r>
              <a:rPr lang="en-US" dirty="0" smtClean="0"/>
              <a:t>solid phase material </a:t>
            </a:r>
            <a:r>
              <a:rPr lang="en-US" dirty="0" smtClean="0"/>
              <a:t>that </a:t>
            </a:r>
            <a:r>
              <a:rPr lang="en-US" dirty="0" smtClean="0"/>
              <a:t>attaches to the colloids </a:t>
            </a:r>
            <a:r>
              <a:rPr lang="en-US" dirty="0" smtClean="0"/>
              <a:t>so they can attach to each other </a:t>
            </a:r>
            <a:endParaRPr lang="en-US" dirty="0"/>
          </a:p>
          <a:p>
            <a:r>
              <a:rPr lang="en-US" dirty="0"/>
              <a:t>Flocculation: The </a:t>
            </a:r>
            <a:r>
              <a:rPr lang="en-US" dirty="0" smtClean="0"/>
              <a:t>process </a:t>
            </a:r>
            <a:r>
              <a:rPr lang="en-US" dirty="0"/>
              <a:t>of producing collisions between </a:t>
            </a:r>
            <a:r>
              <a:rPr lang="en-US" dirty="0" smtClean="0"/>
              <a:t>particles to </a:t>
            </a:r>
            <a:r>
              <a:rPr lang="en-US" dirty="0"/>
              <a:t>create </a:t>
            </a:r>
            <a:r>
              <a:rPr lang="en-US" dirty="0" smtClean="0"/>
              <a:t>flocs (aggregates)</a:t>
            </a:r>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of colloid removal</a:t>
            </a:r>
            <a:endParaRPr lang="en-US" dirty="0"/>
          </a:p>
        </p:txBody>
      </p:sp>
      <p:sp>
        <p:nvSpPr>
          <p:cNvPr id="6" name="TextBox 5"/>
          <p:cNvSpPr txBox="1"/>
          <p:nvPr/>
        </p:nvSpPr>
        <p:spPr>
          <a:xfrm>
            <a:off x="7306152" y="1887772"/>
            <a:ext cx="1828800" cy="400110"/>
          </a:xfrm>
          <a:prstGeom prst="rect">
            <a:avLst/>
          </a:prstGeom>
          <a:no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sz="2000" b="1" dirty="0" smtClean="0">
                <a:latin typeface="+mj-lt"/>
              </a:rPr>
              <a:t>Filtration </a:t>
            </a:r>
            <a:endParaRPr lang="en-US" sz="2000" b="1" dirty="0">
              <a:latin typeface="+mj-lt"/>
            </a:endParaRPr>
          </a:p>
        </p:txBody>
      </p:sp>
      <p:sp>
        <p:nvSpPr>
          <p:cNvPr id="7" name="TextBox 6"/>
          <p:cNvSpPr txBox="1"/>
          <p:nvPr/>
        </p:nvSpPr>
        <p:spPr>
          <a:xfrm>
            <a:off x="5479614" y="1887772"/>
            <a:ext cx="1828800" cy="400110"/>
          </a:xfrm>
          <a:prstGeom prst="rect">
            <a:avLst/>
          </a:prstGeom>
          <a:no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sz="2000" b="1" dirty="0" smtClean="0">
                <a:latin typeface="+mj-lt"/>
              </a:rPr>
              <a:t>Sedimentation</a:t>
            </a:r>
            <a:endParaRPr lang="en-US" sz="2000" b="1" dirty="0">
              <a:latin typeface="+mj-lt"/>
            </a:endParaRPr>
          </a:p>
        </p:txBody>
      </p:sp>
      <p:sp>
        <p:nvSpPr>
          <p:cNvPr id="8" name="TextBox 7"/>
          <p:cNvSpPr txBox="1"/>
          <p:nvPr/>
        </p:nvSpPr>
        <p:spPr>
          <a:xfrm>
            <a:off x="1826538" y="1887772"/>
            <a:ext cx="1828800" cy="400110"/>
          </a:xfrm>
          <a:prstGeom prst="rect">
            <a:avLst/>
          </a:prstGeom>
          <a:no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sz="2000" b="1" dirty="0" smtClean="0">
                <a:latin typeface="+mj-lt"/>
              </a:rPr>
              <a:t>Flocculation</a:t>
            </a:r>
            <a:endParaRPr lang="en-US" sz="2000" b="1" dirty="0">
              <a:latin typeface="+mj-lt"/>
            </a:endParaRPr>
          </a:p>
        </p:txBody>
      </p:sp>
      <p:sp>
        <p:nvSpPr>
          <p:cNvPr id="9" name="TextBox 8"/>
          <p:cNvSpPr txBox="1"/>
          <p:nvPr/>
        </p:nvSpPr>
        <p:spPr>
          <a:xfrm>
            <a:off x="0" y="1887772"/>
            <a:ext cx="1828800" cy="400110"/>
          </a:xfrm>
          <a:prstGeom prst="rect">
            <a:avLst/>
          </a:prstGeom>
          <a:no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sz="2000" b="1" dirty="0" smtClean="0">
                <a:latin typeface="+mj-lt"/>
              </a:rPr>
              <a:t>Coagulation</a:t>
            </a:r>
            <a:endParaRPr lang="en-US" sz="2000" b="1" dirty="0">
              <a:latin typeface="+mj-lt"/>
            </a:endParaRPr>
          </a:p>
        </p:txBody>
      </p:sp>
      <p:grpSp>
        <p:nvGrpSpPr>
          <p:cNvPr id="4" name="Group 66"/>
          <p:cNvGrpSpPr/>
          <p:nvPr/>
        </p:nvGrpSpPr>
        <p:grpSpPr>
          <a:xfrm>
            <a:off x="1888552" y="3131949"/>
            <a:ext cx="1715775" cy="2514600"/>
            <a:chOff x="12954000" y="10820400"/>
            <a:chExt cx="1371600" cy="1828800"/>
          </a:xfrm>
        </p:grpSpPr>
        <p:sp>
          <p:nvSpPr>
            <p:cNvPr id="47" name="Can 46"/>
            <p:cNvSpPr/>
            <p:nvPr/>
          </p:nvSpPr>
          <p:spPr bwMode="auto">
            <a:xfrm>
              <a:off x="12954000" y="11201400"/>
              <a:ext cx="1371600" cy="1447800"/>
            </a:xfrm>
            <a:prstGeom prst="can">
              <a:avLst/>
            </a:prstGeom>
            <a:solidFill>
              <a:srgbClr val="0300BE">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48" name="Can 47"/>
            <p:cNvSpPr/>
            <p:nvPr/>
          </p:nvSpPr>
          <p:spPr bwMode="auto">
            <a:xfrm>
              <a:off x="12954000" y="10820400"/>
              <a:ext cx="1371600" cy="1828800"/>
            </a:xfrm>
            <a:prstGeom prst="can">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23" name="Flowchart: Connector 22"/>
          <p:cNvSpPr/>
          <p:nvPr/>
        </p:nvSpPr>
        <p:spPr bwMode="auto">
          <a:xfrm>
            <a:off x="3261172" y="50598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nvGrpSpPr>
          <p:cNvPr id="301" name="Group 300"/>
          <p:cNvGrpSpPr/>
          <p:nvPr/>
        </p:nvGrpSpPr>
        <p:grpSpPr>
          <a:xfrm>
            <a:off x="2975210" y="4640709"/>
            <a:ext cx="114385" cy="167640"/>
            <a:chOff x="2975210" y="4640709"/>
            <a:chExt cx="114385" cy="167640"/>
          </a:xfrm>
        </p:grpSpPr>
        <p:sp>
          <p:nvSpPr>
            <p:cNvPr id="21" name="Flowchart: Connector 20"/>
            <p:cNvSpPr/>
            <p:nvPr/>
          </p:nvSpPr>
          <p:spPr bwMode="auto">
            <a:xfrm>
              <a:off x="2975210" y="47454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2" name="Flowchart: Connector 21"/>
            <p:cNvSpPr/>
            <p:nvPr/>
          </p:nvSpPr>
          <p:spPr bwMode="auto">
            <a:xfrm>
              <a:off x="2975210"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9" name="Flowchart: Connector 28"/>
            <p:cNvSpPr/>
            <p:nvPr/>
          </p:nvSpPr>
          <p:spPr bwMode="auto">
            <a:xfrm>
              <a:off x="3032402"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2" name="Flowchart: Connector 31"/>
            <p:cNvSpPr/>
            <p:nvPr/>
          </p:nvSpPr>
          <p:spPr bwMode="auto">
            <a:xfrm>
              <a:off x="2975210"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99" name="Group 298"/>
          <p:cNvGrpSpPr/>
          <p:nvPr/>
        </p:nvGrpSpPr>
        <p:grpSpPr>
          <a:xfrm>
            <a:off x="2212643" y="5164584"/>
            <a:ext cx="114385" cy="230505"/>
            <a:chOff x="2212643" y="5164584"/>
            <a:chExt cx="114385" cy="230505"/>
          </a:xfrm>
        </p:grpSpPr>
        <p:sp>
          <p:nvSpPr>
            <p:cNvPr id="26" name="Flowchart: Connector 25"/>
            <p:cNvSpPr/>
            <p:nvPr/>
          </p:nvSpPr>
          <p:spPr bwMode="auto">
            <a:xfrm>
              <a:off x="2212643" y="51645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3" name="Flowchart: Connector 32"/>
            <p:cNvSpPr/>
            <p:nvPr/>
          </p:nvSpPr>
          <p:spPr bwMode="auto">
            <a:xfrm>
              <a:off x="2212643"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4" name="Flowchart: Connector 33"/>
            <p:cNvSpPr/>
            <p:nvPr/>
          </p:nvSpPr>
          <p:spPr bwMode="auto">
            <a:xfrm>
              <a:off x="2269835"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5" name="Flowchart: Connector 34"/>
            <p:cNvSpPr/>
            <p:nvPr/>
          </p:nvSpPr>
          <p:spPr bwMode="auto">
            <a:xfrm>
              <a:off x="2269835"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6" name="Flowchart: Connector 35"/>
            <p:cNvSpPr/>
            <p:nvPr/>
          </p:nvSpPr>
          <p:spPr bwMode="auto">
            <a:xfrm>
              <a:off x="2269835"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96" name="Group 295"/>
          <p:cNvGrpSpPr/>
          <p:nvPr/>
        </p:nvGrpSpPr>
        <p:grpSpPr>
          <a:xfrm>
            <a:off x="3165851" y="4431159"/>
            <a:ext cx="152514" cy="167640"/>
            <a:chOff x="3165851" y="4431159"/>
            <a:chExt cx="152514" cy="167640"/>
          </a:xfrm>
        </p:grpSpPr>
        <p:sp>
          <p:nvSpPr>
            <p:cNvPr id="30" name="Flowchart: Connector 29"/>
            <p:cNvSpPr/>
            <p:nvPr/>
          </p:nvSpPr>
          <p:spPr bwMode="auto">
            <a:xfrm>
              <a:off x="3223044"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1" name="Flowchart: Connector 30"/>
            <p:cNvSpPr/>
            <p:nvPr/>
          </p:nvSpPr>
          <p:spPr bwMode="auto">
            <a:xfrm>
              <a:off x="3261172" y="45359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7" name="Flowchart: Connector 36"/>
            <p:cNvSpPr/>
            <p:nvPr/>
          </p:nvSpPr>
          <p:spPr bwMode="auto">
            <a:xfrm>
              <a:off x="3261172" y="44311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9" name="Flowchart: Connector 38"/>
            <p:cNvSpPr/>
            <p:nvPr/>
          </p:nvSpPr>
          <p:spPr bwMode="auto">
            <a:xfrm>
              <a:off x="3165851"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98" name="Group 297"/>
          <p:cNvGrpSpPr/>
          <p:nvPr/>
        </p:nvGrpSpPr>
        <p:grpSpPr>
          <a:xfrm>
            <a:off x="2212643" y="4598799"/>
            <a:ext cx="209706" cy="167640"/>
            <a:chOff x="2212643" y="4598799"/>
            <a:chExt cx="209706" cy="167640"/>
          </a:xfrm>
        </p:grpSpPr>
        <p:sp>
          <p:nvSpPr>
            <p:cNvPr id="18" name="Flowchart: Connector 17"/>
            <p:cNvSpPr/>
            <p:nvPr/>
          </p:nvSpPr>
          <p:spPr bwMode="auto">
            <a:xfrm>
              <a:off x="2269835"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9" name="Flowchart: Connector 18"/>
            <p:cNvSpPr/>
            <p:nvPr/>
          </p:nvSpPr>
          <p:spPr bwMode="auto">
            <a:xfrm>
              <a:off x="2269835"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5" name="Flowchart: Connector 24"/>
            <p:cNvSpPr/>
            <p:nvPr/>
          </p:nvSpPr>
          <p:spPr bwMode="auto">
            <a:xfrm>
              <a:off x="2307964"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41" name="Flowchart: Connector 40"/>
            <p:cNvSpPr/>
            <p:nvPr/>
          </p:nvSpPr>
          <p:spPr bwMode="auto">
            <a:xfrm>
              <a:off x="2212643" y="459879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42" name="Flowchart: Connector 41"/>
            <p:cNvSpPr/>
            <p:nvPr/>
          </p:nvSpPr>
          <p:spPr bwMode="auto">
            <a:xfrm>
              <a:off x="2365156"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44" name="Flowchart: Connector 43"/>
          <p:cNvSpPr/>
          <p:nvPr/>
        </p:nvSpPr>
        <p:spPr bwMode="auto">
          <a:xfrm>
            <a:off x="2555798" y="49131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nvGrpSpPr>
          <p:cNvPr id="297" name="Group 296"/>
          <p:cNvGrpSpPr/>
          <p:nvPr/>
        </p:nvGrpSpPr>
        <p:grpSpPr>
          <a:xfrm>
            <a:off x="2555798" y="4179699"/>
            <a:ext cx="152514" cy="167640"/>
            <a:chOff x="2555798" y="4179699"/>
            <a:chExt cx="152514" cy="167640"/>
          </a:xfrm>
        </p:grpSpPr>
        <p:sp>
          <p:nvSpPr>
            <p:cNvPr id="17" name="Flowchart: Connector 16"/>
            <p:cNvSpPr/>
            <p:nvPr/>
          </p:nvSpPr>
          <p:spPr bwMode="auto">
            <a:xfrm>
              <a:off x="2555798"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 name="Flowchart: Connector 19"/>
            <p:cNvSpPr/>
            <p:nvPr/>
          </p:nvSpPr>
          <p:spPr bwMode="auto">
            <a:xfrm>
              <a:off x="2651119"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 name="Flowchart: Connector 26"/>
            <p:cNvSpPr/>
            <p:nvPr/>
          </p:nvSpPr>
          <p:spPr bwMode="auto">
            <a:xfrm>
              <a:off x="2651119"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8" name="Flowchart: Connector 27"/>
            <p:cNvSpPr/>
            <p:nvPr/>
          </p:nvSpPr>
          <p:spPr bwMode="auto">
            <a:xfrm>
              <a:off x="2593926" y="417969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45" name="Flowchart: Connector 44"/>
            <p:cNvSpPr/>
            <p:nvPr/>
          </p:nvSpPr>
          <p:spPr bwMode="auto">
            <a:xfrm>
              <a:off x="2593926"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300" name="Group 299"/>
          <p:cNvGrpSpPr/>
          <p:nvPr/>
        </p:nvGrpSpPr>
        <p:grpSpPr>
          <a:xfrm>
            <a:off x="2841760" y="5227449"/>
            <a:ext cx="152514" cy="209550"/>
            <a:chOff x="2841760" y="5227449"/>
            <a:chExt cx="152514" cy="209550"/>
          </a:xfrm>
        </p:grpSpPr>
        <p:sp>
          <p:nvSpPr>
            <p:cNvPr id="24" name="Flowchart: Connector 23"/>
            <p:cNvSpPr/>
            <p:nvPr/>
          </p:nvSpPr>
          <p:spPr bwMode="auto">
            <a:xfrm>
              <a:off x="284176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8" name="Flowchart: Connector 37"/>
            <p:cNvSpPr/>
            <p:nvPr/>
          </p:nvSpPr>
          <p:spPr bwMode="auto">
            <a:xfrm>
              <a:off x="287988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40" name="Flowchart: Connector 39"/>
            <p:cNvSpPr/>
            <p:nvPr/>
          </p:nvSpPr>
          <p:spPr bwMode="auto">
            <a:xfrm>
              <a:off x="284176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43" name="Flowchart: Connector 42"/>
            <p:cNvSpPr/>
            <p:nvPr/>
          </p:nvSpPr>
          <p:spPr bwMode="auto">
            <a:xfrm>
              <a:off x="287988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46" name="Flowchart: Connector 45"/>
            <p:cNvSpPr/>
            <p:nvPr/>
          </p:nvSpPr>
          <p:spPr bwMode="auto">
            <a:xfrm>
              <a:off x="293708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5" name="Group 48"/>
          <p:cNvGrpSpPr/>
          <p:nvPr/>
        </p:nvGrpSpPr>
        <p:grpSpPr>
          <a:xfrm>
            <a:off x="56202" y="2625645"/>
            <a:ext cx="1715775" cy="3020904"/>
            <a:chOff x="2514600" y="10375979"/>
            <a:chExt cx="1371600" cy="2197021"/>
          </a:xfrm>
        </p:grpSpPr>
        <p:sp>
          <p:nvSpPr>
            <p:cNvPr id="50" name="Can 49"/>
            <p:cNvSpPr/>
            <p:nvPr/>
          </p:nvSpPr>
          <p:spPr bwMode="auto">
            <a:xfrm>
              <a:off x="2514600" y="11125200"/>
              <a:ext cx="1371600" cy="1447800"/>
            </a:xfrm>
            <a:prstGeom prst="can">
              <a:avLst/>
            </a:prstGeom>
            <a:solidFill>
              <a:srgbClr val="0300BE">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1" name="Can 50"/>
            <p:cNvSpPr/>
            <p:nvPr/>
          </p:nvSpPr>
          <p:spPr bwMode="auto">
            <a:xfrm>
              <a:off x="2514600" y="10744200"/>
              <a:ext cx="1371600" cy="1828800"/>
            </a:xfrm>
            <a:prstGeom prst="can">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2" name="Flowchart: Connector 51"/>
            <p:cNvSpPr/>
            <p:nvPr/>
          </p:nvSpPr>
          <p:spPr bwMode="auto">
            <a:xfrm>
              <a:off x="2667000" y="115824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3" name="Flowchart: Connector 52"/>
            <p:cNvSpPr/>
            <p:nvPr/>
          </p:nvSpPr>
          <p:spPr bwMode="auto">
            <a:xfrm>
              <a:off x="2895600" y="117348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4" name="Flowchart: Connector 53"/>
            <p:cNvSpPr/>
            <p:nvPr/>
          </p:nvSpPr>
          <p:spPr bwMode="auto">
            <a:xfrm>
              <a:off x="3048000" y="118872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5" name="Flowchart: Connector 54"/>
            <p:cNvSpPr/>
            <p:nvPr/>
          </p:nvSpPr>
          <p:spPr bwMode="auto">
            <a:xfrm>
              <a:off x="3200400" y="120396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6" name="Flowchart: Connector 55"/>
            <p:cNvSpPr/>
            <p:nvPr/>
          </p:nvSpPr>
          <p:spPr bwMode="auto">
            <a:xfrm>
              <a:off x="3230880" y="117348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7" name="Flowchart: Connector 56"/>
            <p:cNvSpPr/>
            <p:nvPr/>
          </p:nvSpPr>
          <p:spPr bwMode="auto">
            <a:xfrm>
              <a:off x="3383280" y="118872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8" name="Flowchart: Connector 57"/>
            <p:cNvSpPr/>
            <p:nvPr/>
          </p:nvSpPr>
          <p:spPr bwMode="auto">
            <a:xfrm>
              <a:off x="3535680" y="120396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59" name="Flowchart: Connector 58"/>
            <p:cNvSpPr/>
            <p:nvPr/>
          </p:nvSpPr>
          <p:spPr bwMode="auto">
            <a:xfrm>
              <a:off x="3688080" y="121920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0" name="Flowchart: Connector 59"/>
            <p:cNvSpPr/>
            <p:nvPr/>
          </p:nvSpPr>
          <p:spPr bwMode="auto">
            <a:xfrm>
              <a:off x="2667000" y="117652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1" name="Flowchart: Connector 60"/>
            <p:cNvSpPr/>
            <p:nvPr/>
          </p:nvSpPr>
          <p:spPr bwMode="auto">
            <a:xfrm>
              <a:off x="2697480" y="119938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2" name="Flowchart: Connector 61"/>
            <p:cNvSpPr/>
            <p:nvPr/>
          </p:nvSpPr>
          <p:spPr bwMode="auto">
            <a:xfrm>
              <a:off x="3002280" y="120700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3" name="Flowchart: Connector 62"/>
            <p:cNvSpPr/>
            <p:nvPr/>
          </p:nvSpPr>
          <p:spPr bwMode="auto">
            <a:xfrm>
              <a:off x="3124200" y="12222480"/>
              <a:ext cx="45720" cy="45720"/>
            </a:xfrm>
            <a:prstGeom prst="flowChartConnector">
              <a:avLst/>
            </a:prstGeom>
            <a:solidFill>
              <a:srgbClr val="0E025F">
                <a:alpha val="60000"/>
              </a:srgb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4" name="Flowchart: Connector 63"/>
            <p:cNvSpPr/>
            <p:nvPr/>
          </p:nvSpPr>
          <p:spPr bwMode="auto">
            <a:xfrm>
              <a:off x="3429000" y="115824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5" name="Flowchart: Connector 64"/>
            <p:cNvSpPr/>
            <p:nvPr/>
          </p:nvSpPr>
          <p:spPr bwMode="auto">
            <a:xfrm>
              <a:off x="3581400" y="117348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6" name="Flowchart: Connector 65"/>
            <p:cNvSpPr/>
            <p:nvPr/>
          </p:nvSpPr>
          <p:spPr bwMode="auto">
            <a:xfrm>
              <a:off x="3733800" y="118872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7" name="Flowchart: Connector 66"/>
            <p:cNvSpPr/>
            <p:nvPr/>
          </p:nvSpPr>
          <p:spPr bwMode="auto">
            <a:xfrm>
              <a:off x="3154680" y="116586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8" name="Flowchart: Connector 67"/>
            <p:cNvSpPr/>
            <p:nvPr/>
          </p:nvSpPr>
          <p:spPr bwMode="auto">
            <a:xfrm>
              <a:off x="2667000" y="121462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69" name="Flowchart: Connector 68"/>
            <p:cNvSpPr/>
            <p:nvPr/>
          </p:nvSpPr>
          <p:spPr bwMode="auto">
            <a:xfrm>
              <a:off x="2819400" y="122986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0" name="Flowchart: Connector 69"/>
            <p:cNvSpPr/>
            <p:nvPr/>
          </p:nvSpPr>
          <p:spPr bwMode="auto">
            <a:xfrm>
              <a:off x="2971800" y="123444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1" name="Flowchart: Connector 70"/>
            <p:cNvSpPr/>
            <p:nvPr/>
          </p:nvSpPr>
          <p:spPr bwMode="auto">
            <a:xfrm>
              <a:off x="3154680" y="124510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2" name="Flowchart: Connector 71"/>
            <p:cNvSpPr/>
            <p:nvPr/>
          </p:nvSpPr>
          <p:spPr bwMode="auto">
            <a:xfrm>
              <a:off x="3459480" y="117348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3" name="Flowchart: Connector 72"/>
            <p:cNvSpPr/>
            <p:nvPr/>
          </p:nvSpPr>
          <p:spPr bwMode="auto">
            <a:xfrm>
              <a:off x="3611880" y="124510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4" name="Flowchart: Connector 73"/>
            <p:cNvSpPr/>
            <p:nvPr/>
          </p:nvSpPr>
          <p:spPr bwMode="auto">
            <a:xfrm>
              <a:off x="3733800" y="115062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5" name="Flowchart: Connector 74"/>
            <p:cNvSpPr/>
            <p:nvPr/>
          </p:nvSpPr>
          <p:spPr bwMode="auto">
            <a:xfrm>
              <a:off x="3733800" y="123444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6" name="Flowchart: Connector 75"/>
            <p:cNvSpPr/>
            <p:nvPr/>
          </p:nvSpPr>
          <p:spPr bwMode="auto">
            <a:xfrm>
              <a:off x="2773680" y="118110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7" name="Flowchart: Connector 76"/>
            <p:cNvSpPr/>
            <p:nvPr/>
          </p:nvSpPr>
          <p:spPr bwMode="auto">
            <a:xfrm>
              <a:off x="2895600" y="118872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8" name="Flowchart: Connector 77"/>
            <p:cNvSpPr/>
            <p:nvPr/>
          </p:nvSpPr>
          <p:spPr bwMode="auto">
            <a:xfrm>
              <a:off x="3383280" y="123748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79" name="Flowchart: Connector 78"/>
            <p:cNvSpPr/>
            <p:nvPr/>
          </p:nvSpPr>
          <p:spPr bwMode="auto">
            <a:xfrm>
              <a:off x="3352800" y="122224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80" name="Flowchart: Connector 79"/>
            <p:cNvSpPr/>
            <p:nvPr/>
          </p:nvSpPr>
          <p:spPr bwMode="auto">
            <a:xfrm>
              <a:off x="2926080" y="1158240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81" name="Flowchart: Connector 80"/>
            <p:cNvSpPr/>
            <p:nvPr/>
          </p:nvSpPr>
          <p:spPr bwMode="auto">
            <a:xfrm>
              <a:off x="3535680" y="12298680"/>
              <a:ext cx="45720" cy="45720"/>
            </a:xfrm>
            <a:prstGeom prst="flowChartConnector">
              <a:avLst/>
            </a:prstGeom>
            <a:solidFill>
              <a:schemeClr val="bg2">
                <a:lumMod val="75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82" name="Teardrop 81"/>
            <p:cNvSpPr/>
            <p:nvPr/>
          </p:nvSpPr>
          <p:spPr bwMode="auto">
            <a:xfrm rot="-2460000">
              <a:off x="3126084" y="10375979"/>
              <a:ext cx="169164" cy="183160"/>
            </a:xfrm>
            <a:prstGeom prst="teardrop">
              <a:avLst/>
            </a:prstGeom>
            <a:solidFill>
              <a:srgbClr val="FFCC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83" name="Teardrop 82"/>
            <p:cNvSpPr/>
            <p:nvPr/>
          </p:nvSpPr>
          <p:spPr bwMode="auto">
            <a:xfrm rot="-2460000">
              <a:off x="2934935" y="10777226"/>
              <a:ext cx="169164" cy="183160"/>
            </a:xfrm>
            <a:prstGeom prst="teardrop">
              <a:avLst/>
            </a:prstGeom>
            <a:solidFill>
              <a:srgbClr val="FFCC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84" name="Teardrop 83"/>
            <p:cNvSpPr/>
            <p:nvPr/>
          </p:nvSpPr>
          <p:spPr bwMode="auto">
            <a:xfrm rot="-2460000">
              <a:off x="3163535" y="11158227"/>
              <a:ext cx="169164" cy="183160"/>
            </a:xfrm>
            <a:prstGeom prst="teardrop">
              <a:avLst/>
            </a:prstGeom>
            <a:solidFill>
              <a:srgbClr val="FFCC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1" name="Group 69"/>
          <p:cNvGrpSpPr/>
          <p:nvPr/>
        </p:nvGrpSpPr>
        <p:grpSpPr>
          <a:xfrm>
            <a:off x="5553252" y="3131949"/>
            <a:ext cx="1715775" cy="2514600"/>
            <a:chOff x="12954000" y="10820400"/>
            <a:chExt cx="1371600" cy="1828800"/>
          </a:xfrm>
        </p:grpSpPr>
        <p:sp>
          <p:nvSpPr>
            <p:cNvPr id="123" name="Can 122"/>
            <p:cNvSpPr/>
            <p:nvPr/>
          </p:nvSpPr>
          <p:spPr bwMode="auto">
            <a:xfrm>
              <a:off x="12954000" y="11201400"/>
              <a:ext cx="1371600" cy="1447800"/>
            </a:xfrm>
            <a:prstGeom prst="can">
              <a:avLst/>
            </a:prstGeom>
            <a:solidFill>
              <a:srgbClr val="0300BE">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4" name="Can 123"/>
            <p:cNvSpPr/>
            <p:nvPr/>
          </p:nvSpPr>
          <p:spPr bwMode="auto">
            <a:xfrm>
              <a:off x="12954000" y="10820400"/>
              <a:ext cx="1371600" cy="1828800"/>
            </a:xfrm>
            <a:prstGeom prst="can">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87" name="Flowchart: Connector 86"/>
          <p:cNvSpPr/>
          <p:nvPr/>
        </p:nvSpPr>
        <p:spPr bwMode="auto">
          <a:xfrm>
            <a:off x="6925872" y="459879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nvGrpSpPr>
          <p:cNvPr id="12" name="Group 170"/>
          <p:cNvGrpSpPr/>
          <p:nvPr/>
        </p:nvGrpSpPr>
        <p:grpSpPr>
          <a:xfrm>
            <a:off x="6777626" y="4975272"/>
            <a:ext cx="114385" cy="167640"/>
            <a:chOff x="11308080" y="12146280"/>
            <a:chExt cx="91440" cy="121920"/>
          </a:xfrm>
        </p:grpSpPr>
        <p:sp>
          <p:nvSpPr>
            <p:cNvPr id="119" name="Flowchart: Connector 139"/>
            <p:cNvSpPr/>
            <p:nvPr/>
          </p:nvSpPr>
          <p:spPr bwMode="auto">
            <a:xfrm>
              <a:off x="11308080" y="122224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0" name="Flowchart: Connector 140"/>
            <p:cNvSpPr/>
            <p:nvPr/>
          </p:nvSpPr>
          <p:spPr bwMode="auto">
            <a:xfrm>
              <a:off x="11308080" y="121920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1" name="Flowchart: Connector 120"/>
            <p:cNvSpPr/>
            <p:nvPr/>
          </p:nvSpPr>
          <p:spPr bwMode="auto">
            <a:xfrm>
              <a:off x="11353800" y="121462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2" name="Flowchart: Connector 121"/>
            <p:cNvSpPr/>
            <p:nvPr/>
          </p:nvSpPr>
          <p:spPr bwMode="auto">
            <a:xfrm>
              <a:off x="11308080" y="121462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3" name="Group 168"/>
          <p:cNvGrpSpPr/>
          <p:nvPr/>
        </p:nvGrpSpPr>
        <p:grpSpPr>
          <a:xfrm>
            <a:off x="5666680" y="4564358"/>
            <a:ext cx="114385" cy="230505"/>
            <a:chOff x="10698480" y="12527280"/>
            <a:chExt cx="91440" cy="167640"/>
          </a:xfrm>
        </p:grpSpPr>
        <p:sp>
          <p:nvSpPr>
            <p:cNvPr id="114" name="Flowchart: Connector 113"/>
            <p:cNvSpPr/>
            <p:nvPr/>
          </p:nvSpPr>
          <p:spPr bwMode="auto">
            <a:xfrm>
              <a:off x="10698480" y="125272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15" name="Flowchart: Connector 114"/>
            <p:cNvSpPr/>
            <p:nvPr/>
          </p:nvSpPr>
          <p:spPr bwMode="auto">
            <a:xfrm>
              <a:off x="10698480" y="126034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16" name="Flowchart: Connector 115"/>
            <p:cNvSpPr/>
            <p:nvPr/>
          </p:nvSpPr>
          <p:spPr bwMode="auto">
            <a:xfrm>
              <a:off x="10744200" y="126034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17" name="Flowchart: Connector 116"/>
            <p:cNvSpPr/>
            <p:nvPr/>
          </p:nvSpPr>
          <p:spPr bwMode="auto">
            <a:xfrm>
              <a:off x="10744200" y="126492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18" name="Flowchart: Connector 117"/>
            <p:cNvSpPr/>
            <p:nvPr/>
          </p:nvSpPr>
          <p:spPr bwMode="auto">
            <a:xfrm>
              <a:off x="10744200" y="125730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4" name="Group 165"/>
          <p:cNvGrpSpPr/>
          <p:nvPr/>
        </p:nvGrpSpPr>
        <p:grpSpPr>
          <a:xfrm>
            <a:off x="7029987" y="4319405"/>
            <a:ext cx="152513" cy="167640"/>
            <a:chOff x="11460480" y="11993880"/>
            <a:chExt cx="121920" cy="121920"/>
          </a:xfrm>
        </p:grpSpPr>
        <p:sp>
          <p:nvSpPr>
            <p:cNvPr id="110" name="Flowchart: Connector 109"/>
            <p:cNvSpPr/>
            <p:nvPr/>
          </p:nvSpPr>
          <p:spPr bwMode="auto">
            <a:xfrm>
              <a:off x="11506200" y="120396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11" name="Flowchart: Connector 110"/>
            <p:cNvSpPr/>
            <p:nvPr/>
          </p:nvSpPr>
          <p:spPr bwMode="auto">
            <a:xfrm>
              <a:off x="11536680" y="120700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12" name="Flowchart: Connector 111"/>
            <p:cNvSpPr/>
            <p:nvPr/>
          </p:nvSpPr>
          <p:spPr bwMode="auto">
            <a:xfrm>
              <a:off x="11536680" y="119938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13" name="Flowchart: Connector 112"/>
            <p:cNvSpPr/>
            <p:nvPr/>
          </p:nvSpPr>
          <p:spPr bwMode="auto">
            <a:xfrm>
              <a:off x="11460480" y="120396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5" name="Group 167"/>
          <p:cNvGrpSpPr/>
          <p:nvPr/>
        </p:nvGrpSpPr>
        <p:grpSpPr>
          <a:xfrm>
            <a:off x="5895450" y="5034119"/>
            <a:ext cx="209706" cy="167640"/>
            <a:chOff x="10698480" y="12115800"/>
            <a:chExt cx="167640" cy="121920"/>
          </a:xfrm>
        </p:grpSpPr>
        <p:sp>
          <p:nvSpPr>
            <p:cNvPr id="105" name="Flowchart: Connector 136"/>
            <p:cNvSpPr/>
            <p:nvPr/>
          </p:nvSpPr>
          <p:spPr bwMode="auto">
            <a:xfrm>
              <a:off x="10744200" y="121462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6" name="Flowchart: Connector 137"/>
            <p:cNvSpPr/>
            <p:nvPr/>
          </p:nvSpPr>
          <p:spPr bwMode="auto">
            <a:xfrm>
              <a:off x="10744200" y="121920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7" name="Flowchart: Connector 106"/>
            <p:cNvSpPr/>
            <p:nvPr/>
          </p:nvSpPr>
          <p:spPr bwMode="auto">
            <a:xfrm>
              <a:off x="10774680" y="121462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8" name="Flowchart: Connector 107"/>
            <p:cNvSpPr/>
            <p:nvPr/>
          </p:nvSpPr>
          <p:spPr bwMode="auto">
            <a:xfrm>
              <a:off x="10698480" y="121158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9" name="Flowchart: Connector 108"/>
            <p:cNvSpPr/>
            <p:nvPr/>
          </p:nvSpPr>
          <p:spPr bwMode="auto">
            <a:xfrm>
              <a:off x="10820400" y="121920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92" name="Flowchart: Connector 91"/>
          <p:cNvSpPr/>
          <p:nvPr/>
        </p:nvSpPr>
        <p:spPr bwMode="auto">
          <a:xfrm>
            <a:off x="6220498" y="49131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nvGrpSpPr>
          <p:cNvPr id="16" name="Group 166"/>
          <p:cNvGrpSpPr/>
          <p:nvPr/>
        </p:nvGrpSpPr>
        <p:grpSpPr>
          <a:xfrm>
            <a:off x="6378933" y="4368690"/>
            <a:ext cx="152513" cy="167640"/>
            <a:chOff x="10972800" y="11811000"/>
            <a:chExt cx="121920" cy="121920"/>
          </a:xfrm>
        </p:grpSpPr>
        <p:sp>
          <p:nvSpPr>
            <p:cNvPr id="100" name="Flowchart: Connector 135"/>
            <p:cNvSpPr/>
            <p:nvPr/>
          </p:nvSpPr>
          <p:spPr bwMode="auto">
            <a:xfrm>
              <a:off x="10972800" y="118414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1" name="Flowchart: Connector 138"/>
            <p:cNvSpPr/>
            <p:nvPr/>
          </p:nvSpPr>
          <p:spPr bwMode="auto">
            <a:xfrm>
              <a:off x="11049000" y="118872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2" name="Flowchart: Connector 101"/>
            <p:cNvSpPr/>
            <p:nvPr/>
          </p:nvSpPr>
          <p:spPr bwMode="auto">
            <a:xfrm>
              <a:off x="11049000" y="118414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3" name="Flowchart: Connector 102"/>
            <p:cNvSpPr/>
            <p:nvPr/>
          </p:nvSpPr>
          <p:spPr bwMode="auto">
            <a:xfrm>
              <a:off x="11003280" y="118110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04" name="Flowchart: Connector 103"/>
            <p:cNvSpPr/>
            <p:nvPr/>
          </p:nvSpPr>
          <p:spPr bwMode="auto">
            <a:xfrm>
              <a:off x="11003280" y="118872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49" name="Group 169"/>
          <p:cNvGrpSpPr/>
          <p:nvPr/>
        </p:nvGrpSpPr>
        <p:grpSpPr>
          <a:xfrm>
            <a:off x="6062840" y="4214121"/>
            <a:ext cx="152513" cy="209550"/>
            <a:chOff x="11201400" y="12573000"/>
            <a:chExt cx="121920" cy="152400"/>
          </a:xfrm>
        </p:grpSpPr>
        <p:sp>
          <p:nvSpPr>
            <p:cNvPr id="95" name="Flowchart: Connector 142"/>
            <p:cNvSpPr/>
            <p:nvPr/>
          </p:nvSpPr>
          <p:spPr bwMode="auto">
            <a:xfrm>
              <a:off x="11201400" y="126034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96" name="Flowchart: Connector 95"/>
            <p:cNvSpPr/>
            <p:nvPr/>
          </p:nvSpPr>
          <p:spPr bwMode="auto">
            <a:xfrm>
              <a:off x="11231880" y="126492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97" name="Flowchart: Connector 96"/>
            <p:cNvSpPr/>
            <p:nvPr/>
          </p:nvSpPr>
          <p:spPr bwMode="auto">
            <a:xfrm>
              <a:off x="11201400" y="126796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98" name="Flowchart: Connector 97"/>
            <p:cNvSpPr/>
            <p:nvPr/>
          </p:nvSpPr>
          <p:spPr bwMode="auto">
            <a:xfrm>
              <a:off x="11231880" y="1257300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99" name="Flowchart: Connector 98"/>
            <p:cNvSpPr/>
            <p:nvPr/>
          </p:nvSpPr>
          <p:spPr bwMode="auto">
            <a:xfrm>
              <a:off x="11277600" y="12603480"/>
              <a:ext cx="45720" cy="45720"/>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127" name="Can 126"/>
          <p:cNvSpPr/>
          <p:nvPr/>
        </p:nvSpPr>
        <p:spPr bwMode="auto">
          <a:xfrm>
            <a:off x="7385601" y="3970149"/>
            <a:ext cx="1715775" cy="1257300"/>
          </a:xfrm>
          <a:prstGeom prst="can">
            <a:avLst>
              <a:gd name="adj" fmla="val 38223"/>
            </a:avLst>
          </a:prstGeom>
          <a:blipFill>
            <a:blip r:embed="rId3" cstate="prin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6" name="Can 125"/>
          <p:cNvSpPr/>
          <p:nvPr/>
        </p:nvSpPr>
        <p:spPr bwMode="auto">
          <a:xfrm>
            <a:off x="7385601" y="3655824"/>
            <a:ext cx="1715775" cy="1990725"/>
          </a:xfrm>
          <a:prstGeom prst="can">
            <a:avLst/>
          </a:prstGeom>
          <a:solidFill>
            <a:srgbClr val="0300BE">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8" name="Can 127"/>
          <p:cNvSpPr/>
          <p:nvPr/>
        </p:nvSpPr>
        <p:spPr bwMode="auto">
          <a:xfrm>
            <a:off x="7385601" y="3131949"/>
            <a:ext cx="1715775" cy="2514600"/>
          </a:xfrm>
          <a:prstGeom prst="can">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9" name="Flowchart: Connector 128"/>
          <p:cNvSpPr/>
          <p:nvPr/>
        </p:nvSpPr>
        <p:spPr bwMode="auto">
          <a:xfrm>
            <a:off x="8427250" y="3901022"/>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30" name="Flowchart: Connector 129"/>
          <p:cNvSpPr/>
          <p:nvPr/>
        </p:nvSpPr>
        <p:spPr bwMode="auto">
          <a:xfrm>
            <a:off x="7853151" y="4106705"/>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25" name="TextBox 124"/>
          <p:cNvSpPr txBox="1"/>
          <p:nvPr/>
        </p:nvSpPr>
        <p:spPr>
          <a:xfrm>
            <a:off x="61997" y="5780868"/>
            <a:ext cx="1828800" cy="954107"/>
          </a:xfrm>
          <a:prstGeom prst="rect">
            <a:avLst/>
          </a:prstGeom>
          <a:noFill/>
        </p:spPr>
        <p:txBody>
          <a:bodyPr wrap="square" rtlCol="0">
            <a:spAutoFit/>
          </a:bodyPr>
          <a:lstStyle/>
          <a:p>
            <a:pPr algn="ctr"/>
            <a:r>
              <a:rPr lang="en-US" dirty="0" err="1" smtClean="0"/>
              <a:t>Nanoglob</a:t>
            </a:r>
            <a:r>
              <a:rPr lang="en-US" dirty="0" smtClean="0"/>
              <a:t> deposition</a:t>
            </a:r>
            <a:endParaRPr lang="en-US" dirty="0"/>
          </a:p>
        </p:txBody>
      </p:sp>
      <p:sp>
        <p:nvSpPr>
          <p:cNvPr id="131" name="TextBox 130"/>
          <p:cNvSpPr txBox="1"/>
          <p:nvPr/>
        </p:nvSpPr>
        <p:spPr>
          <a:xfrm>
            <a:off x="1871424" y="5780868"/>
            <a:ext cx="1828800" cy="523220"/>
          </a:xfrm>
          <a:prstGeom prst="rect">
            <a:avLst/>
          </a:prstGeom>
          <a:noFill/>
        </p:spPr>
        <p:txBody>
          <a:bodyPr wrap="square" rtlCol="0">
            <a:spAutoFit/>
          </a:bodyPr>
          <a:lstStyle/>
          <a:p>
            <a:pPr algn="ctr"/>
            <a:r>
              <a:rPr lang="en-US" dirty="0" smtClean="0"/>
              <a:t>Collisions</a:t>
            </a:r>
            <a:endParaRPr lang="en-US" dirty="0"/>
          </a:p>
        </p:txBody>
      </p:sp>
      <p:sp>
        <p:nvSpPr>
          <p:cNvPr id="132" name="TextBox 131"/>
          <p:cNvSpPr txBox="1"/>
          <p:nvPr/>
        </p:nvSpPr>
        <p:spPr>
          <a:xfrm>
            <a:off x="5490278" y="5780868"/>
            <a:ext cx="1828800" cy="523220"/>
          </a:xfrm>
          <a:prstGeom prst="rect">
            <a:avLst/>
          </a:prstGeom>
          <a:noFill/>
        </p:spPr>
        <p:txBody>
          <a:bodyPr wrap="square" rtlCol="0">
            <a:spAutoFit/>
          </a:bodyPr>
          <a:lstStyle/>
          <a:p>
            <a:pPr algn="ctr"/>
            <a:r>
              <a:rPr lang="en-US" dirty="0" smtClean="0"/>
              <a:t>Gravity!</a:t>
            </a:r>
            <a:endParaRPr lang="en-US" dirty="0"/>
          </a:p>
        </p:txBody>
      </p:sp>
      <p:sp>
        <p:nvSpPr>
          <p:cNvPr id="137" name="TextBox 136"/>
          <p:cNvSpPr txBox="1"/>
          <p:nvPr/>
        </p:nvSpPr>
        <p:spPr>
          <a:xfrm>
            <a:off x="3653076" y="1887772"/>
            <a:ext cx="1828800" cy="400110"/>
          </a:xfrm>
          <a:prstGeom prst="rect">
            <a:avLst/>
          </a:prstGeom>
          <a:no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n-US" sz="2000" b="1" dirty="0" smtClean="0">
                <a:latin typeface="+mj-lt"/>
              </a:rPr>
              <a:t>Floc Blanket</a:t>
            </a:r>
            <a:endParaRPr lang="en-US" sz="2000" b="1" dirty="0">
              <a:latin typeface="+mj-lt"/>
            </a:endParaRPr>
          </a:p>
        </p:txBody>
      </p:sp>
      <p:grpSp>
        <p:nvGrpSpPr>
          <p:cNvPr id="139" name="Group 66"/>
          <p:cNvGrpSpPr/>
          <p:nvPr/>
        </p:nvGrpSpPr>
        <p:grpSpPr>
          <a:xfrm>
            <a:off x="3720902" y="3131949"/>
            <a:ext cx="1715775" cy="2514600"/>
            <a:chOff x="12954000" y="10820400"/>
            <a:chExt cx="1371600" cy="1828800"/>
          </a:xfrm>
        </p:grpSpPr>
        <p:sp>
          <p:nvSpPr>
            <p:cNvPr id="170" name="Can 169"/>
            <p:cNvSpPr/>
            <p:nvPr/>
          </p:nvSpPr>
          <p:spPr bwMode="auto">
            <a:xfrm>
              <a:off x="12954000" y="11201400"/>
              <a:ext cx="1371600" cy="1447800"/>
            </a:xfrm>
            <a:prstGeom prst="can">
              <a:avLst/>
            </a:prstGeom>
            <a:solidFill>
              <a:srgbClr val="0300BE">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71" name="Can 170"/>
            <p:cNvSpPr/>
            <p:nvPr/>
          </p:nvSpPr>
          <p:spPr bwMode="auto">
            <a:xfrm>
              <a:off x="12954000" y="10820400"/>
              <a:ext cx="1371600" cy="1828800"/>
            </a:xfrm>
            <a:prstGeom prst="can">
              <a:avLst/>
            </a:prstGeom>
            <a:noFill/>
            <a:ln w="2857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146" name="Flowchart: Connector 145"/>
          <p:cNvSpPr/>
          <p:nvPr/>
        </p:nvSpPr>
        <p:spPr bwMode="auto">
          <a:xfrm>
            <a:off x="5093522" y="50598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nvGrpSpPr>
          <p:cNvPr id="179" name="Group 178"/>
          <p:cNvGrpSpPr/>
          <p:nvPr/>
        </p:nvGrpSpPr>
        <p:grpSpPr>
          <a:xfrm>
            <a:off x="4807560" y="4640709"/>
            <a:ext cx="114385" cy="167640"/>
            <a:chOff x="4807560" y="4640709"/>
            <a:chExt cx="114385" cy="167640"/>
          </a:xfrm>
        </p:grpSpPr>
        <p:sp>
          <p:nvSpPr>
            <p:cNvPr id="144" name="Flowchart: Connector 143"/>
            <p:cNvSpPr/>
            <p:nvPr/>
          </p:nvSpPr>
          <p:spPr bwMode="auto">
            <a:xfrm>
              <a:off x="4807560" y="47454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45" name="Flowchart: Connector 144"/>
            <p:cNvSpPr/>
            <p:nvPr/>
          </p:nvSpPr>
          <p:spPr bwMode="auto">
            <a:xfrm>
              <a:off x="4807560"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2" name="Flowchart: Connector 151"/>
            <p:cNvSpPr/>
            <p:nvPr/>
          </p:nvSpPr>
          <p:spPr bwMode="auto">
            <a:xfrm>
              <a:off x="4864752"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5" name="Flowchart: Connector 154"/>
            <p:cNvSpPr/>
            <p:nvPr/>
          </p:nvSpPr>
          <p:spPr bwMode="auto">
            <a:xfrm>
              <a:off x="4807560"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80" name="Group 179"/>
          <p:cNvGrpSpPr/>
          <p:nvPr/>
        </p:nvGrpSpPr>
        <p:grpSpPr>
          <a:xfrm>
            <a:off x="3859013" y="4645391"/>
            <a:ext cx="114385" cy="230505"/>
            <a:chOff x="4044993" y="5164584"/>
            <a:chExt cx="114385" cy="230505"/>
          </a:xfrm>
        </p:grpSpPr>
        <p:sp>
          <p:nvSpPr>
            <p:cNvPr id="149" name="Flowchart: Connector 148"/>
            <p:cNvSpPr/>
            <p:nvPr/>
          </p:nvSpPr>
          <p:spPr bwMode="auto">
            <a:xfrm>
              <a:off x="4044993" y="51645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6" name="Flowchart: Connector 155"/>
            <p:cNvSpPr/>
            <p:nvPr/>
          </p:nvSpPr>
          <p:spPr bwMode="auto">
            <a:xfrm>
              <a:off x="4044993"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7" name="Flowchart: Connector 156"/>
            <p:cNvSpPr/>
            <p:nvPr/>
          </p:nvSpPr>
          <p:spPr bwMode="auto">
            <a:xfrm>
              <a:off x="4102185"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8" name="Flowchart: Connector 157"/>
            <p:cNvSpPr/>
            <p:nvPr/>
          </p:nvSpPr>
          <p:spPr bwMode="auto">
            <a:xfrm>
              <a:off x="4102185"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9" name="Flowchart: Connector 158"/>
            <p:cNvSpPr/>
            <p:nvPr/>
          </p:nvSpPr>
          <p:spPr bwMode="auto">
            <a:xfrm>
              <a:off x="4102185"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78" name="Group 177"/>
          <p:cNvGrpSpPr/>
          <p:nvPr/>
        </p:nvGrpSpPr>
        <p:grpSpPr>
          <a:xfrm>
            <a:off x="4998201" y="4431159"/>
            <a:ext cx="152514" cy="167640"/>
            <a:chOff x="4998201" y="4431159"/>
            <a:chExt cx="152514" cy="167640"/>
          </a:xfrm>
        </p:grpSpPr>
        <p:sp>
          <p:nvSpPr>
            <p:cNvPr id="153" name="Flowchart: Connector 152"/>
            <p:cNvSpPr/>
            <p:nvPr/>
          </p:nvSpPr>
          <p:spPr bwMode="auto">
            <a:xfrm>
              <a:off x="5055394"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4" name="Flowchart: Connector 153"/>
            <p:cNvSpPr/>
            <p:nvPr/>
          </p:nvSpPr>
          <p:spPr bwMode="auto">
            <a:xfrm>
              <a:off x="5093522" y="45359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0" name="Flowchart: Connector 159"/>
            <p:cNvSpPr/>
            <p:nvPr/>
          </p:nvSpPr>
          <p:spPr bwMode="auto">
            <a:xfrm>
              <a:off x="5093522" y="44311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2" name="Flowchart: Connector 161"/>
            <p:cNvSpPr/>
            <p:nvPr/>
          </p:nvSpPr>
          <p:spPr bwMode="auto">
            <a:xfrm>
              <a:off x="4998201"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77" name="Group 176"/>
          <p:cNvGrpSpPr/>
          <p:nvPr/>
        </p:nvGrpSpPr>
        <p:grpSpPr>
          <a:xfrm>
            <a:off x="4044993" y="4598799"/>
            <a:ext cx="209706" cy="167640"/>
            <a:chOff x="4044993" y="4598799"/>
            <a:chExt cx="209706" cy="167640"/>
          </a:xfrm>
        </p:grpSpPr>
        <p:sp>
          <p:nvSpPr>
            <p:cNvPr id="141" name="Flowchart: Connector 140"/>
            <p:cNvSpPr/>
            <p:nvPr/>
          </p:nvSpPr>
          <p:spPr bwMode="auto">
            <a:xfrm>
              <a:off x="4102185"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42" name="Flowchart: Connector 141"/>
            <p:cNvSpPr/>
            <p:nvPr/>
          </p:nvSpPr>
          <p:spPr bwMode="auto">
            <a:xfrm>
              <a:off x="4102185"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48" name="Flowchart: Connector 147"/>
            <p:cNvSpPr/>
            <p:nvPr/>
          </p:nvSpPr>
          <p:spPr bwMode="auto">
            <a:xfrm>
              <a:off x="4140314"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4" name="Flowchart: Connector 163"/>
            <p:cNvSpPr/>
            <p:nvPr/>
          </p:nvSpPr>
          <p:spPr bwMode="auto">
            <a:xfrm>
              <a:off x="4044993" y="459879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5" name="Flowchart: Connector 164"/>
            <p:cNvSpPr/>
            <p:nvPr/>
          </p:nvSpPr>
          <p:spPr bwMode="auto">
            <a:xfrm>
              <a:off x="4197506"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167" name="Flowchart: Connector 166"/>
          <p:cNvSpPr/>
          <p:nvPr/>
        </p:nvSpPr>
        <p:spPr bwMode="auto">
          <a:xfrm>
            <a:off x="4388148" y="49131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nvGrpSpPr>
          <p:cNvPr id="176" name="Group 175"/>
          <p:cNvGrpSpPr/>
          <p:nvPr/>
        </p:nvGrpSpPr>
        <p:grpSpPr>
          <a:xfrm rot="1620000">
            <a:off x="4473389" y="4443170"/>
            <a:ext cx="152514" cy="167640"/>
            <a:chOff x="4388148" y="4179699"/>
            <a:chExt cx="152514" cy="167640"/>
          </a:xfrm>
        </p:grpSpPr>
        <p:sp>
          <p:nvSpPr>
            <p:cNvPr id="140" name="Flowchart: Connector 139"/>
            <p:cNvSpPr/>
            <p:nvPr/>
          </p:nvSpPr>
          <p:spPr bwMode="auto">
            <a:xfrm>
              <a:off x="4388148"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43" name="Flowchart: Connector 142"/>
            <p:cNvSpPr/>
            <p:nvPr/>
          </p:nvSpPr>
          <p:spPr bwMode="auto">
            <a:xfrm>
              <a:off x="4483469"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0" name="Flowchart: Connector 149"/>
            <p:cNvSpPr/>
            <p:nvPr/>
          </p:nvSpPr>
          <p:spPr bwMode="auto">
            <a:xfrm>
              <a:off x="4483469"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51" name="Flowchart: Connector 150"/>
            <p:cNvSpPr/>
            <p:nvPr/>
          </p:nvSpPr>
          <p:spPr bwMode="auto">
            <a:xfrm>
              <a:off x="4426276" y="417969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8" name="Flowchart: Connector 167"/>
            <p:cNvSpPr/>
            <p:nvPr/>
          </p:nvSpPr>
          <p:spPr bwMode="auto">
            <a:xfrm>
              <a:off x="4426276"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81" name="Group 180"/>
          <p:cNvGrpSpPr/>
          <p:nvPr/>
        </p:nvGrpSpPr>
        <p:grpSpPr>
          <a:xfrm>
            <a:off x="4798095" y="4994975"/>
            <a:ext cx="152514" cy="209550"/>
            <a:chOff x="4674110" y="5227449"/>
            <a:chExt cx="152514" cy="209550"/>
          </a:xfrm>
        </p:grpSpPr>
        <p:sp>
          <p:nvSpPr>
            <p:cNvPr id="147" name="Flowchart: Connector 146"/>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1" name="Flowchart: Connector 160"/>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3" name="Flowchart: Connector 162"/>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6" name="Flowchart: Connector 165"/>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69" name="Flowchart: Connector 168"/>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sp>
        <p:nvSpPr>
          <p:cNvPr id="172" name="TextBox 171"/>
          <p:cNvSpPr txBox="1"/>
          <p:nvPr/>
        </p:nvSpPr>
        <p:spPr>
          <a:xfrm>
            <a:off x="3680851" y="5780868"/>
            <a:ext cx="1828800" cy="954107"/>
          </a:xfrm>
          <a:prstGeom prst="rect">
            <a:avLst/>
          </a:prstGeom>
          <a:noFill/>
        </p:spPr>
        <p:txBody>
          <a:bodyPr wrap="square" rtlCol="0">
            <a:spAutoFit/>
          </a:bodyPr>
          <a:lstStyle/>
          <a:p>
            <a:pPr algn="ctr"/>
            <a:r>
              <a:rPr lang="en-US" dirty="0" smtClean="0"/>
              <a:t>More Collisions</a:t>
            </a:r>
            <a:endParaRPr lang="en-US" dirty="0"/>
          </a:p>
        </p:txBody>
      </p:sp>
      <p:sp>
        <p:nvSpPr>
          <p:cNvPr id="173" name="Flowchart: Connector 172"/>
          <p:cNvSpPr/>
          <p:nvPr/>
        </p:nvSpPr>
        <p:spPr bwMode="auto">
          <a:xfrm>
            <a:off x="3103612" y="5351691"/>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74" name="Flowchart: Connector 173"/>
          <p:cNvSpPr/>
          <p:nvPr/>
        </p:nvSpPr>
        <p:spPr bwMode="auto">
          <a:xfrm>
            <a:off x="2047168" y="4132518"/>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75" name="Flowchart: Connector 174"/>
          <p:cNvSpPr/>
          <p:nvPr/>
        </p:nvSpPr>
        <p:spPr bwMode="auto">
          <a:xfrm>
            <a:off x="1959349" y="5214798"/>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nvGrpSpPr>
          <p:cNvPr id="182" name="Group 181"/>
          <p:cNvGrpSpPr/>
          <p:nvPr/>
        </p:nvGrpSpPr>
        <p:grpSpPr>
          <a:xfrm rot="1620000" flipH="1">
            <a:off x="4384809" y="4643680"/>
            <a:ext cx="152514" cy="209550"/>
            <a:chOff x="4674110" y="5227449"/>
            <a:chExt cx="152514" cy="209550"/>
          </a:xfrm>
        </p:grpSpPr>
        <p:sp>
          <p:nvSpPr>
            <p:cNvPr id="183" name="Flowchart: Connector 182"/>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84" name="Flowchart: Connector 183"/>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85" name="Flowchart: Connector 184"/>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86" name="Flowchart: Connector 185"/>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87" name="Flowchart: Connector 186"/>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88" name="Group 187"/>
          <p:cNvGrpSpPr/>
          <p:nvPr/>
        </p:nvGrpSpPr>
        <p:grpSpPr>
          <a:xfrm rot="16200000">
            <a:off x="4959960" y="4793109"/>
            <a:ext cx="114385" cy="167640"/>
            <a:chOff x="4807560" y="4640709"/>
            <a:chExt cx="114385" cy="167640"/>
          </a:xfrm>
        </p:grpSpPr>
        <p:sp>
          <p:nvSpPr>
            <p:cNvPr id="189" name="Flowchart: Connector 188"/>
            <p:cNvSpPr/>
            <p:nvPr/>
          </p:nvSpPr>
          <p:spPr bwMode="auto">
            <a:xfrm>
              <a:off x="4807560" y="47454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90" name="Flowchart: Connector 189"/>
            <p:cNvSpPr/>
            <p:nvPr/>
          </p:nvSpPr>
          <p:spPr bwMode="auto">
            <a:xfrm>
              <a:off x="4807560"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91" name="Flowchart: Connector 190"/>
            <p:cNvSpPr/>
            <p:nvPr/>
          </p:nvSpPr>
          <p:spPr bwMode="auto">
            <a:xfrm>
              <a:off x="4864752"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92" name="Flowchart: Connector 191"/>
            <p:cNvSpPr/>
            <p:nvPr/>
          </p:nvSpPr>
          <p:spPr bwMode="auto">
            <a:xfrm>
              <a:off x="4807560"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93" name="Group 192"/>
          <p:cNvGrpSpPr/>
          <p:nvPr/>
        </p:nvGrpSpPr>
        <p:grpSpPr>
          <a:xfrm>
            <a:off x="4181957" y="4506067"/>
            <a:ext cx="152514" cy="167640"/>
            <a:chOff x="4998201" y="4431159"/>
            <a:chExt cx="152514" cy="167640"/>
          </a:xfrm>
        </p:grpSpPr>
        <p:sp>
          <p:nvSpPr>
            <p:cNvPr id="194" name="Flowchart: Connector 193"/>
            <p:cNvSpPr/>
            <p:nvPr/>
          </p:nvSpPr>
          <p:spPr bwMode="auto">
            <a:xfrm>
              <a:off x="5055394"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95" name="Flowchart: Connector 194"/>
            <p:cNvSpPr/>
            <p:nvPr/>
          </p:nvSpPr>
          <p:spPr bwMode="auto">
            <a:xfrm>
              <a:off x="5093522" y="45359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96" name="Flowchart: Connector 195"/>
            <p:cNvSpPr/>
            <p:nvPr/>
          </p:nvSpPr>
          <p:spPr bwMode="auto">
            <a:xfrm>
              <a:off x="5093522" y="44311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197" name="Flowchart: Connector 196"/>
            <p:cNvSpPr/>
            <p:nvPr/>
          </p:nvSpPr>
          <p:spPr bwMode="auto">
            <a:xfrm>
              <a:off x="4998201"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198" name="Group 197"/>
          <p:cNvGrpSpPr/>
          <p:nvPr/>
        </p:nvGrpSpPr>
        <p:grpSpPr>
          <a:xfrm>
            <a:off x="4187123" y="4759205"/>
            <a:ext cx="152514" cy="167640"/>
            <a:chOff x="4998201" y="4431159"/>
            <a:chExt cx="152514" cy="167640"/>
          </a:xfrm>
        </p:grpSpPr>
        <p:sp>
          <p:nvSpPr>
            <p:cNvPr id="199" name="Flowchart: Connector 198"/>
            <p:cNvSpPr/>
            <p:nvPr/>
          </p:nvSpPr>
          <p:spPr bwMode="auto">
            <a:xfrm>
              <a:off x="5055394"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0" name="Flowchart: Connector 199"/>
            <p:cNvSpPr/>
            <p:nvPr/>
          </p:nvSpPr>
          <p:spPr bwMode="auto">
            <a:xfrm>
              <a:off x="5093522" y="45359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1" name="Flowchart: Connector 200"/>
            <p:cNvSpPr/>
            <p:nvPr/>
          </p:nvSpPr>
          <p:spPr bwMode="auto">
            <a:xfrm>
              <a:off x="5093522" y="44311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2" name="Flowchart: Connector 201"/>
            <p:cNvSpPr/>
            <p:nvPr/>
          </p:nvSpPr>
          <p:spPr bwMode="auto">
            <a:xfrm>
              <a:off x="4998201" y="44940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03" name="Group 202"/>
          <p:cNvGrpSpPr/>
          <p:nvPr/>
        </p:nvGrpSpPr>
        <p:grpSpPr>
          <a:xfrm>
            <a:off x="4912508" y="4502580"/>
            <a:ext cx="152514" cy="167640"/>
            <a:chOff x="4388148" y="4179699"/>
            <a:chExt cx="152514" cy="167640"/>
          </a:xfrm>
        </p:grpSpPr>
        <p:sp>
          <p:nvSpPr>
            <p:cNvPr id="204" name="Flowchart: Connector 203"/>
            <p:cNvSpPr/>
            <p:nvPr/>
          </p:nvSpPr>
          <p:spPr bwMode="auto">
            <a:xfrm>
              <a:off x="4388148"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5" name="Flowchart: Connector 204"/>
            <p:cNvSpPr/>
            <p:nvPr/>
          </p:nvSpPr>
          <p:spPr bwMode="auto">
            <a:xfrm>
              <a:off x="4483469"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6" name="Flowchart: Connector 205"/>
            <p:cNvSpPr/>
            <p:nvPr/>
          </p:nvSpPr>
          <p:spPr bwMode="auto">
            <a:xfrm>
              <a:off x="4483469"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7" name="Flowchart: Connector 206"/>
            <p:cNvSpPr/>
            <p:nvPr/>
          </p:nvSpPr>
          <p:spPr bwMode="auto">
            <a:xfrm>
              <a:off x="4426276" y="417969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08" name="Flowchart: Connector 207"/>
            <p:cNvSpPr/>
            <p:nvPr/>
          </p:nvSpPr>
          <p:spPr bwMode="auto">
            <a:xfrm>
              <a:off x="4426276"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09" name="Group 208"/>
          <p:cNvGrpSpPr/>
          <p:nvPr/>
        </p:nvGrpSpPr>
        <p:grpSpPr>
          <a:xfrm rot="1620000">
            <a:off x="3941671" y="4836536"/>
            <a:ext cx="114385" cy="230505"/>
            <a:chOff x="4044993" y="5164584"/>
            <a:chExt cx="114385" cy="230505"/>
          </a:xfrm>
        </p:grpSpPr>
        <p:sp>
          <p:nvSpPr>
            <p:cNvPr id="210" name="Flowchart: Connector 209"/>
            <p:cNvSpPr/>
            <p:nvPr/>
          </p:nvSpPr>
          <p:spPr bwMode="auto">
            <a:xfrm>
              <a:off x="4044993" y="51645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11" name="Flowchart: Connector 210"/>
            <p:cNvSpPr/>
            <p:nvPr/>
          </p:nvSpPr>
          <p:spPr bwMode="auto">
            <a:xfrm>
              <a:off x="4044993"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12" name="Flowchart: Connector 211"/>
            <p:cNvSpPr/>
            <p:nvPr/>
          </p:nvSpPr>
          <p:spPr bwMode="auto">
            <a:xfrm>
              <a:off x="4102185"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13" name="Flowchart: Connector 212"/>
            <p:cNvSpPr/>
            <p:nvPr/>
          </p:nvSpPr>
          <p:spPr bwMode="auto">
            <a:xfrm>
              <a:off x="4102185"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14" name="Flowchart: Connector 213"/>
            <p:cNvSpPr/>
            <p:nvPr/>
          </p:nvSpPr>
          <p:spPr bwMode="auto">
            <a:xfrm>
              <a:off x="4102185"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15" name="Group 214"/>
          <p:cNvGrpSpPr/>
          <p:nvPr/>
        </p:nvGrpSpPr>
        <p:grpSpPr>
          <a:xfrm rot="1620000">
            <a:off x="4339460" y="4978604"/>
            <a:ext cx="114385" cy="230505"/>
            <a:chOff x="4044993" y="5164584"/>
            <a:chExt cx="114385" cy="230505"/>
          </a:xfrm>
        </p:grpSpPr>
        <p:sp>
          <p:nvSpPr>
            <p:cNvPr id="216" name="Flowchart: Connector 215"/>
            <p:cNvSpPr/>
            <p:nvPr/>
          </p:nvSpPr>
          <p:spPr bwMode="auto">
            <a:xfrm>
              <a:off x="4044993" y="51645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17" name="Flowchart: Connector 216"/>
            <p:cNvSpPr/>
            <p:nvPr/>
          </p:nvSpPr>
          <p:spPr bwMode="auto">
            <a:xfrm>
              <a:off x="4044993"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18" name="Flowchart: Connector 217"/>
            <p:cNvSpPr/>
            <p:nvPr/>
          </p:nvSpPr>
          <p:spPr bwMode="auto">
            <a:xfrm>
              <a:off x="4102185"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19" name="Flowchart: Connector 218"/>
            <p:cNvSpPr/>
            <p:nvPr/>
          </p:nvSpPr>
          <p:spPr bwMode="auto">
            <a:xfrm>
              <a:off x="4102185"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20" name="Flowchart: Connector 219"/>
            <p:cNvSpPr/>
            <p:nvPr/>
          </p:nvSpPr>
          <p:spPr bwMode="auto">
            <a:xfrm>
              <a:off x="4102185"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21" name="Group 220"/>
          <p:cNvGrpSpPr/>
          <p:nvPr/>
        </p:nvGrpSpPr>
        <p:grpSpPr>
          <a:xfrm>
            <a:off x="4185913" y="4994974"/>
            <a:ext cx="152514" cy="209550"/>
            <a:chOff x="4674110" y="5227449"/>
            <a:chExt cx="152514" cy="209550"/>
          </a:xfrm>
        </p:grpSpPr>
        <p:sp>
          <p:nvSpPr>
            <p:cNvPr id="222" name="Flowchart: Connector 221"/>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23" name="Flowchart: Connector 222"/>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24" name="Flowchart: Connector 223"/>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25" name="Flowchart: Connector 224"/>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26" name="Flowchart: Connector 225"/>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27" name="Group 226"/>
          <p:cNvGrpSpPr/>
          <p:nvPr/>
        </p:nvGrpSpPr>
        <p:grpSpPr>
          <a:xfrm flipV="1">
            <a:off x="4522857" y="4929526"/>
            <a:ext cx="114385" cy="230505"/>
            <a:chOff x="4044993" y="5164584"/>
            <a:chExt cx="114385" cy="230505"/>
          </a:xfrm>
        </p:grpSpPr>
        <p:sp>
          <p:nvSpPr>
            <p:cNvPr id="228" name="Flowchart: Connector 227"/>
            <p:cNvSpPr/>
            <p:nvPr/>
          </p:nvSpPr>
          <p:spPr bwMode="auto">
            <a:xfrm>
              <a:off x="4044993" y="51645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29" name="Flowchart: Connector 228"/>
            <p:cNvSpPr/>
            <p:nvPr/>
          </p:nvSpPr>
          <p:spPr bwMode="auto">
            <a:xfrm>
              <a:off x="4044993"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30" name="Flowchart: Connector 229"/>
            <p:cNvSpPr/>
            <p:nvPr/>
          </p:nvSpPr>
          <p:spPr bwMode="auto">
            <a:xfrm>
              <a:off x="4102185"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31" name="Flowchart: Connector 230"/>
            <p:cNvSpPr/>
            <p:nvPr/>
          </p:nvSpPr>
          <p:spPr bwMode="auto">
            <a:xfrm>
              <a:off x="4102185"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32" name="Flowchart: Connector 231"/>
            <p:cNvSpPr/>
            <p:nvPr/>
          </p:nvSpPr>
          <p:spPr bwMode="auto">
            <a:xfrm>
              <a:off x="4102185"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33" name="Group 232"/>
          <p:cNvGrpSpPr/>
          <p:nvPr/>
        </p:nvGrpSpPr>
        <p:grpSpPr>
          <a:xfrm>
            <a:off x="5046068" y="4855490"/>
            <a:ext cx="152514" cy="209550"/>
            <a:chOff x="4674110" y="5227449"/>
            <a:chExt cx="152514" cy="209550"/>
          </a:xfrm>
        </p:grpSpPr>
        <p:sp>
          <p:nvSpPr>
            <p:cNvPr id="234" name="Flowchart: Connector 233"/>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35" name="Flowchart: Connector 234"/>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36" name="Flowchart: Connector 235"/>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37" name="Flowchart: Connector 236"/>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38" name="Flowchart: Connector 237"/>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39" name="Group 238"/>
          <p:cNvGrpSpPr/>
          <p:nvPr/>
        </p:nvGrpSpPr>
        <p:grpSpPr>
          <a:xfrm flipV="1">
            <a:off x="4770830" y="4790041"/>
            <a:ext cx="114385" cy="230505"/>
            <a:chOff x="4044993" y="5164584"/>
            <a:chExt cx="114385" cy="230505"/>
          </a:xfrm>
        </p:grpSpPr>
        <p:sp>
          <p:nvSpPr>
            <p:cNvPr id="240" name="Flowchart: Connector 239"/>
            <p:cNvSpPr/>
            <p:nvPr/>
          </p:nvSpPr>
          <p:spPr bwMode="auto">
            <a:xfrm>
              <a:off x="4044993" y="51645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41" name="Flowchart: Connector 240"/>
            <p:cNvSpPr/>
            <p:nvPr/>
          </p:nvSpPr>
          <p:spPr bwMode="auto">
            <a:xfrm>
              <a:off x="4044993"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42" name="Flowchart: Connector 241"/>
            <p:cNvSpPr/>
            <p:nvPr/>
          </p:nvSpPr>
          <p:spPr bwMode="auto">
            <a:xfrm>
              <a:off x="4102185"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43" name="Flowchart: Connector 242"/>
            <p:cNvSpPr/>
            <p:nvPr/>
          </p:nvSpPr>
          <p:spPr bwMode="auto">
            <a:xfrm>
              <a:off x="4102185"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44" name="Flowchart: Connector 243"/>
            <p:cNvSpPr/>
            <p:nvPr/>
          </p:nvSpPr>
          <p:spPr bwMode="auto">
            <a:xfrm>
              <a:off x="4102185"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45" name="Group 244"/>
          <p:cNvGrpSpPr/>
          <p:nvPr/>
        </p:nvGrpSpPr>
        <p:grpSpPr>
          <a:xfrm rot="16200000" flipH="1">
            <a:off x="3767486" y="4483637"/>
            <a:ext cx="152514" cy="209550"/>
            <a:chOff x="4674110" y="5227449"/>
            <a:chExt cx="152514" cy="209550"/>
          </a:xfrm>
        </p:grpSpPr>
        <p:sp>
          <p:nvSpPr>
            <p:cNvPr id="246" name="Flowchart: Connector 245"/>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47" name="Flowchart: Connector 246"/>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48" name="Flowchart: Connector 247"/>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49" name="Flowchart: Connector 248"/>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50" name="Flowchart: Connector 249"/>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51" name="Group 250"/>
          <p:cNvGrpSpPr/>
          <p:nvPr/>
        </p:nvGrpSpPr>
        <p:grpSpPr>
          <a:xfrm>
            <a:off x="3734025" y="4851984"/>
            <a:ext cx="152514" cy="167640"/>
            <a:chOff x="4388148" y="4179699"/>
            <a:chExt cx="152514" cy="167640"/>
          </a:xfrm>
        </p:grpSpPr>
        <p:sp>
          <p:nvSpPr>
            <p:cNvPr id="252" name="Flowchart: Connector 251"/>
            <p:cNvSpPr/>
            <p:nvPr/>
          </p:nvSpPr>
          <p:spPr bwMode="auto">
            <a:xfrm>
              <a:off x="4388148"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53" name="Flowchart: Connector 252"/>
            <p:cNvSpPr/>
            <p:nvPr/>
          </p:nvSpPr>
          <p:spPr bwMode="auto">
            <a:xfrm>
              <a:off x="4483469"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54" name="Flowchart: Connector 253"/>
            <p:cNvSpPr/>
            <p:nvPr/>
          </p:nvSpPr>
          <p:spPr bwMode="auto">
            <a:xfrm>
              <a:off x="4483469" y="42216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55" name="Flowchart: Connector 254"/>
            <p:cNvSpPr/>
            <p:nvPr/>
          </p:nvSpPr>
          <p:spPr bwMode="auto">
            <a:xfrm>
              <a:off x="4426276" y="417969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56" name="Flowchart: Connector 255"/>
            <p:cNvSpPr/>
            <p:nvPr/>
          </p:nvSpPr>
          <p:spPr bwMode="auto">
            <a:xfrm>
              <a:off x="4426276" y="42844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57" name="Group 256"/>
          <p:cNvGrpSpPr/>
          <p:nvPr/>
        </p:nvGrpSpPr>
        <p:grpSpPr>
          <a:xfrm flipH="1">
            <a:off x="4537209" y="4796080"/>
            <a:ext cx="152514" cy="209550"/>
            <a:chOff x="4674110" y="5227449"/>
            <a:chExt cx="152514" cy="209550"/>
          </a:xfrm>
        </p:grpSpPr>
        <p:sp>
          <p:nvSpPr>
            <p:cNvPr id="258" name="Flowchart: Connector 257"/>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59" name="Flowchart: Connector 258"/>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60" name="Flowchart: Connector 259"/>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61" name="Flowchart: Connector 260"/>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62" name="Flowchart: Connector 261"/>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63" name="Group 262"/>
          <p:cNvGrpSpPr/>
          <p:nvPr/>
        </p:nvGrpSpPr>
        <p:grpSpPr>
          <a:xfrm flipH="1">
            <a:off x="5095148" y="4594603"/>
            <a:ext cx="152514" cy="209550"/>
            <a:chOff x="4674110" y="5227449"/>
            <a:chExt cx="152514" cy="209550"/>
          </a:xfrm>
        </p:grpSpPr>
        <p:sp>
          <p:nvSpPr>
            <p:cNvPr id="264" name="Flowchart: Connector 263"/>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65" name="Flowchart: Connector 264"/>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66" name="Flowchart: Connector 265"/>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67" name="Flowchart: Connector 266"/>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68" name="Flowchart: Connector 267"/>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69" name="Group 268"/>
          <p:cNvGrpSpPr/>
          <p:nvPr/>
        </p:nvGrpSpPr>
        <p:grpSpPr>
          <a:xfrm rot="1620000" flipV="1">
            <a:off x="5240945" y="4795208"/>
            <a:ext cx="114385" cy="230505"/>
            <a:chOff x="4044993" y="5164584"/>
            <a:chExt cx="114385" cy="230505"/>
          </a:xfrm>
        </p:grpSpPr>
        <p:sp>
          <p:nvSpPr>
            <p:cNvPr id="270" name="Flowchart: Connector 269"/>
            <p:cNvSpPr/>
            <p:nvPr/>
          </p:nvSpPr>
          <p:spPr bwMode="auto">
            <a:xfrm>
              <a:off x="4044993" y="51645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1" name="Flowchart: Connector 270"/>
            <p:cNvSpPr/>
            <p:nvPr/>
          </p:nvSpPr>
          <p:spPr bwMode="auto">
            <a:xfrm>
              <a:off x="4044993"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2" name="Flowchart: Connector 271"/>
            <p:cNvSpPr/>
            <p:nvPr/>
          </p:nvSpPr>
          <p:spPr bwMode="auto">
            <a:xfrm>
              <a:off x="4102185"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3" name="Flowchart: Connector 272"/>
            <p:cNvSpPr/>
            <p:nvPr/>
          </p:nvSpPr>
          <p:spPr bwMode="auto">
            <a:xfrm>
              <a:off x="4102185"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4" name="Flowchart: Connector 273"/>
            <p:cNvSpPr/>
            <p:nvPr/>
          </p:nvSpPr>
          <p:spPr bwMode="auto">
            <a:xfrm>
              <a:off x="4102185"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75" name="Group 274"/>
          <p:cNvGrpSpPr/>
          <p:nvPr/>
        </p:nvGrpSpPr>
        <p:grpSpPr>
          <a:xfrm rot="16200000">
            <a:off x="4611249" y="4591631"/>
            <a:ext cx="114385" cy="167640"/>
            <a:chOff x="4807560" y="4640709"/>
            <a:chExt cx="114385" cy="167640"/>
          </a:xfrm>
        </p:grpSpPr>
        <p:sp>
          <p:nvSpPr>
            <p:cNvPr id="276" name="Flowchart: Connector 275"/>
            <p:cNvSpPr/>
            <p:nvPr/>
          </p:nvSpPr>
          <p:spPr bwMode="auto">
            <a:xfrm>
              <a:off x="4807560" y="474548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7" name="Flowchart: Connector 276"/>
            <p:cNvSpPr/>
            <p:nvPr/>
          </p:nvSpPr>
          <p:spPr bwMode="auto">
            <a:xfrm>
              <a:off x="4807560" y="470357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8" name="Flowchart: Connector 277"/>
            <p:cNvSpPr/>
            <p:nvPr/>
          </p:nvSpPr>
          <p:spPr bwMode="auto">
            <a:xfrm>
              <a:off x="4864752"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79" name="Flowchart: Connector 278"/>
            <p:cNvSpPr/>
            <p:nvPr/>
          </p:nvSpPr>
          <p:spPr bwMode="auto">
            <a:xfrm>
              <a:off x="4807560" y="464070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80" name="Group 279"/>
          <p:cNvGrpSpPr/>
          <p:nvPr/>
        </p:nvGrpSpPr>
        <p:grpSpPr>
          <a:xfrm>
            <a:off x="4942747" y="4682425"/>
            <a:ext cx="152514" cy="209550"/>
            <a:chOff x="4674110" y="5227449"/>
            <a:chExt cx="152514" cy="209550"/>
          </a:xfrm>
        </p:grpSpPr>
        <p:sp>
          <p:nvSpPr>
            <p:cNvPr id="281" name="Flowchart: Connector 280"/>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82" name="Flowchart: Connector 281"/>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83" name="Flowchart: Connector 282"/>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84" name="Flowchart: Connector 283"/>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85" name="Flowchart: Connector 284"/>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grpSp>
        <p:nvGrpSpPr>
          <p:cNvPr id="286" name="Group 285"/>
          <p:cNvGrpSpPr/>
          <p:nvPr/>
        </p:nvGrpSpPr>
        <p:grpSpPr>
          <a:xfrm>
            <a:off x="3971520" y="5028554"/>
            <a:ext cx="152514" cy="209550"/>
            <a:chOff x="4674110" y="5227449"/>
            <a:chExt cx="152514" cy="209550"/>
          </a:xfrm>
        </p:grpSpPr>
        <p:sp>
          <p:nvSpPr>
            <p:cNvPr id="287" name="Flowchart: Connector 286"/>
            <p:cNvSpPr/>
            <p:nvPr/>
          </p:nvSpPr>
          <p:spPr bwMode="auto">
            <a:xfrm>
              <a:off x="4674110"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88" name="Flowchart: Connector 287"/>
            <p:cNvSpPr/>
            <p:nvPr/>
          </p:nvSpPr>
          <p:spPr bwMode="auto">
            <a:xfrm>
              <a:off x="4712239" y="533222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89" name="Flowchart: Connector 288"/>
            <p:cNvSpPr/>
            <p:nvPr/>
          </p:nvSpPr>
          <p:spPr bwMode="auto">
            <a:xfrm>
              <a:off x="4674110" y="5374134"/>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90" name="Flowchart: Connector 289"/>
            <p:cNvSpPr/>
            <p:nvPr/>
          </p:nvSpPr>
          <p:spPr bwMode="auto">
            <a:xfrm>
              <a:off x="4712239" y="522744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291" name="Flowchart: Connector 290"/>
            <p:cNvSpPr/>
            <p:nvPr/>
          </p:nvSpPr>
          <p:spPr bwMode="auto">
            <a:xfrm>
              <a:off x="4769431" y="526935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grpSp>
      <p:cxnSp>
        <p:nvCxnSpPr>
          <p:cNvPr id="295" name="Straight Arrow Connector 294"/>
          <p:cNvCxnSpPr/>
          <p:nvPr/>
        </p:nvCxnSpPr>
        <p:spPr bwMode="auto">
          <a:xfrm flipV="1">
            <a:off x="4549366" y="4277762"/>
            <a:ext cx="0" cy="1140736"/>
          </a:xfrm>
          <a:prstGeom prst="straightConnector1">
            <a:avLst/>
          </a:prstGeom>
          <a:noFill/>
          <a:ln w="12700" cap="flat" cmpd="sng" algn="ctr">
            <a:solidFill>
              <a:schemeClr val="tx1"/>
            </a:solidFill>
            <a:prstDash val="solid"/>
            <a:round/>
            <a:headEnd type="none" w="lg" len="med"/>
            <a:tailEnd type="arrow"/>
          </a:ln>
          <a:effectLst/>
        </p:spPr>
      </p:cxnSp>
      <p:sp>
        <p:nvSpPr>
          <p:cNvPr id="302" name="Flowchart: Connector 301"/>
          <p:cNvSpPr/>
          <p:nvPr/>
        </p:nvSpPr>
        <p:spPr bwMode="auto">
          <a:xfrm>
            <a:off x="3798344" y="5243896"/>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03" name="Flowchart: Connector 302"/>
          <p:cNvSpPr/>
          <p:nvPr/>
        </p:nvSpPr>
        <p:spPr bwMode="auto">
          <a:xfrm>
            <a:off x="4335516" y="5427983"/>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04" name="Flowchart: Connector 303"/>
          <p:cNvSpPr/>
          <p:nvPr/>
        </p:nvSpPr>
        <p:spPr bwMode="auto">
          <a:xfrm>
            <a:off x="4940589" y="5308779"/>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05" name="Flowchart: Connector 304"/>
          <p:cNvSpPr/>
          <p:nvPr/>
        </p:nvSpPr>
        <p:spPr bwMode="auto">
          <a:xfrm>
            <a:off x="5224264" y="5402331"/>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06" name="Flowchart: Connector 305"/>
          <p:cNvSpPr/>
          <p:nvPr/>
        </p:nvSpPr>
        <p:spPr bwMode="auto">
          <a:xfrm>
            <a:off x="4693126" y="5047736"/>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07" name="Flowchart: Connector 306"/>
          <p:cNvSpPr/>
          <p:nvPr/>
        </p:nvSpPr>
        <p:spPr bwMode="auto">
          <a:xfrm>
            <a:off x="4094088" y="5231822"/>
            <a:ext cx="57193" cy="62865"/>
          </a:xfrm>
          <a:prstGeom prst="flowChartConnector">
            <a:avLst/>
          </a:prstGeom>
          <a:solidFill>
            <a:schemeClr val="bg2">
              <a:lumMod val="75000"/>
            </a:schemeClr>
          </a:solidFill>
          <a:ln w="19050" cap="flat" cmpd="sng" algn="ctr">
            <a:solidFill>
              <a:srgbClr val="FFCC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sp>
        <p:nvSpPr>
          <p:cNvPr id="308" name="TextBox 307"/>
          <p:cNvSpPr txBox="1"/>
          <p:nvPr/>
        </p:nvSpPr>
        <p:spPr>
          <a:xfrm>
            <a:off x="7299705" y="5780868"/>
            <a:ext cx="1828800" cy="954107"/>
          </a:xfrm>
          <a:prstGeom prst="rect">
            <a:avLst/>
          </a:prstGeom>
          <a:noFill/>
        </p:spPr>
        <p:txBody>
          <a:bodyPr wrap="square" rtlCol="0">
            <a:spAutoFit/>
          </a:bodyPr>
          <a:lstStyle/>
          <a:p>
            <a:pPr algn="ctr"/>
            <a:r>
              <a:rPr lang="en-US" dirty="0" smtClean="0"/>
              <a:t>Last chance!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nodeType="clickEffect">
                                  <p:stCondLst>
                                    <p:cond delay="0"/>
                                  </p:stCondLst>
                                  <p:endCondLst>
                                    <p:cond evt="onNext" delay="0">
                                      <p:tgtEl>
                                        <p:sldTgt/>
                                      </p:tgtEl>
                                    </p:cond>
                                  </p:endCondLst>
                                  <p:childTnLst>
                                    <p:animMotion origin="layout" path="M -1.94444E-6 1.85185E-6 C 0.01389 0.02315 0.02796 0.04629 0.04757 0.04953 C 0.06719 0.05277 0.10539 0.0375 0.11737 0.01921 C 0.12934 0.00092 0.12726 -0.04468 0.1198 -0.06065 C 0.11233 -0.07662 0.08421 -0.08519 0.0724 -0.07709 C 0.06059 -0.06898 0.04948 -0.03959 0.04914 -0.01181 C 0.04879 0.01597 0.07639 0.06898 0.07032 0.08912 C 0.06424 0.10926 0.03125 0.11574 0.01285 0.10972 C -0.00555 0.1037 -0.03697 0.07152 -0.0401 0.05301 C -0.04322 0.03449 -0.02465 0.0162 -0.0059 -0.00185 " pathEditMode="relative" ptsTypes="aaaaaaaaaA">
                                      <p:cBhvr>
                                        <p:cTn id="6" dur="5000" fill="hold"/>
                                        <p:tgtEl>
                                          <p:spTgt spid="298"/>
                                        </p:tgtEl>
                                        <p:attrNameLst>
                                          <p:attrName>ppt_x</p:attrName>
                                          <p:attrName>ppt_y</p:attrName>
                                        </p:attrNameLst>
                                      </p:cBhvr>
                                    </p:animMotion>
                                  </p:childTnLst>
                                </p:cTn>
                              </p:par>
                              <p:par>
                                <p:cTn id="7" presetID="0" presetClass="path" presetSubtype="0" repeatCount="indefinite" fill="hold" nodeType="withEffect">
                                  <p:stCondLst>
                                    <p:cond delay="0"/>
                                  </p:stCondLst>
                                  <p:endCondLst>
                                    <p:cond evt="onNext" delay="0">
                                      <p:tgtEl>
                                        <p:sldTgt/>
                                      </p:tgtEl>
                                    </p:cond>
                                  </p:endCondLst>
                                  <p:childTnLst>
                                    <p:animMotion origin="layout" path="M -7.22222E-6 -3.7037E-7 C 0.01927 0.00092 0.04305 -0.0081 0.05885 -3.7037E-7 C 0.07465 0.0081 0.09357 0.02592 0.09496 0.04815 C 0.09635 0.07037 0.08072 0.12708 0.06683 0.13333 C 0.05295 0.13958 0.03072 0.10648 0.0118 0.08565 C -0.00712 0.06481 -0.03178 0.01528 -0.04653 0.00856 C -0.06129 0.00185 -0.08386 0.01643 -0.07726 0.0456 C -0.07067 0.07477 -0.01025 0.19259 -0.00695 0.18403 C -0.00365 0.17546 -0.05834 0.02454 -0.05695 -0.00602 C -0.05556 -0.03658 -0.01928 -0.00093 -7.22222E-6 -3.7037E-7 Z " pathEditMode="relative" ptsTypes="aaaaaaaaaa">
                                      <p:cBhvr>
                                        <p:cTn id="8" dur="5000" fill="hold"/>
                                        <p:tgtEl>
                                          <p:spTgt spid="297"/>
                                        </p:tgtEl>
                                        <p:attrNameLst>
                                          <p:attrName>ppt_x</p:attrName>
                                          <p:attrName>ppt_y</p:attrName>
                                        </p:attrNameLst>
                                      </p:cBhvr>
                                    </p:animMotion>
                                  </p:childTnLst>
                                </p:cTn>
                              </p:par>
                              <p:par>
                                <p:cTn id="9" presetID="0" presetClass="path" presetSubtype="0" repeatCount="indefinite" fill="hold" nodeType="withEffect">
                                  <p:stCondLst>
                                    <p:cond delay="0"/>
                                  </p:stCondLst>
                                  <p:endCondLst>
                                    <p:cond evt="onNext" delay="0">
                                      <p:tgtEl>
                                        <p:sldTgt/>
                                      </p:tgtEl>
                                    </p:cond>
                                  </p:endCondLst>
                                  <p:childTnLst>
                                    <p:animMotion origin="layout" path="M 5.55556E-7 7.03704E-6 C -0.02343 -0.00578 -0.09236 -0.01388 -0.11371 -0.00069 C -0.13507 0.01251 -0.1368 0.06042 -0.1276 0.07848 C -0.1184 0.09653 -0.0842 0.11505 -0.05833 0.10765 C -0.03246 0.10024 0.01789 0.05186 0.02726 0.03427 C 0.03664 0.01667 0.02344 0.00579 5.55556E-7 7.03704E-6 Z " pathEditMode="relative" ptsTypes="aaaaaa">
                                      <p:cBhvr>
                                        <p:cTn id="10" dur="5000" fill="hold"/>
                                        <p:tgtEl>
                                          <p:spTgt spid="296"/>
                                        </p:tgtEl>
                                        <p:attrNameLst>
                                          <p:attrName>ppt_x</p:attrName>
                                          <p:attrName>ppt_y</p:attrName>
                                        </p:attrNameLst>
                                      </p:cBhvr>
                                    </p:animMotion>
                                  </p:childTnLst>
                                </p:cTn>
                              </p:par>
                              <p:par>
                                <p:cTn id="11" presetID="0" presetClass="path" presetSubtype="0" repeatCount="indefinite" fill="hold" nodeType="withEffect">
                                  <p:stCondLst>
                                    <p:cond delay="0"/>
                                  </p:stCondLst>
                                  <p:endCondLst>
                                    <p:cond evt="onNext" delay="0">
                                      <p:tgtEl>
                                        <p:sldTgt/>
                                      </p:tgtEl>
                                    </p:cond>
                                  </p:endCondLst>
                                  <p:childTnLst>
                                    <p:animMotion origin="layout" path="M 0.00017 -0.0007 C -0.02014 -0.00232 -0.05695 -0.00857 -0.06407 -0.02848 C -0.07118 -0.04838 -0.05799 -0.10093 -0.04236 -0.11945 C -0.02674 -0.13797 0.02639 -0.14699 0.02986 -0.13936 C 0.03333 -0.13172 -0.0257 -0.09375 -0.02101 -0.07385 C -0.01632 -0.05394 0.05486 -0.03149 0.05816 -0.01922 C 0.06146 -0.00695 0.02048 0.00092 0.00017 -0.0007 Z " pathEditMode="relative" ptsTypes="aaaaaaa">
                                      <p:cBhvr>
                                        <p:cTn id="12" dur="5000" fill="hold"/>
                                        <p:tgtEl>
                                          <p:spTgt spid="300"/>
                                        </p:tgtEl>
                                        <p:attrNameLst>
                                          <p:attrName>ppt_x</p:attrName>
                                          <p:attrName>ppt_y</p:attrName>
                                        </p:attrNameLst>
                                      </p:cBhvr>
                                    </p:animMotion>
                                  </p:childTnLst>
                                </p:cTn>
                              </p:par>
                              <p:par>
                                <p:cTn id="13" presetID="0" presetClass="path" presetSubtype="0" repeatCount="indefinite" fill="hold" nodeType="withEffect">
                                  <p:stCondLst>
                                    <p:cond delay="0"/>
                                  </p:stCondLst>
                                  <p:endCondLst>
                                    <p:cond evt="onNext" delay="0">
                                      <p:tgtEl>
                                        <p:sldTgt/>
                                      </p:tgtEl>
                                    </p:cond>
                                  </p:endCondLst>
                                  <p:childTnLst>
                                    <p:animMotion origin="layout" path="M 3.05556E-6 -5.55556E-6 C 0.01406 0.02106 0.03438 0.03402 0.05243 0.03309 C 0.07049 0.03217 0.10208 0.02291 0.10886 -0.00603 C 0.11563 -0.03496 0.10469 -0.1308 0.09358 -0.14121 C 0.08247 -0.15163 0.06354 -0.07593 0.04254 -0.06806 C 0.02153 -0.06019 -0.02465 -0.10556 -0.03212 -0.09376 C -0.03958 -0.08195 -0.01406 -0.02107 3.05556E-6 -5.55556E-6 Z " pathEditMode="relative" ptsTypes="aaaaaaa">
                                      <p:cBhvr>
                                        <p:cTn id="14" dur="5000" fill="hold"/>
                                        <p:tgtEl>
                                          <p:spTgt spid="299"/>
                                        </p:tgtEl>
                                        <p:attrNameLst>
                                          <p:attrName>ppt_x</p:attrName>
                                          <p:attrName>ppt_y</p:attrName>
                                        </p:attrNameLst>
                                      </p:cBhvr>
                                    </p:animMotion>
                                  </p:childTnLst>
                                </p:cTn>
                              </p:par>
                              <p:par>
                                <p:cTn id="15" presetID="0" presetClass="path" presetSubtype="0" repeatCount="indefinite" fill="hold" nodeType="withEffect">
                                  <p:stCondLst>
                                    <p:cond delay="0"/>
                                  </p:stCondLst>
                                  <p:endCondLst>
                                    <p:cond evt="onNext" delay="0">
                                      <p:tgtEl>
                                        <p:sldTgt/>
                                      </p:tgtEl>
                                    </p:cond>
                                  </p:endCondLst>
                                  <p:childTnLst>
                                    <p:animMotion origin="layout" path="M -7.22222E-6 -5.92593E-6 C -0.01511 -0.02616 -0.0356 -0.05301 -0.05296 -0.0595 C -0.07032 -0.06598 -0.10782 -0.04769 -0.104 -0.03889 C -0.10018 -0.0301 -0.03612 -0.02362 -0.02969 -0.00602 C -0.02327 0.01157 -0.07709 0.04953 -0.0658 0.06666 C -0.05452 0.08379 0.02708 0.10787 0.03819 0.09699 C 0.0493 0.08611 0.0151 0.02615 -7.22222E-6 -5.92593E-6 Z " pathEditMode="relative" ptsTypes="aaaaaaa">
                                      <p:cBhvr>
                                        <p:cTn id="16" dur="5000" fill="hold"/>
                                        <p:tgtEl>
                                          <p:spTgt spid="301"/>
                                        </p:tgtEl>
                                        <p:attrNameLst>
                                          <p:attrName>ppt_x</p:attrName>
                                          <p:attrName>ppt_y</p:attrName>
                                        </p:attrNameLst>
                                      </p:cBhvr>
                                    </p:animMotion>
                                  </p:childTnLst>
                                </p:cTn>
                              </p:par>
                              <p:par>
                                <p:cTn id="17" presetID="0" presetClass="path" presetSubtype="0" repeatCount="indefinite" fill="hold" grpId="0" nodeType="withEffect">
                                  <p:stCondLst>
                                    <p:cond delay="0"/>
                                  </p:stCondLst>
                                  <p:endCondLst>
                                    <p:cond evt="onNext" delay="0">
                                      <p:tgtEl>
                                        <p:sldTgt/>
                                      </p:tgtEl>
                                    </p:cond>
                                  </p:endCondLst>
                                  <p:childTnLst>
                                    <p:animMotion origin="layout" path="M -8.33333E-7 -1.11111E-6 C -0.00573 -0.01713 0.00556 -0.04491 0.02413 -0.06343 C 0.04271 -0.08195 0.08872 -0.12176 0.11129 -0.11158 C 0.13386 -0.10139 0.16406 -0.01528 0.15938 -0.00255 C 0.15469 0.01018 0.1 -0.04213 0.08316 -0.03496 C 0.06632 -0.02778 0.07222 0.03403 0.05834 0.04028 C 0.04445 0.04653 0.00573 0.01713 -8.33333E-7 -1.11111E-6 Z " pathEditMode="relative" ptsTypes="aaaaaaa">
                                      <p:cBhvr>
                                        <p:cTn id="18" dur="5000" fill="hold"/>
                                        <p:tgtEl>
                                          <p:spTgt spid="175"/>
                                        </p:tgtEl>
                                        <p:attrNameLst>
                                          <p:attrName>ppt_x</p:attrName>
                                          <p:attrName>ppt_y</p:attrName>
                                        </p:attrNameLst>
                                      </p:cBhvr>
                                    </p:animMotion>
                                  </p:childTnLst>
                                </p:cTn>
                              </p:par>
                              <p:par>
                                <p:cTn id="19" presetID="0" presetClass="path" presetSubtype="0" repeatCount="indefinite" fill="hold" grpId="0" nodeType="withEffect">
                                  <p:stCondLst>
                                    <p:cond delay="0"/>
                                  </p:stCondLst>
                                  <p:endCondLst>
                                    <p:cond evt="onNext" delay="0">
                                      <p:tgtEl>
                                        <p:sldTgt/>
                                      </p:tgtEl>
                                    </p:cond>
                                  </p:endCondLst>
                                  <p:childTnLst>
                                    <p:animMotion origin="layout" path="M -0.00399 0.00393 C -0.0111 0.00741 -0.01822 0.01088 -0.01735 0.02292 C -0.01649 0.03495 -0.02083 0.05995 0.00088 0.07592 C 0.02258 0.0919 0.09063 0.12477 0.11286 0.11875 C 0.13508 0.11273 0.15279 0.06018 0.13404 0.04028 C 0.11529 0.02037 0.05765 0.01018 5.55556E-6 -2.59259E-6 " pathEditMode="relative" ptsTypes="aaaaaA">
                                      <p:cBhvr>
                                        <p:cTn id="20" dur="5000" fill="hold"/>
                                        <p:tgtEl>
                                          <p:spTgt spid="174"/>
                                        </p:tgtEl>
                                        <p:attrNameLst>
                                          <p:attrName>ppt_x</p:attrName>
                                          <p:attrName>ppt_y</p:attrName>
                                        </p:attrNameLst>
                                      </p:cBhvr>
                                    </p:animMotion>
                                  </p:childTnLst>
                                </p:cTn>
                              </p:par>
                              <p:par>
                                <p:cTn id="21" presetID="0" presetClass="path" presetSubtype="0" repeatCount="indefinite" fill="hold" grpId="0" nodeType="withEffect">
                                  <p:stCondLst>
                                    <p:cond delay="0"/>
                                  </p:stCondLst>
                                  <p:endCondLst>
                                    <p:cond evt="onNext" delay="0">
                                      <p:tgtEl>
                                        <p:sldTgt/>
                                      </p:tgtEl>
                                    </p:cond>
                                  </p:endCondLst>
                                  <p:childTnLst>
                                    <p:animMotion origin="layout" path="M 8.88889E-6 1.48148E-6 C 0.02032 -0.00625 0.04914 -0.04444 0.04497 -0.06782 C 0.0408 -0.0912 -0.01562 -0.14514 -0.02534 -0.14051 C -0.03506 -0.13588 -0.00486 -0.05879 -0.01336 -0.04028 C -0.02187 -0.02176 -0.07916 -0.03657 -0.07673 -0.02963 C -0.0743 -0.02268 -0.02031 0.00625 8.88889E-6 1.48148E-6 Z " pathEditMode="relative" ptsTypes="aaaaaa">
                                      <p:cBhvr>
                                        <p:cTn id="22" dur="5000" fill="hold"/>
                                        <p:tgtEl>
                                          <p:spTgt spid="173"/>
                                        </p:tgtEl>
                                        <p:attrNameLst>
                                          <p:attrName>ppt_x</p:attrName>
                                          <p:attrName>ppt_y</p:attrName>
                                        </p:attrNameLst>
                                      </p:cBhvr>
                                    </p:animMotion>
                                  </p:childTnLst>
                                </p:cTn>
                              </p:par>
                              <p:par>
                                <p:cTn id="23" presetID="0" presetClass="path" presetSubtype="0" repeatCount="indefinite" fill="hold" grpId="0" nodeType="withEffect">
                                  <p:stCondLst>
                                    <p:cond delay="0"/>
                                  </p:stCondLst>
                                  <p:endCondLst>
                                    <p:cond evt="onNext" delay="0">
                                      <p:tgtEl>
                                        <p:sldTgt/>
                                      </p:tgtEl>
                                    </p:cond>
                                  </p:endCondLst>
                                  <p:childTnLst>
                                    <p:animMotion origin="layout" path="M 4.72222E-6 2.96296E-6 C 0.01666 -0.00741 0.03663 -0.01806 0.02725 -0.03634 C 0.01788 -0.05463 -0.03681 -0.10579 -0.05591 -0.10949 C -0.075 -0.1132 -0.09115 -0.0706 -0.08768 -0.0588 C -0.0842 -0.04699 -0.03716 -0.04931 -0.03472 -0.0382 C -0.03229 -0.02709 -0.079 0.00162 -0.07275 0.00787 C -0.0665 0.01412 -0.01667 0.00741 4.72222E-6 2.96296E-6 Z " pathEditMode="relative" ptsTypes="aaaaaaa">
                                      <p:cBhvr>
                                        <p:cTn id="24" dur="5000" fill="hold"/>
                                        <p:tgtEl>
                                          <p:spTgt spid="23"/>
                                        </p:tgtEl>
                                        <p:attrNameLst>
                                          <p:attrName>ppt_x</p:attrName>
                                          <p:attrName>ppt_y</p:attrName>
                                        </p:attrNameLst>
                                      </p:cBhvr>
                                    </p:animMotion>
                                  </p:childTnLst>
                                </p:cTn>
                              </p:par>
                              <p:par>
                                <p:cTn id="25" presetID="0" presetClass="path" presetSubtype="0" repeatCount="indefinite" fill="hold" grpId="0" nodeType="withEffect">
                                  <p:stCondLst>
                                    <p:cond delay="0"/>
                                  </p:stCondLst>
                                  <p:endCondLst>
                                    <p:cond evt="onNext" delay="0">
                                      <p:tgtEl>
                                        <p:sldTgt/>
                                      </p:tgtEl>
                                    </p:cond>
                                  </p:endCondLst>
                                  <p:childTnLst>
                                    <p:animMotion origin="layout" path="M -2.5E-6 -3.33333E-6 C -0.00295 -0.0162 -0.00764 -0.06111 -0.01892 -0.06666 C -0.03021 -0.07222 -0.06996 -0.0574 -0.06736 -0.0331 C -0.06476 -0.00879 -0.02691 0.0757 -0.00347 0.07986 C 0.01997 0.08403 0.07292 -0.00023 0.07327 -0.00856 C 0.07361 -0.01689 0.01146 0.02894 -0.00104 0.03033 C -0.01354 0.03172 0.00295 0.01621 -2.5E-6 -3.33333E-6 Z " pathEditMode="relative" ptsTypes="aaaaaaa">
                                      <p:cBhvr>
                                        <p:cTn id="26" dur="5000" fill="hold"/>
                                        <p:tgtEl>
                                          <p:spTgt spid="44"/>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0017 -0.00023 C -0.00018 -0.01111 -0.00052 -0.02199 0.00017 -0.02916 C 0.00086 -0.03634 0.00277 -0.03958 0.00468 -0.04259 " pathEditMode="relative" ptsTypes="aaA">
                                      <p:cBhvr>
                                        <p:cTn id="30" dur="2000" fill="hold"/>
                                        <p:tgtEl>
                                          <p:spTgt spid="302"/>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3.05556E-6 -4.81481E-6 C -0.00157 -0.0081 -0.00313 -0.01597 -0.00348 -0.02708 C -0.00382 -0.03819 -0.00191 -0.05208 -0.00243 -0.06736 C -0.00295 -0.08263 -0.00504 -0.10046 -0.00695 -0.11828 " pathEditMode="relative" ptsTypes="aaaA">
                                      <p:cBhvr>
                                        <p:cTn id="32" dur="2000" fill="hold"/>
                                        <p:tgtEl>
                                          <p:spTgt spid="303"/>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00035 0.00023 C 0.00139 -0.00856 0.0033 -0.01713 0.00364 -0.02546 C 0.00399 -0.0338 0.00469 -0.03796 0.00156 -0.04977 C -0.00156 -0.06157 -0.01268 -0.08055 -0.01476 -0.09676 C -0.01684 -0.11296 -0.01406 -0.13032 -0.01129 -0.14745 " pathEditMode="relative" ptsTypes="aaaaA">
                                      <p:cBhvr>
                                        <p:cTn id="34" dur="2000" fill="hold"/>
                                        <p:tgtEl>
                                          <p:spTgt spid="307"/>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00018 0.00024 C 0.00087 -0.01574 0.00174 -0.03148 0.00122 -0.04282 C 0.0007 -0.05416 -0.00121 -0.05879 -0.00277 -0.06782 C -0.00434 -0.07685 -0.00642 -0.0868 -0.00833 -0.09676 " pathEditMode="relative" ptsTypes="aaaA">
                                      <p:cBhvr>
                                        <p:cTn id="36" dur="2000" fill="hold"/>
                                        <p:tgtEl>
                                          <p:spTgt spid="304"/>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0035 -0.00092 C 0.00156 -0.02176 0.00278 -0.04259 0.00069 -0.05833 C -0.00139 -0.07407 -0.00851 -0.08449 -0.01163 -0.09537 C -0.01476 -0.10625 -0.01823 -0.10926 -0.01806 -0.12315 C -0.01788 -0.13704 -0.01458 -0.1581 -0.01111 -0.17917 " pathEditMode="relative" ptsTypes="aaaaA">
                                      <p:cBhvr>
                                        <p:cTn id="38" dur="2000" fill="hold"/>
                                        <p:tgtEl>
                                          <p:spTgt spid="305"/>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1.11111E-6 L -4.16667E-6 0.17708 " pathEditMode="relative" rAng="0" ptsTypes="AA">
                                      <p:cBhvr>
                                        <p:cTn id="42" dur="5000" fill="hold"/>
                                        <p:tgtEl>
                                          <p:spTgt spid="49"/>
                                        </p:tgtEl>
                                        <p:attrNameLst>
                                          <p:attrName>ppt_x</p:attrName>
                                          <p:attrName>ppt_y</p:attrName>
                                        </p:attrNameLst>
                                      </p:cBhvr>
                                      <p:rCtr x="0" y="88"/>
                                    </p:animMotion>
                                  </p:childTnLst>
                                </p:cTn>
                              </p:par>
                              <p:par>
                                <p:cTn id="43" presetID="42" presetClass="path" presetSubtype="0" accel="50000" decel="50000" fill="hold" nodeType="withEffect">
                                  <p:stCondLst>
                                    <p:cond delay="0"/>
                                  </p:stCondLst>
                                  <p:childTnLst>
                                    <p:animMotion origin="layout" path="M -1.66667E-6 4.07407E-6 L -1.66667E-6 0.11134 " pathEditMode="relative" rAng="0" ptsTypes="AA">
                                      <p:cBhvr>
                                        <p:cTn id="44" dur="3100" fill="hold"/>
                                        <p:tgtEl>
                                          <p:spTgt spid="13"/>
                                        </p:tgtEl>
                                        <p:attrNameLst>
                                          <p:attrName>ppt_x</p:attrName>
                                          <p:attrName>ppt_y</p:attrName>
                                        </p:attrNameLst>
                                      </p:cBhvr>
                                      <p:rCtr x="0" y="56"/>
                                    </p:animMotion>
                                  </p:childTnLst>
                                </p:cTn>
                              </p:par>
                              <p:par>
                                <p:cTn id="45" presetID="42" presetClass="path" presetSubtype="0" accel="50000" decel="50000" fill="hold" nodeType="withEffect">
                                  <p:stCondLst>
                                    <p:cond delay="0"/>
                                  </p:stCondLst>
                                  <p:childTnLst>
                                    <p:animMotion origin="layout" path="M 1.11022E-16 3.7037E-6 L 1.11022E-16 0.05532 " pathEditMode="relative" rAng="0" ptsTypes="AA">
                                      <p:cBhvr>
                                        <p:cTn id="46" dur="2000" fill="hold"/>
                                        <p:tgtEl>
                                          <p:spTgt spid="15"/>
                                        </p:tgtEl>
                                        <p:attrNameLst>
                                          <p:attrName>ppt_x</p:attrName>
                                          <p:attrName>ppt_y</p:attrName>
                                        </p:attrNameLst>
                                      </p:cBhvr>
                                      <p:rCtr x="0" y="28"/>
                                    </p:animMotion>
                                  </p:childTnLst>
                                </p:cTn>
                              </p:par>
                              <p:par>
                                <p:cTn id="47" presetID="42" presetClass="path" presetSubtype="0" accel="50000" decel="50000" fill="hold" nodeType="withEffect">
                                  <p:stCondLst>
                                    <p:cond delay="0"/>
                                  </p:stCondLst>
                                  <p:childTnLst>
                                    <p:animMotion origin="layout" path="M -2.77778E-6 4.44444E-6 L -2.77778E-6 0.16273 " pathEditMode="relative" rAng="0" ptsTypes="AA">
                                      <p:cBhvr>
                                        <p:cTn id="48" dur="4900" fill="hold"/>
                                        <p:tgtEl>
                                          <p:spTgt spid="16"/>
                                        </p:tgtEl>
                                        <p:attrNameLst>
                                          <p:attrName>ppt_x</p:attrName>
                                          <p:attrName>ppt_y</p:attrName>
                                        </p:attrNameLst>
                                      </p:cBhvr>
                                      <p:rCtr x="0" y="81"/>
                                    </p:animMotion>
                                  </p:childTnLst>
                                </p:cTn>
                              </p:par>
                              <p:par>
                                <p:cTn id="49" presetID="42" presetClass="path" presetSubtype="0" accel="50000" decel="50000" fill="hold" nodeType="withEffect">
                                  <p:stCondLst>
                                    <p:cond delay="0"/>
                                  </p:stCondLst>
                                  <p:childTnLst>
                                    <p:animMotion origin="layout" path="M 4.16667E-6 -1.48148E-6 L 4.16667E-6 0.07593 " pathEditMode="relative" rAng="0" ptsTypes="AA">
                                      <p:cBhvr>
                                        <p:cTn id="50" dur="2000" fill="hold"/>
                                        <p:tgtEl>
                                          <p:spTgt spid="12"/>
                                        </p:tgtEl>
                                        <p:attrNameLst>
                                          <p:attrName>ppt_x</p:attrName>
                                          <p:attrName>ppt_y</p:attrName>
                                        </p:attrNameLst>
                                      </p:cBhvr>
                                      <p:rCtr x="0" y="38"/>
                                    </p:animMotion>
                                  </p:childTnLst>
                                </p:cTn>
                              </p:par>
                              <p:par>
                                <p:cTn id="51" presetID="42" presetClass="path" presetSubtype="0" accel="50000" decel="50000" fill="hold" nodeType="withEffect">
                                  <p:stCondLst>
                                    <p:cond delay="0"/>
                                  </p:stCondLst>
                                  <p:childTnLst>
                                    <p:animMotion origin="layout" path="M -3.33333E-6 1.85185E-6 L -3.33333E-6 0.14514 " pathEditMode="relative" rAng="0" ptsTypes="AA">
                                      <p:cBhvr>
                                        <p:cTn id="52" dur="4600" fill="hold"/>
                                        <p:tgtEl>
                                          <p:spTgt spid="14"/>
                                        </p:tgtEl>
                                        <p:attrNameLst>
                                          <p:attrName>ppt_x</p:attrName>
                                          <p:attrName>ppt_y</p:attrName>
                                        </p:attrNameLst>
                                      </p:cBhvr>
                                      <p:rCtr x="0" y="72"/>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3.61111E-6 3.7037E-7 L 3.61111E-6 0.16759 " pathEditMode="relative" rAng="0" ptsTypes="AA">
                                      <p:cBhvr>
                                        <p:cTn id="56" dur="2000" fill="hold"/>
                                        <p:tgtEl>
                                          <p:spTgt spid="129"/>
                                        </p:tgtEl>
                                        <p:attrNameLst>
                                          <p:attrName>ppt_x</p:attrName>
                                          <p:attrName>ppt_y</p:attrName>
                                        </p:attrNameLst>
                                      </p:cBhvr>
                                      <p:rCtr x="0" y="84"/>
                                    </p:animMotion>
                                  </p:childTnLst>
                                </p:cTn>
                              </p:par>
                              <p:par>
                                <p:cTn id="57" presetID="42" presetClass="path" presetSubtype="0" accel="50000" decel="50000" fill="hold" grpId="0" nodeType="withEffect">
                                  <p:stCondLst>
                                    <p:cond delay="0"/>
                                  </p:stCondLst>
                                  <p:childTnLst>
                                    <p:animMotion origin="layout" path="M 8.33333E-7 -2.22222E-6 L 8.33333E-7 0.08588 " pathEditMode="relative" rAng="0" ptsTypes="AA">
                                      <p:cBhvr>
                                        <p:cTn id="58" dur="2000" fill="hold"/>
                                        <p:tgtEl>
                                          <p:spTgt spid="130"/>
                                        </p:tgtEl>
                                        <p:attrNameLst>
                                          <p:attrName>ppt_x</p:attrName>
                                          <p:attrName>ppt_y</p:attrName>
                                        </p:attrNameLst>
                                      </p:cBhvr>
                                      <p:rCtr x="0" y="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P spid="129" grpId="0" animBg="1"/>
      <p:bldP spid="130" grpId="0" animBg="1"/>
      <p:bldP spid="173" grpId="0" animBg="1"/>
      <p:bldP spid="174" grpId="0" animBg="1"/>
      <p:bldP spid="175" grpId="0" animBg="1"/>
      <p:bldP spid="302" grpId="0" animBg="1"/>
      <p:bldP spid="303" grpId="0" animBg="1"/>
      <p:bldP spid="304" grpId="0" animBg="1"/>
      <p:bldP spid="305" grpId="0" animBg="1"/>
      <p:bldP spid="30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effectLst/>
        </p:spPr>
        <p:txBody>
          <a:bodyPr/>
          <a:lstStyle/>
          <a:p>
            <a:r>
              <a:rPr lang="en-US"/>
              <a:t>Reflections</a:t>
            </a:r>
          </a:p>
        </p:txBody>
      </p:sp>
      <p:sp>
        <p:nvSpPr>
          <p:cNvPr id="132099" name="Rectangle 3"/>
          <p:cNvSpPr>
            <a:spLocks noGrp="1" noChangeArrowheads="1"/>
          </p:cNvSpPr>
          <p:nvPr>
            <p:ph idx="1"/>
          </p:nvPr>
        </p:nvSpPr>
        <p:spPr/>
        <p:txBody>
          <a:bodyPr/>
          <a:lstStyle/>
          <a:p>
            <a:r>
              <a:rPr lang="en-US" sz="2800"/>
              <a:t>What are the two broad tasks of environmental engineers?</a:t>
            </a:r>
          </a:p>
          <a:p>
            <a:r>
              <a:rPr lang="en-US" sz="2800"/>
              <a:t>What is the connection between the broad tasks of environmental engineers and building a water treatment plant?</a:t>
            </a:r>
          </a:p>
          <a:p>
            <a:r>
              <a:rPr lang="en-US" sz="2800"/>
              <a:t>Why may the water need to be changed/treated?</a:t>
            </a:r>
          </a:p>
          <a:p>
            <a:r>
              <a:rPr lang="en-US" sz="2800"/>
              <a:t>What is the biggest water quality issue for the 1 billion who don’t have access to safe water?</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dirty="0" smtClean="0"/>
              <a:t>Aluminum Sulfate Chemistry </a:t>
            </a:r>
            <a:r>
              <a:rPr lang="en-US" dirty="0" smtClean="0"/>
              <a:t>Alum [Al</a:t>
            </a:r>
            <a:r>
              <a:rPr lang="en-US" baseline="-25000" dirty="0" smtClean="0"/>
              <a:t>2</a:t>
            </a:r>
            <a:r>
              <a:rPr lang="en-US" dirty="0" smtClean="0"/>
              <a:t>(SO</a:t>
            </a:r>
            <a:r>
              <a:rPr lang="en-US" baseline="-25000" dirty="0" smtClean="0"/>
              <a:t>4</a:t>
            </a:r>
            <a:r>
              <a:rPr lang="en-US" dirty="0" smtClean="0"/>
              <a:t>)</a:t>
            </a:r>
            <a:r>
              <a:rPr lang="en-US" baseline="-25000" dirty="0" smtClean="0"/>
              <a:t>3</a:t>
            </a:r>
            <a:r>
              <a:rPr lang="en-US" dirty="0" smtClean="0"/>
              <a:t>*14.3H</a:t>
            </a:r>
            <a:r>
              <a:rPr lang="en-US" baseline="-25000" dirty="0" smtClean="0"/>
              <a:t>2</a:t>
            </a:r>
            <a:r>
              <a:rPr lang="en-US" dirty="0" smtClean="0"/>
              <a:t>O]</a:t>
            </a:r>
            <a:endParaRPr lang="en-US" dirty="0"/>
          </a:p>
        </p:txBody>
      </p:sp>
      <p:sp>
        <p:nvSpPr>
          <p:cNvPr id="73731" name="Rectangle 3"/>
          <p:cNvSpPr>
            <a:spLocks noGrp="1" noChangeArrowheads="1"/>
          </p:cNvSpPr>
          <p:nvPr>
            <p:ph idx="1"/>
          </p:nvPr>
        </p:nvSpPr>
        <p:spPr>
          <a:xfrm>
            <a:off x="685800" y="1764030"/>
            <a:ext cx="7772400" cy="4114800"/>
          </a:xfrm>
        </p:spPr>
        <p:txBody>
          <a:bodyPr/>
          <a:lstStyle/>
          <a:p>
            <a:pPr>
              <a:lnSpc>
                <a:spcPct val="90000"/>
              </a:lnSpc>
            </a:pPr>
            <a:r>
              <a:rPr lang="en-US" dirty="0" smtClean="0"/>
              <a:t>A widely </a:t>
            </a:r>
            <a:r>
              <a:rPr lang="en-US" dirty="0" smtClean="0"/>
              <a:t>used </a:t>
            </a:r>
            <a:r>
              <a:rPr lang="en-US" dirty="0" smtClean="0"/>
              <a:t>coagulant</a:t>
            </a:r>
          </a:p>
          <a:p>
            <a:pPr>
              <a:lnSpc>
                <a:spcPct val="90000"/>
              </a:lnSpc>
            </a:pPr>
            <a:r>
              <a:rPr lang="en-US" dirty="0" smtClean="0"/>
              <a:t>Typically 10 mg/L to 100 mg/L alum is used (0.9 to 9 mg/L as Al)</a:t>
            </a:r>
          </a:p>
          <a:p>
            <a:pPr>
              <a:lnSpc>
                <a:spcPct val="90000"/>
              </a:lnSpc>
            </a:pPr>
            <a:r>
              <a:rPr lang="en-US" dirty="0" smtClean="0"/>
              <a:t>High concentrations (stock solutions) don’t precipitate because the pH is low</a:t>
            </a:r>
          </a:p>
          <a:p>
            <a:pPr>
              <a:lnSpc>
                <a:spcPct val="90000"/>
              </a:lnSpc>
            </a:pPr>
            <a:r>
              <a:rPr lang="en-US" dirty="0" smtClean="0"/>
              <a:t>The alum precipitates when it blends with the water in the water treatment plant</a:t>
            </a:r>
            <a:endParaRPr lang="en-US" dirty="0"/>
          </a:p>
          <a:p>
            <a:pPr>
              <a:lnSpc>
                <a:spcPct val="90000"/>
              </a:lnSpc>
            </a:pPr>
            <a:r>
              <a:rPr lang="en-US" dirty="0" smtClean="0"/>
              <a:t>The </a:t>
            </a:r>
            <a:r>
              <a:rPr lang="en-US" dirty="0"/>
              <a:t>primary reaction produces </a:t>
            </a:r>
            <a:r>
              <a:rPr lang="en-US" dirty="0">
                <a:sym typeface="Symbol" pitchFamily="18" charset="2"/>
              </a:rPr>
              <a:t>Al(OH)</a:t>
            </a:r>
            <a:r>
              <a:rPr lang="en-US" baseline="-25000" dirty="0">
                <a:sym typeface="Symbol" pitchFamily="18" charset="2"/>
              </a:rPr>
              <a:t>3</a:t>
            </a:r>
            <a:r>
              <a:rPr lang="en-US" dirty="0">
                <a:sym typeface="Symbol" pitchFamily="18" charset="2"/>
              </a:rPr>
              <a:t> </a:t>
            </a:r>
            <a:endParaRPr lang="en-US" dirty="0"/>
          </a:p>
          <a:p>
            <a:pPr>
              <a:lnSpc>
                <a:spcPct val="90000"/>
              </a:lnSpc>
              <a:buFont typeface="Wingdings" pitchFamily="2" charset="2"/>
              <a:buNone/>
            </a:pPr>
            <a:r>
              <a:rPr lang="en-US" dirty="0"/>
              <a:t>Al</a:t>
            </a:r>
            <a:r>
              <a:rPr lang="en-US" baseline="-25000" dirty="0"/>
              <a:t>2</a:t>
            </a:r>
            <a:r>
              <a:rPr lang="en-US" dirty="0"/>
              <a:t>(SO</a:t>
            </a:r>
            <a:r>
              <a:rPr lang="en-US" baseline="-25000" dirty="0"/>
              <a:t>4</a:t>
            </a:r>
            <a:r>
              <a:rPr lang="en-US" dirty="0"/>
              <a:t>)</a:t>
            </a:r>
            <a:r>
              <a:rPr lang="en-US" baseline="-25000" dirty="0"/>
              <a:t>3</a:t>
            </a:r>
            <a:r>
              <a:rPr lang="en-US" dirty="0"/>
              <a:t> + 6H</a:t>
            </a:r>
            <a:r>
              <a:rPr lang="en-US" baseline="-25000" dirty="0"/>
              <a:t>2</a:t>
            </a:r>
            <a:r>
              <a:rPr lang="en-US" dirty="0"/>
              <a:t>O</a:t>
            </a:r>
            <a:r>
              <a:rPr lang="en-US" dirty="0">
                <a:sym typeface="Symbol" pitchFamily="18" charset="2"/>
              </a:rPr>
              <a:t>2Al(OH)</a:t>
            </a:r>
            <a:r>
              <a:rPr lang="en-US" baseline="-25000" dirty="0">
                <a:sym typeface="Symbol" pitchFamily="18" charset="2"/>
              </a:rPr>
              <a:t>3</a:t>
            </a:r>
            <a:r>
              <a:rPr lang="en-US" dirty="0">
                <a:sym typeface="Symbol" pitchFamily="18" charset="2"/>
              </a:rPr>
              <a:t> + 6H</a:t>
            </a:r>
            <a:r>
              <a:rPr lang="en-US" baseline="30000" dirty="0">
                <a:sym typeface="Symbol" pitchFamily="18" charset="2"/>
              </a:rPr>
              <a:t>+</a:t>
            </a:r>
            <a:r>
              <a:rPr lang="en-US" dirty="0">
                <a:sym typeface="Symbol" pitchFamily="18" charset="2"/>
              </a:rPr>
              <a:t> + 3SO</a:t>
            </a:r>
            <a:r>
              <a:rPr lang="en-US" baseline="-25000" dirty="0">
                <a:sym typeface="Symbol" pitchFamily="18" charset="2"/>
              </a:rPr>
              <a:t>4</a:t>
            </a:r>
            <a:r>
              <a:rPr lang="en-US" baseline="30000" dirty="0">
                <a:sym typeface="Symbol" pitchFamily="18" charset="2"/>
              </a:rPr>
              <a:t>-2</a:t>
            </a:r>
          </a:p>
        </p:txBody>
      </p:sp>
      <p:sp>
        <p:nvSpPr>
          <p:cNvPr id="73732" name="Oval 4"/>
          <p:cNvSpPr>
            <a:spLocks noChangeArrowheads="1"/>
          </p:cNvSpPr>
          <p:nvPr/>
        </p:nvSpPr>
        <p:spPr bwMode="auto">
          <a:xfrm>
            <a:off x="6065866" y="5716042"/>
            <a:ext cx="787400" cy="635000"/>
          </a:xfrm>
          <a:prstGeom prst="ellipse">
            <a:avLst/>
          </a:prstGeom>
          <a:noFill/>
          <a:ln w="28575">
            <a:solidFill>
              <a:schemeClr val="folHlink"/>
            </a:solidFill>
            <a:round/>
            <a:headEnd type="none" w="lg" len="med"/>
            <a:tailEnd type="none" w="lg" len="med"/>
          </a:ln>
          <a:effectLst/>
        </p:spPr>
        <p:txBody>
          <a:bodyPr wrap="none" anchor="ctr">
            <a:spAutoFit/>
          </a:bodyPr>
          <a:lstStyle/>
          <a:p>
            <a:endParaRPr lang="en-US"/>
          </a:p>
        </p:txBody>
      </p:sp>
      <p:sp>
        <p:nvSpPr>
          <p:cNvPr id="73733" name="Text Box 5"/>
          <p:cNvSpPr txBox="1">
            <a:spLocks noChangeArrowheads="1"/>
          </p:cNvSpPr>
          <p:nvPr/>
        </p:nvSpPr>
        <p:spPr bwMode="auto">
          <a:xfrm>
            <a:off x="4120861" y="6277700"/>
            <a:ext cx="2201863" cy="519112"/>
          </a:xfrm>
          <a:prstGeom prst="rect">
            <a:avLst/>
          </a:prstGeom>
          <a:noFill/>
          <a:ln w="12700">
            <a:noFill/>
            <a:miter lim="800000"/>
            <a:headEnd type="none" w="lg" len="med"/>
            <a:tailEnd type="none" w="lg" len="med"/>
          </a:ln>
          <a:effectLst/>
        </p:spPr>
        <p:txBody>
          <a:bodyPr wrap="none">
            <a:spAutoFit/>
          </a:bodyPr>
          <a:lstStyle/>
          <a:p>
            <a:pPr>
              <a:spcBef>
                <a:spcPct val="0"/>
              </a:spcBef>
            </a:pPr>
            <a:r>
              <a:rPr lang="en-US">
                <a:solidFill>
                  <a:schemeClr val="folHlink"/>
                </a:solidFill>
              </a:rPr>
              <a:t>pH = -log[H</a:t>
            </a:r>
            <a:r>
              <a:rPr lang="en-US" baseline="30000">
                <a:solidFill>
                  <a:schemeClr val="folHlink"/>
                </a:solidFill>
              </a:rPr>
              <a:t>+</a:t>
            </a:r>
            <a:r>
              <a:rPr lang="en-US">
                <a:solidFill>
                  <a:schemeClr val="folHlink"/>
                </a:solidFill>
              </a:rPr>
              <a:t>]</a:t>
            </a:r>
          </a:p>
        </p:txBody>
      </p:sp>
      <p:sp>
        <p:nvSpPr>
          <p:cNvPr id="73734" name="Line 6"/>
          <p:cNvSpPr>
            <a:spLocks noChangeShapeType="1"/>
          </p:cNvSpPr>
          <p:nvPr/>
        </p:nvSpPr>
        <p:spPr bwMode="auto">
          <a:xfrm>
            <a:off x="4069744" y="6444705"/>
            <a:ext cx="0" cy="277812"/>
          </a:xfrm>
          <a:prstGeom prst="line">
            <a:avLst/>
          </a:prstGeom>
          <a:noFill/>
          <a:ln w="38100">
            <a:solidFill>
              <a:schemeClr val="folHlink"/>
            </a:solidFill>
            <a:round/>
            <a:headEnd type="none" w="lg" len="med"/>
            <a:tailEnd type="triangle" w="lg" len="med"/>
          </a:ln>
          <a:effectLst/>
        </p:spPr>
        <p:txBody>
          <a:bodyPr anchor="ctr">
            <a:spAutoFit/>
          </a:bodyPr>
          <a:lstStyle/>
          <a:p>
            <a:endParaRPr lang="en-US"/>
          </a:p>
        </p:txBody>
      </p:sp>
      <p:sp>
        <p:nvSpPr>
          <p:cNvPr id="73735" name="Line 7"/>
          <p:cNvSpPr>
            <a:spLocks noChangeShapeType="1"/>
          </p:cNvSpPr>
          <p:nvPr/>
        </p:nvSpPr>
        <p:spPr bwMode="auto">
          <a:xfrm>
            <a:off x="4200236" y="6796812"/>
            <a:ext cx="2082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7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7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p:bldP spid="73733" grpId="0" build="p" autoUpdateAnimBg="0"/>
      <p:bldP spid="737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Coagulation </a:t>
            </a:r>
            <a:r>
              <a:rPr lang="en-US" dirty="0" smtClean="0"/>
              <a:t>Geometry </a:t>
            </a:r>
            <a:endParaRPr lang="en-US" dirty="0"/>
          </a:p>
        </p:txBody>
      </p:sp>
      <p:grpSp>
        <p:nvGrpSpPr>
          <p:cNvPr id="2" name="Group 503"/>
          <p:cNvGrpSpPr/>
          <p:nvPr/>
        </p:nvGrpSpPr>
        <p:grpSpPr>
          <a:xfrm rot="4680000">
            <a:off x="5202253" y="5021082"/>
            <a:ext cx="228601" cy="228600"/>
            <a:chOff x="2263322" y="2383933"/>
            <a:chExt cx="1623415" cy="1341120"/>
          </a:xfrm>
          <a:solidFill>
            <a:schemeClr val="accent5">
              <a:lumMod val="50000"/>
            </a:schemeClr>
          </a:solidFill>
        </p:grpSpPr>
        <p:sp>
          <p:nvSpPr>
            <p:cNvPr id="5169" name="Oval 516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0" name="Oval 516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1" name="Oval 517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2" name="Oval 517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3" name="Oval 517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4" name="Oval 517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5" name="Oval 517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6" name="Oval 517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7" name="Oval 517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8" name="Oval 517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9" name="Oval 517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0" name="Oval 517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1" name="Oval 518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2" name="Oval 518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3" name="Oval 518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4" name="Oval 518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5" name="Oval 518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6" name="Oval 518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7" name="Oval 518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8" name="Oval 518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9" name="Oval 518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0" name="Oval 518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1" name="Oval 519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2" name="Oval 519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3" name="Oval 519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4" name="Oval 519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5" name="Oval 519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6" name="Oval 519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7" name="Oval 519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8" name="Oval 519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9" name="Oval 519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0" name="Oval 519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1" name="Oval 520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2" name="Oval 520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3" name="Oval 520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4" name="Oval 520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5" name="Oval 520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6" name="Oval 520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7" name="Oval 520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8" name="Oval 520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9" name="Oval 520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0" name="Oval 520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1" name="Oval 521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2" name="Oval 521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3" name="Oval 521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4" name="Oval 521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5" name="Oval 521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6" name="Oval 521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 name="Group 454"/>
          <p:cNvGrpSpPr/>
          <p:nvPr/>
        </p:nvGrpSpPr>
        <p:grpSpPr>
          <a:xfrm rot="4680000">
            <a:off x="4473481" y="1592479"/>
            <a:ext cx="228601" cy="228600"/>
            <a:chOff x="2263322" y="2383933"/>
            <a:chExt cx="1623415" cy="1341120"/>
          </a:xfrm>
          <a:solidFill>
            <a:schemeClr val="accent5">
              <a:lumMod val="50000"/>
            </a:schemeClr>
          </a:solidFill>
        </p:grpSpPr>
        <p:sp>
          <p:nvSpPr>
            <p:cNvPr id="5121" name="Oval 512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2" name="Oval 512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3" name="Oval 512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4" name="Oval 512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5" name="Oval 512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6" name="Oval 512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7" name="Oval 512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8" name="Oval 512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9" name="Oval 512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0" name="Oval 512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1" name="Oval 513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2" name="Oval 513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3" name="Oval 513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4" name="Oval 513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5" name="Oval 513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6" name="Oval 513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7" name="Oval 513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8" name="Oval 513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9" name="Oval 513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0" name="Oval 513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1" name="Oval 514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2" name="Oval 514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3" name="Oval 514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4" name="Oval 514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5" name="Oval 514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6" name="Oval 514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7" name="Oval 514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8" name="Oval 514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9" name="Oval 514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0" name="Oval 514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1" name="Oval 515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2" name="Oval 515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3" name="Oval 515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4" name="Oval 515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5" name="Oval 515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6" name="Oval 515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7" name="Oval 515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8" name="Oval 515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9" name="Oval 515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0" name="Oval 515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1" name="Oval 516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2" name="Oval 516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3" name="Oval 516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4" name="Oval 516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5" name="Oval 516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6" name="Oval 516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7" name="Oval 516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8" name="Oval 516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 name="Group 62"/>
          <p:cNvGrpSpPr/>
          <p:nvPr/>
        </p:nvGrpSpPr>
        <p:grpSpPr>
          <a:xfrm rot="4680000">
            <a:off x="4571414" y="3519221"/>
            <a:ext cx="228601" cy="228600"/>
            <a:chOff x="2263322" y="2383933"/>
            <a:chExt cx="1623415" cy="1341120"/>
          </a:xfrm>
          <a:solidFill>
            <a:schemeClr val="accent5">
              <a:lumMod val="50000"/>
            </a:schemeClr>
          </a:solidFill>
        </p:grpSpPr>
        <p:sp>
          <p:nvSpPr>
            <p:cNvPr id="5073" name="Oval 507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4" name="Oval 507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5" name="Oval 507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6" name="Oval 507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7" name="Oval 507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8" name="Oval 507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9" name="Oval 507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0" name="Oval 507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1" name="Oval 508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2" name="Oval 508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3" name="Oval 508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4" name="Oval 508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5" name="Oval 508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6" name="Oval 508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7" name="Oval 508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8" name="Oval 508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9" name="Oval 508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0" name="Oval 508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1" name="Oval 509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2" name="Oval 509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3" name="Oval 509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4" name="Oval 509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5" name="Oval 509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6" name="Oval 509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7" name="Oval 509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8" name="Oval 509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9" name="Oval 509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0" name="Oval 509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1" name="Oval 510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2" name="Oval 510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3" name="Oval 510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4" name="Oval 510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5" name="Oval 95"/>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6" name="Oval 96"/>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7" name="Oval 97"/>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8" name="Oval 98"/>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9" name="Oval 99"/>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0" name="Oval 100"/>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1" name="Oval 101"/>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2" name="Oval 102"/>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3" name="Oval 103"/>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4" name="Oval 104"/>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5" name="Oval 105"/>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6" name="Oval 106"/>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7" name="Oval 107"/>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8" name="Oval 108"/>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9" name="Oval 109"/>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0" name="Oval 110"/>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4337" name="Flowchart: Magnetic Disk 4336"/>
          <p:cNvSpPr/>
          <p:nvPr/>
        </p:nvSpPr>
        <p:spPr>
          <a:xfrm rot="4680000">
            <a:off x="3137492" y="3130103"/>
            <a:ext cx="3566160" cy="548640"/>
          </a:xfrm>
          <a:prstGeom prst="flowChartMagneticDisk">
            <a:avLst/>
          </a:prstGeom>
          <a:solidFill>
            <a:schemeClr val="bg1">
              <a:lumMod val="5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6" name="Group 8"/>
          <p:cNvGrpSpPr/>
          <p:nvPr/>
        </p:nvGrpSpPr>
        <p:grpSpPr>
          <a:xfrm rot="4680000">
            <a:off x="4198775" y="1766085"/>
            <a:ext cx="228601" cy="228600"/>
            <a:chOff x="2263322" y="2383933"/>
            <a:chExt cx="1623415" cy="1341120"/>
          </a:xfrm>
          <a:solidFill>
            <a:schemeClr val="accent5">
              <a:lumMod val="50000"/>
            </a:schemeClr>
          </a:solidFill>
        </p:grpSpPr>
        <p:sp>
          <p:nvSpPr>
            <p:cNvPr id="5025" name="Oval 9"/>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6" name="Oval 10"/>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7" name="Oval 11"/>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8" name="Oval 12"/>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9" name="Oval 13"/>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0" name="Oval 14"/>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1" name="Oval 15"/>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2" name="Oval 16"/>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3" name="Oval 17"/>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4" name="Oval 18"/>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5" name="Oval 19"/>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6" name="Oval 20"/>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7" name="Oval 21"/>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8" name="Oval 22"/>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9" name="Oval 23"/>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0" name="Oval 24"/>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1" name="Oval 25"/>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2" name="Oval 26"/>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3" name="Oval 27"/>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4" name="Oval 28"/>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5" name="Oval 29"/>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6" name="Oval 30"/>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7" name="Oval 504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8" name="Oval 504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9" name="Oval 504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0" name="Oval 504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1" name="Oval 505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2" name="Oval 505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3" name="Oval 505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4" name="Oval 505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5" name="Oval 505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6" name="Oval 505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7" name="Oval 505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8" name="Oval 505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9" name="Oval 505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0" name="Oval 505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1" name="Oval 506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2" name="Oval 506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3" name="Oval 506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4" name="Oval 506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5" name="Oval 506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6" name="Oval 506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7" name="Oval 506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8" name="Oval 506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9" name="Oval 506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0" name="Oval 506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1" name="Oval 507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2" name="Oval 507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 name="Group 111"/>
          <p:cNvGrpSpPr/>
          <p:nvPr/>
        </p:nvGrpSpPr>
        <p:grpSpPr>
          <a:xfrm rot="4680000">
            <a:off x="4907723" y="2902420"/>
            <a:ext cx="228601" cy="228600"/>
            <a:chOff x="2263322" y="2383933"/>
            <a:chExt cx="1623415" cy="1341120"/>
          </a:xfrm>
          <a:solidFill>
            <a:schemeClr val="accent5">
              <a:lumMod val="50000"/>
            </a:schemeClr>
          </a:solidFill>
        </p:grpSpPr>
        <p:sp>
          <p:nvSpPr>
            <p:cNvPr id="4977" name="Oval 497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8" name="Oval 497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9" name="Oval 497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0" name="Oval 497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1" name="Oval 498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2" name="Oval 498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3" name="Oval 498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4" name="Oval 498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5" name="Oval 498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6" name="Oval 498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7" name="Oval 498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8" name="Oval 498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9" name="Oval 498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0" name="Oval 498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1" name="Oval 499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2" name="Oval 499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3" name="Oval 499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4" name="Oval 499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5" name="Oval 499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6" name="Oval 499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7" name="Oval 499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8" name="Oval 499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9" name="Oval 499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0" name="Oval 499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1" name="Oval 500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2" name="Oval 500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3" name="Oval 500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4" name="Oval 500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5" name="Oval 500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6" name="Oval 500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7" name="Oval 500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8" name="Oval 500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9" name="Oval 500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0" name="Oval 500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1" name="Oval 501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2" name="Oval 501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3" name="Oval 501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4" name="Oval 501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5" name="Oval 501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6" name="Oval 501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7" name="Oval 501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8" name="Oval 501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19" name="Oval 501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0" name="Oval 501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1" name="Oval 502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2" name="Oval 502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3" name="Oval 502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24" name="Oval 502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 name="Group 160"/>
          <p:cNvGrpSpPr/>
          <p:nvPr/>
        </p:nvGrpSpPr>
        <p:grpSpPr>
          <a:xfrm rot="4680000">
            <a:off x="4338450" y="2789716"/>
            <a:ext cx="228601" cy="228600"/>
            <a:chOff x="2263322" y="2383933"/>
            <a:chExt cx="1623415" cy="1341120"/>
          </a:xfrm>
          <a:solidFill>
            <a:schemeClr val="accent5">
              <a:lumMod val="50000"/>
            </a:schemeClr>
          </a:solidFill>
        </p:grpSpPr>
        <p:sp>
          <p:nvSpPr>
            <p:cNvPr id="4929" name="Oval 492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0" name="Oval 492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1" name="Oval 493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2" name="Oval 493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3" name="Oval 493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4" name="Oval 493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5" name="Oval 493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6" name="Oval 493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7" name="Oval 493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8" name="Oval 493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9" name="Oval 493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0" name="Oval 493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1" name="Oval 494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2" name="Oval 494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3" name="Oval 494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4" name="Oval 494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5" name="Oval 494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6" name="Oval 494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7" name="Oval 494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8" name="Oval 494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9" name="Oval 494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0" name="Oval 494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1" name="Oval 495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2" name="Oval 495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3" name="Oval 495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4" name="Oval 495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5" name="Oval 495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6" name="Oval 495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7" name="Oval 495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8" name="Oval 495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9" name="Oval 495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0" name="Oval 495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1" name="Oval 496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2" name="Oval 496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3" name="Oval 496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4" name="Oval 496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5" name="Oval 496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6" name="Oval 496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7" name="Oval 496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8" name="Oval 496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9" name="Oval 496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0" name="Oval 496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1" name="Oval 497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2" name="Oval 497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3" name="Oval 497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4" name="Oval 497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5" name="Oval 497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6" name="Oval 497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9" name="Group 209"/>
          <p:cNvGrpSpPr/>
          <p:nvPr/>
        </p:nvGrpSpPr>
        <p:grpSpPr>
          <a:xfrm rot="4680000">
            <a:off x="4591936" y="3982273"/>
            <a:ext cx="228601" cy="228600"/>
            <a:chOff x="2263322" y="2383933"/>
            <a:chExt cx="1623415" cy="1341120"/>
          </a:xfrm>
          <a:solidFill>
            <a:schemeClr val="accent5">
              <a:lumMod val="50000"/>
            </a:schemeClr>
          </a:solidFill>
        </p:grpSpPr>
        <p:sp>
          <p:nvSpPr>
            <p:cNvPr id="4881" name="Oval 488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2" name="Oval 488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3" name="Oval 488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4" name="Oval 488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5" name="Oval 488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6" name="Oval 488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7" name="Oval 488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8" name="Oval 488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9" name="Oval 488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0" name="Oval 488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1" name="Oval 489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2" name="Oval 489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3" name="Oval 489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4" name="Oval 489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5" name="Oval 489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6" name="Oval 489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7" name="Oval 489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8" name="Oval 489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9" name="Oval 489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0" name="Oval 489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1" name="Oval 490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2" name="Oval 490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3" name="Oval 490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4" name="Oval 490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5" name="Oval 490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6" name="Oval 490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7" name="Oval 490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8" name="Oval 490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9" name="Oval 490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0" name="Oval 490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1" name="Oval 491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2" name="Oval 491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3" name="Oval 491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4" name="Oval 491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5" name="Oval 491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6" name="Oval 491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7" name="Oval 491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8" name="Oval 491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9" name="Oval 491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0" name="Oval 491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1" name="Oval 492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2" name="Oval 492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3" name="Oval 492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4" name="Oval 492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5" name="Oval 492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6" name="Oval 492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7" name="Oval 492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8" name="Oval 492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0" name="Group 258"/>
          <p:cNvGrpSpPr/>
          <p:nvPr/>
        </p:nvGrpSpPr>
        <p:grpSpPr>
          <a:xfrm rot="4680000">
            <a:off x="4718679" y="4578552"/>
            <a:ext cx="228601" cy="228600"/>
            <a:chOff x="2263322" y="2383933"/>
            <a:chExt cx="1623415" cy="1341120"/>
          </a:xfrm>
          <a:solidFill>
            <a:schemeClr val="accent5">
              <a:lumMod val="50000"/>
            </a:schemeClr>
          </a:solidFill>
        </p:grpSpPr>
        <p:sp>
          <p:nvSpPr>
            <p:cNvPr id="4833" name="Oval 483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4" name="Oval 483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5" name="Oval 483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6" name="Oval 483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7" name="Oval 483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8" name="Oval 483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9" name="Oval 483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0" name="Oval 483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1" name="Oval 484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2" name="Oval 484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3" name="Oval 484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4" name="Oval 484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5" name="Oval 484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6" name="Oval 484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7" name="Oval 484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8" name="Oval 484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9" name="Oval 484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0" name="Oval 484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1" name="Oval 485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2" name="Oval 485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3" name="Oval 485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4" name="Oval 485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5" name="Oval 485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6" name="Oval 485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7" name="Oval 485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8" name="Oval 485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9" name="Oval 485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0" name="Oval 485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1" name="Oval 486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2" name="Oval 486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3" name="Oval 486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4" name="Oval 486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5" name="Oval 486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6" name="Oval 486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7" name="Oval 486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8" name="Oval 486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9" name="Oval 486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0" name="Oval 486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1" name="Oval 487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2" name="Oval 487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3" name="Oval 487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4" name="Oval 487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5" name="Oval 487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6" name="Oval 487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7" name="Oval 487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8" name="Oval 487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9" name="Oval 487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0" name="Oval 487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1" name="Group 307"/>
          <p:cNvGrpSpPr/>
          <p:nvPr/>
        </p:nvGrpSpPr>
        <p:grpSpPr>
          <a:xfrm rot="4680000">
            <a:off x="5161209" y="4094978"/>
            <a:ext cx="228601" cy="228600"/>
            <a:chOff x="2263322" y="2383933"/>
            <a:chExt cx="1623415" cy="1341120"/>
          </a:xfrm>
          <a:solidFill>
            <a:schemeClr val="accent5">
              <a:lumMod val="50000"/>
            </a:schemeClr>
          </a:solidFill>
        </p:grpSpPr>
        <p:sp>
          <p:nvSpPr>
            <p:cNvPr id="4785" name="Oval 478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6" name="Oval 478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7" name="Oval 478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8" name="Oval 478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9" name="Oval 478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0" name="Oval 478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1" name="Oval 479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2" name="Oval 479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3" name="Oval 479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4" name="Oval 479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5" name="Oval 479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6" name="Oval 479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7" name="Oval 479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8" name="Oval 479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9" name="Oval 479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0" name="Oval 479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1" name="Oval 480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2" name="Oval 480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3" name="Oval 480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4" name="Oval 480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5" name="Oval 480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6" name="Oval 480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7" name="Oval 480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8" name="Oval 480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9" name="Oval 480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0" name="Oval 480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1" name="Oval 481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2" name="Oval 481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3" name="Oval 481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4" name="Oval 481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5" name="Oval 481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6" name="Oval 481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7" name="Oval 481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8" name="Oval 481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9" name="Oval 481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0" name="Oval 481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1" name="Oval 482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2" name="Oval 482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3" name="Oval 482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4" name="Oval 482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5" name="Oval 482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6" name="Oval 482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7" name="Oval 482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8" name="Oval 482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9" name="Oval 482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0" name="Oval 482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1" name="Oval 483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2" name="Oval 483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2" name="Group 356"/>
          <p:cNvGrpSpPr/>
          <p:nvPr/>
        </p:nvGrpSpPr>
        <p:grpSpPr>
          <a:xfrm rot="4680000">
            <a:off x="4823829" y="2141229"/>
            <a:ext cx="228601" cy="228600"/>
            <a:chOff x="2263322" y="2383933"/>
            <a:chExt cx="1623415" cy="1341120"/>
          </a:xfrm>
          <a:solidFill>
            <a:schemeClr val="accent5">
              <a:lumMod val="50000"/>
            </a:schemeClr>
          </a:solidFill>
        </p:grpSpPr>
        <p:sp>
          <p:nvSpPr>
            <p:cNvPr id="4737" name="Oval 473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8" name="Oval 473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9" name="Oval 473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0" name="Oval 473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1" name="Oval 474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2" name="Oval 474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3" name="Oval 474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4" name="Oval 474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5" name="Oval 474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6" name="Oval 474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7" name="Oval 474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8" name="Oval 474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9" name="Oval 474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0" name="Oval 474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1" name="Oval 475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2" name="Oval 475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3" name="Oval 475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4" name="Oval 475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5" name="Oval 475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6" name="Oval 475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7" name="Oval 475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8" name="Oval 475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9" name="Oval 475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0" name="Oval 475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1" name="Oval 476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2" name="Oval 476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3" name="Oval 476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4" name="Oval 476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5" name="Oval 476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6" name="Oval 476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7" name="Oval 476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8" name="Oval 476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9" name="Oval 476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0" name="Oval 476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1" name="Oval 477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2" name="Oval 477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3" name="Oval 477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4" name="Oval 477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5" name="Oval 477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6" name="Oval 477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7" name="Oval 477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8" name="Oval 477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9" name="Oval 477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0" name="Oval 477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1" name="Oval 478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2" name="Oval 478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3" name="Oval 478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4" name="Oval 478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405"/>
          <p:cNvGrpSpPr/>
          <p:nvPr/>
        </p:nvGrpSpPr>
        <p:grpSpPr>
          <a:xfrm rot="4680000">
            <a:off x="5199378" y="3541548"/>
            <a:ext cx="228601" cy="228600"/>
            <a:chOff x="2263322" y="2383933"/>
            <a:chExt cx="1623415" cy="1341120"/>
          </a:xfrm>
          <a:solidFill>
            <a:schemeClr val="accent5">
              <a:lumMod val="50000"/>
            </a:schemeClr>
          </a:solidFill>
        </p:grpSpPr>
        <p:sp>
          <p:nvSpPr>
            <p:cNvPr id="4689" name="Oval 468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0" name="Oval 468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1" name="Oval 469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2" name="Oval 469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3" name="Oval 469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4" name="Oval 469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5" name="Oval 469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6" name="Oval 469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7" name="Oval 469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8" name="Oval 469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9" name="Oval 469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0" name="Oval 469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1" name="Oval 470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2" name="Oval 470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3" name="Oval 470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4" name="Oval 470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5" name="Oval 470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6" name="Oval 470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7" name="Oval 470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8" name="Oval 470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9" name="Oval 470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0" name="Oval 470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1" name="Oval 471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2" name="Oval 471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3" name="Oval 471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4" name="Oval 471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5" name="Oval 471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6" name="Oval 471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7" name="Oval 471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8" name="Oval 471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9" name="Oval 471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0" name="Oval 471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1" name="Oval 472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2" name="Oval 472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3" name="Oval 472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4" name="Oval 472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5" name="Oval 472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6" name="Oval 472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7" name="Oval 472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8" name="Oval 472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9" name="Oval 472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0" name="Oval 472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1" name="Oval 473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2" name="Oval 473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3" name="Oval 473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4" name="Oval 473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5" name="Oval 473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6" name="Oval 473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4" name="Group 552"/>
          <p:cNvGrpSpPr/>
          <p:nvPr/>
        </p:nvGrpSpPr>
        <p:grpSpPr>
          <a:xfrm rot="4680000">
            <a:off x="4552696" y="1965153"/>
            <a:ext cx="228601" cy="228600"/>
            <a:chOff x="2263322" y="2383933"/>
            <a:chExt cx="1623415" cy="1341120"/>
          </a:xfrm>
          <a:solidFill>
            <a:schemeClr val="accent5">
              <a:lumMod val="50000"/>
            </a:schemeClr>
          </a:solidFill>
        </p:grpSpPr>
        <p:sp>
          <p:nvSpPr>
            <p:cNvPr id="4641" name="Oval 464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2" name="Oval 464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3" name="Oval 464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4" name="Oval 464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5" name="Oval 464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6" name="Oval 464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7" name="Oval 464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8" name="Oval 464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9" name="Oval 464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0" name="Oval 464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1" name="Oval 465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2" name="Oval 465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3" name="Oval 465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4" name="Oval 465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5" name="Oval 465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6" name="Oval 465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7" name="Oval 465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8" name="Oval 465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9" name="Oval 465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0" name="Oval 465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1" name="Oval 466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2" name="Oval 466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3" name="Oval 466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4" name="Oval 466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5" name="Oval 466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6" name="Oval 466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7" name="Oval 466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8" name="Oval 466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9" name="Oval 466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0" name="Oval 466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1" name="Oval 467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2" name="Oval 467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3" name="Oval 467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4" name="Oval 467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5" name="Oval 467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6" name="Oval 467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7" name="Oval 467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8" name="Oval 467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9" name="Oval 467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0" name="Oval 467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1" name="Oval 468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2" name="Oval 468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3" name="Oval 468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4" name="Oval 468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5" name="Oval 468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6" name="Oval 468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7" name="Oval 468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8" name="Oval 468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5" name="Group 601"/>
          <p:cNvGrpSpPr/>
          <p:nvPr/>
        </p:nvGrpSpPr>
        <p:grpSpPr>
          <a:xfrm rot="4680000">
            <a:off x="5123039" y="4648407"/>
            <a:ext cx="228601" cy="228600"/>
            <a:chOff x="2263322" y="2383933"/>
            <a:chExt cx="1623415" cy="1341120"/>
          </a:xfrm>
          <a:solidFill>
            <a:schemeClr val="accent5">
              <a:lumMod val="50000"/>
            </a:schemeClr>
          </a:solidFill>
        </p:grpSpPr>
        <p:sp>
          <p:nvSpPr>
            <p:cNvPr id="4593" name="Oval 459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4" name="Oval 459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5" name="Oval 459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6" name="Oval 459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7" name="Oval 459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8" name="Oval 459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9" name="Oval 459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0" name="Oval 459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1" name="Oval 460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2" name="Oval 460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3" name="Oval 460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4" name="Oval 460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5" name="Oval 460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6" name="Oval 460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7" name="Oval 460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8" name="Oval 460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9" name="Oval 460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0" name="Oval 460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1" name="Oval 461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2" name="Oval 461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3" name="Oval 461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4" name="Oval 461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5" name="Oval 461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6" name="Oval 461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7" name="Oval 461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8" name="Oval 461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9" name="Oval 461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0" name="Oval 461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1" name="Oval 462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2" name="Oval 462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3" name="Oval 462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4" name="Oval 462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5" name="Oval 462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6" name="Oval 462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7" name="Oval 462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8" name="Oval 462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9" name="Oval 462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0" name="Oval 462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1" name="Oval 463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2" name="Oval 463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3" name="Oval 463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4" name="Oval 463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5" name="Oval 463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6" name="Oval 463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7" name="Oval 463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8" name="Oval 463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9" name="Oval 463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0" name="Oval 463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6" name="Group 650"/>
          <p:cNvGrpSpPr/>
          <p:nvPr/>
        </p:nvGrpSpPr>
        <p:grpSpPr>
          <a:xfrm rot="4680000">
            <a:off x="4657112" y="3189396"/>
            <a:ext cx="228601" cy="228600"/>
            <a:chOff x="2263322" y="2383933"/>
            <a:chExt cx="1623415" cy="1341120"/>
          </a:xfrm>
          <a:solidFill>
            <a:schemeClr val="accent5">
              <a:lumMod val="50000"/>
            </a:schemeClr>
          </a:solidFill>
        </p:grpSpPr>
        <p:sp>
          <p:nvSpPr>
            <p:cNvPr id="4545" name="Oval 454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6" name="Oval 454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7" name="Oval 454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8" name="Oval 454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9" name="Oval 454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0" name="Oval 454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1" name="Oval 455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2" name="Oval 455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3" name="Oval 455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4" name="Oval 455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5" name="Oval 455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6" name="Oval 455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7" name="Oval 455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8" name="Oval 455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9" name="Oval 455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0" name="Oval 455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1" name="Oval 456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2" name="Oval 456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3" name="Oval 456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4" name="Oval 456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5" name="Oval 456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6" name="Oval 456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7" name="Oval 456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8" name="Oval 456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9" name="Oval 456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0" name="Oval 456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1" name="Oval 457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2" name="Oval 457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3" name="Oval 457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4" name="Oval 457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5" name="Oval 457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6" name="Oval 457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7" name="Oval 457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8" name="Oval 457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9" name="Oval 457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0" name="Oval 457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1" name="Oval 458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2" name="Oval 458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3" name="Oval 458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4" name="Oval 458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5" name="Oval 458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6" name="Oval 458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7" name="Oval 458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8" name="Oval 458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9" name="Oval 458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0" name="Oval 458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1" name="Oval 459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2" name="Oval 459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7" name="Group 3251"/>
          <p:cNvGrpSpPr/>
          <p:nvPr/>
        </p:nvGrpSpPr>
        <p:grpSpPr>
          <a:xfrm rot="4680000">
            <a:off x="4901239" y="3604919"/>
            <a:ext cx="228601" cy="228600"/>
            <a:chOff x="2263322" y="2383933"/>
            <a:chExt cx="1623415" cy="1341120"/>
          </a:xfrm>
          <a:solidFill>
            <a:schemeClr val="accent5">
              <a:lumMod val="50000"/>
            </a:schemeClr>
          </a:solidFill>
        </p:grpSpPr>
        <p:sp>
          <p:nvSpPr>
            <p:cNvPr id="4497" name="Oval 449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8" name="Oval 449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9" name="Oval 449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0" name="Oval 449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1" name="Oval 450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2" name="Oval 450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3" name="Oval 450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4" name="Oval 450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5" name="Oval 450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6" name="Oval 450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7" name="Oval 450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8" name="Oval 450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9" name="Oval 450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0" name="Oval 450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1" name="Oval 451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2" name="Oval 451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3" name="Oval 451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4" name="Oval 451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5" name="Oval 451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6" name="Oval 451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7" name="Oval 451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8" name="Oval 451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9" name="Oval 451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0" name="Oval 451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1" name="Oval 452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2" name="Oval 452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3" name="Oval 452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4" name="Oval 452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5" name="Oval 452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6" name="Oval 452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7" name="Oval 452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8" name="Oval 452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29" name="Oval 452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0" name="Oval 452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1" name="Oval 453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2" name="Oval 453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3" name="Oval 453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4" name="Oval 453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5" name="Oval 453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6" name="Oval 453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7" name="Oval 453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8" name="Oval 453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39" name="Oval 453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0" name="Oval 453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1" name="Oval 454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2" name="Oval 454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3" name="Oval 454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4" name="Oval 454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8" name="Group 3300"/>
          <p:cNvGrpSpPr/>
          <p:nvPr/>
        </p:nvGrpSpPr>
        <p:grpSpPr>
          <a:xfrm rot="4680000">
            <a:off x="4804377" y="4248727"/>
            <a:ext cx="228601" cy="228600"/>
            <a:chOff x="2263322" y="2383933"/>
            <a:chExt cx="1623415" cy="1341120"/>
          </a:xfrm>
          <a:solidFill>
            <a:schemeClr val="accent5">
              <a:lumMod val="50000"/>
            </a:schemeClr>
          </a:solidFill>
        </p:grpSpPr>
        <p:sp>
          <p:nvSpPr>
            <p:cNvPr id="4449" name="Oval 444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0" name="Oval 444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1" name="Oval 445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2" name="Oval 445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3" name="Oval 445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4" name="Oval 445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5" name="Oval 445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6" name="Oval 445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7" name="Oval 445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8" name="Oval 445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9" name="Oval 445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0" name="Oval 445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1" name="Oval 446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2" name="Oval 446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3" name="Oval 446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4" name="Oval 446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5" name="Oval 446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6" name="Oval 446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7" name="Oval 446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8" name="Oval 446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9" name="Oval 446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0" name="Oval 446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1" name="Oval 447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2" name="Oval 447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3" name="Oval 447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4" name="Oval 447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5" name="Oval 447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6" name="Oval 447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7" name="Oval 447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8" name="Oval 447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9" name="Oval 447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0" name="Oval 447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1" name="Oval 448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2" name="Oval 448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3" name="Oval 448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4" name="Oval 448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5" name="Oval 448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6" name="Oval 448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7" name="Oval 448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8" name="Oval 448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9" name="Oval 448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0" name="Oval 448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1" name="Oval 449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2" name="Oval 449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3" name="Oval 449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4" name="Oval 449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5" name="Oval 449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6" name="Oval 449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9" name="Group 3349"/>
          <p:cNvGrpSpPr/>
          <p:nvPr/>
        </p:nvGrpSpPr>
        <p:grpSpPr>
          <a:xfrm rot="4680000">
            <a:off x="5330801" y="4526344"/>
            <a:ext cx="228601" cy="228600"/>
            <a:chOff x="2263322" y="2383933"/>
            <a:chExt cx="1623415" cy="1341120"/>
          </a:xfrm>
          <a:solidFill>
            <a:schemeClr val="accent5">
              <a:lumMod val="50000"/>
            </a:schemeClr>
          </a:solidFill>
        </p:grpSpPr>
        <p:sp>
          <p:nvSpPr>
            <p:cNvPr id="4401" name="Oval 440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2" name="Oval 440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3" name="Oval 440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4" name="Oval 440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5" name="Oval 440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6" name="Oval 440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7" name="Oval 440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8" name="Oval 440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9" name="Oval 440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0" name="Oval 440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1" name="Oval 441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2" name="Oval 441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3" name="Oval 441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4" name="Oval 441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5" name="Oval 441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6" name="Oval 441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7" name="Oval 441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8" name="Oval 441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9" name="Oval 441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0" name="Oval 441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1" name="Oval 442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2" name="Oval 442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3" name="Oval 442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4" name="Oval 442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5" name="Oval 442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6" name="Oval 442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7" name="Oval 442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8" name="Oval 442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9" name="Oval 442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0" name="Oval 442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1" name="Oval 443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2" name="Oval 443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3" name="Oval 443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4" name="Oval 443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5" name="Oval 443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6" name="Oval 443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7" name="Oval 443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8" name="Oval 443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9" name="Oval 443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0" name="Oval 443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1" name="Oval 444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2" name="Oval 444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3" name="Oval 444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4" name="Oval 444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5" name="Oval 444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6" name="Oval 444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7" name="Oval 444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8" name="Oval 444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0" name="Group 3398"/>
          <p:cNvGrpSpPr/>
          <p:nvPr/>
        </p:nvGrpSpPr>
        <p:grpSpPr>
          <a:xfrm rot="4680000">
            <a:off x="4663596" y="2486897"/>
            <a:ext cx="228601" cy="228600"/>
            <a:chOff x="2263322" y="2383933"/>
            <a:chExt cx="1623415" cy="1341120"/>
          </a:xfrm>
          <a:solidFill>
            <a:schemeClr val="accent5">
              <a:lumMod val="50000"/>
            </a:schemeClr>
          </a:solidFill>
        </p:grpSpPr>
        <p:sp>
          <p:nvSpPr>
            <p:cNvPr id="4353" name="Oval 435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54" name="Oval 435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55" name="Oval 435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56" name="Oval 435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57" name="Oval 435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58" name="Oval 435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59" name="Oval 435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0" name="Oval 435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1" name="Oval 436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2" name="Oval 436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3" name="Oval 436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4" name="Oval 436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5" name="Oval 436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6" name="Oval 436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7" name="Oval 436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8" name="Oval 436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9" name="Oval 436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0" name="Oval 436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1" name="Oval 437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2" name="Oval 437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3" name="Oval 437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4" name="Oval 437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5" name="Oval 437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6" name="Oval 437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7" name="Oval 437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8" name="Oval 437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9" name="Oval 437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0" name="Oval 437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1" name="Oval 438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2" name="Oval 438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3" name="Oval 438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4" name="Oval 438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5" name="Oval 438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6" name="Oval 438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7" name="Oval 438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8" name="Oval 438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9" name="Oval 438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0" name="Oval 438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1" name="Oval 439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2" name="Oval 439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3" name="Oval 439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4" name="Oval 439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5" name="Oval 439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6" name="Oval 439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7" name="Oval 439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8" name="Oval 439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9" name="Oval 439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0" name="Oval 439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1" name="Group 5216"/>
          <p:cNvGrpSpPr/>
          <p:nvPr/>
        </p:nvGrpSpPr>
        <p:grpSpPr>
          <a:xfrm rot="900000">
            <a:off x="5410200" y="2057400"/>
            <a:ext cx="3733800" cy="914400"/>
            <a:chOff x="533400" y="1524000"/>
            <a:chExt cx="3733800" cy="914400"/>
          </a:xfrm>
        </p:grpSpPr>
        <p:grpSp>
          <p:nvGrpSpPr>
            <p:cNvPr id="22" name="Group 503"/>
            <p:cNvGrpSpPr/>
            <p:nvPr/>
          </p:nvGrpSpPr>
          <p:grpSpPr>
            <a:xfrm>
              <a:off x="4038601" y="1828800"/>
              <a:ext cx="228601" cy="228600"/>
              <a:chOff x="2263322" y="2383933"/>
              <a:chExt cx="1623415" cy="1341120"/>
            </a:xfrm>
            <a:solidFill>
              <a:schemeClr val="accent5">
                <a:lumMod val="50000"/>
              </a:schemeClr>
            </a:solidFill>
          </p:grpSpPr>
          <p:sp>
            <p:nvSpPr>
              <p:cNvPr id="6053" name="Oval 605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4" name="Oval 605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5" name="Oval 605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6" name="Oval 605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7" name="Oval 605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8" name="Oval 605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9" name="Oval 605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0" name="Oval 605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1" name="Oval 606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2" name="Oval 606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3" name="Oval 606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4" name="Oval 606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5" name="Oval 606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6" name="Oval 606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7" name="Oval 606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8" name="Oval 606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9" name="Oval 606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0" name="Oval 606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1" name="Oval 607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2" name="Oval 607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3" name="Oval 607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4" name="Oval 607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5" name="Oval 607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6" name="Oval 607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7" name="Oval 607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8" name="Oval 607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9" name="Oval 607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0" name="Oval 607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1" name="Oval 608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2" name="Oval 608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3" name="Oval 608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4" name="Oval 608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5" name="Oval 608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6" name="Oval 608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7" name="Oval 608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8" name="Oval 608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9" name="Oval 608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0" name="Oval 608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1" name="Oval 609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2" name="Oval 609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3" name="Oval 609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4" name="Oval 609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5" name="Oval 609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6" name="Oval 609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7" name="Oval 609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8" name="Oval 609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9" name="Oval 609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00" name="Oval 609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3" name="Group 454"/>
            <p:cNvGrpSpPr/>
            <p:nvPr/>
          </p:nvGrpSpPr>
          <p:grpSpPr>
            <a:xfrm>
              <a:off x="533401" y="1828800"/>
              <a:ext cx="228601" cy="228600"/>
              <a:chOff x="2263322" y="2383933"/>
              <a:chExt cx="1623415" cy="1341120"/>
            </a:xfrm>
            <a:solidFill>
              <a:schemeClr val="accent5">
                <a:lumMod val="50000"/>
              </a:schemeClr>
            </a:solidFill>
          </p:grpSpPr>
          <p:sp>
            <p:nvSpPr>
              <p:cNvPr id="6005" name="Oval 600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6" name="Oval 600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7" name="Oval 600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8" name="Oval 600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9" name="Oval 600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0" name="Oval 600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1" name="Oval 601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2" name="Oval 601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3" name="Oval 601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4" name="Oval 601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5" name="Oval 601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6" name="Oval 601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7" name="Oval 601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8" name="Oval 601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9" name="Oval 601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0" name="Oval 601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1" name="Oval 602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2" name="Oval 602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3" name="Oval 602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4" name="Oval 602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5" name="Oval 602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6" name="Oval 602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7" name="Oval 602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8" name="Oval 602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9" name="Oval 602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0" name="Oval 602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1" name="Oval 603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2" name="Oval 603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3" name="Oval 603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4" name="Oval 603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5" name="Oval 603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6" name="Oval 603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7" name="Oval 603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8" name="Oval 603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9" name="Oval 603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0" name="Oval 603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1" name="Oval 604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2" name="Oval 604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3" name="Oval 604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4" name="Oval 604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5" name="Oval 604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6" name="Oval 604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7" name="Oval 604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8" name="Oval 604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9" name="Oval 604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0" name="Oval 604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1" name="Oval 605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2" name="Oval 605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4" name="Group 62"/>
            <p:cNvGrpSpPr/>
            <p:nvPr/>
          </p:nvGrpSpPr>
          <p:grpSpPr>
            <a:xfrm>
              <a:off x="2438401" y="2133600"/>
              <a:ext cx="228601" cy="228600"/>
              <a:chOff x="2263322" y="2383933"/>
              <a:chExt cx="1623415" cy="1341120"/>
            </a:xfrm>
            <a:solidFill>
              <a:schemeClr val="accent5">
                <a:lumMod val="50000"/>
              </a:schemeClr>
            </a:solidFill>
          </p:grpSpPr>
          <p:sp>
            <p:nvSpPr>
              <p:cNvPr id="5957" name="Oval 595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8" name="Oval 595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9" name="Oval 595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0" name="Oval 595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1" name="Oval 596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2" name="Oval 596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3" name="Oval 596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4" name="Oval 596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5" name="Oval 596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6" name="Oval 596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7" name="Oval 596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8" name="Oval 596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9" name="Oval 596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0" name="Oval 596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1" name="Oval 597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2" name="Oval 597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3" name="Oval 597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4" name="Oval 597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5" name="Oval 597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6" name="Oval 597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7" name="Oval 597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8" name="Oval 597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9" name="Oval 597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0" name="Oval 597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1" name="Oval 598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2" name="Oval 598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3" name="Oval 598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4" name="Oval 598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5" name="Oval 598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6" name="Oval 598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7" name="Oval 598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8" name="Oval 598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9" name="Oval 95"/>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0" name="Oval 96"/>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1" name="Oval 97"/>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2" name="Oval 98"/>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3" name="Oval 99"/>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4" name="Oval 100"/>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5" name="Oval 101"/>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6" name="Oval 102"/>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7" name="Oval 103"/>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8" name="Oval 104"/>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99" name="Oval 105"/>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0" name="Oval 106"/>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1" name="Oval 107"/>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2" name="Oval 108"/>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3" name="Oval 109"/>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04" name="Oval 110"/>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5221" name="Flowchart: Magnetic Disk 5220"/>
            <p:cNvSpPr/>
            <p:nvPr/>
          </p:nvSpPr>
          <p:spPr>
            <a:xfrm>
              <a:off x="594359" y="1696222"/>
              <a:ext cx="3566160" cy="548640"/>
            </a:xfrm>
            <a:prstGeom prst="flowChartMagneticDisk">
              <a:avLst/>
            </a:prstGeom>
            <a:solidFill>
              <a:schemeClr val="bg1">
                <a:lumMod val="5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25" name="Group 8"/>
            <p:cNvGrpSpPr/>
            <p:nvPr/>
          </p:nvGrpSpPr>
          <p:grpSpPr>
            <a:xfrm>
              <a:off x="646099" y="2133598"/>
              <a:ext cx="228601" cy="228600"/>
              <a:chOff x="2263322" y="2383933"/>
              <a:chExt cx="1623415" cy="1341120"/>
            </a:xfrm>
            <a:solidFill>
              <a:schemeClr val="accent5">
                <a:lumMod val="50000"/>
              </a:schemeClr>
            </a:solidFill>
          </p:grpSpPr>
          <p:sp>
            <p:nvSpPr>
              <p:cNvPr id="5909" name="Oval 9"/>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0" name="Oval 10"/>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1" name="Oval 11"/>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2" name="Oval 12"/>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3" name="Oval 13"/>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4" name="Oval 14"/>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5" name="Oval 15"/>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6" name="Oval 16"/>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7" name="Oval 17"/>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8" name="Oval 18"/>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9" name="Oval 19"/>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0" name="Oval 20"/>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1" name="Oval 21"/>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2" name="Oval 22"/>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3" name="Oval 23"/>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4" name="Oval 24"/>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5" name="Oval 25"/>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6" name="Oval 26"/>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7" name="Oval 27"/>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8" name="Oval 28"/>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9" name="Oval 29"/>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0" name="Oval 30"/>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1" name="Oval 593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2" name="Oval 593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3" name="Oval 593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4" name="Oval 593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5" name="Oval 593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6" name="Oval 593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7" name="Oval 593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8" name="Oval 593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9" name="Oval 593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0" name="Oval 593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1" name="Oval 594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2" name="Oval 594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3" name="Oval 594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4" name="Oval 594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5" name="Oval 594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6" name="Oval 594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7" name="Oval 594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8" name="Oval 594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9" name="Oval 594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0" name="Oval 594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1" name="Oval 595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2" name="Oval 595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3" name="Oval 595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4" name="Oval 595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5" name="Oval 595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6" name="Oval 595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6" name="Group 111"/>
            <p:cNvGrpSpPr/>
            <p:nvPr/>
          </p:nvGrpSpPr>
          <p:grpSpPr>
            <a:xfrm>
              <a:off x="1905001" y="1676400"/>
              <a:ext cx="228601" cy="228600"/>
              <a:chOff x="2263322" y="2383933"/>
              <a:chExt cx="1623415" cy="1341120"/>
            </a:xfrm>
            <a:solidFill>
              <a:schemeClr val="accent5">
                <a:lumMod val="50000"/>
              </a:schemeClr>
            </a:solidFill>
          </p:grpSpPr>
          <p:sp>
            <p:nvSpPr>
              <p:cNvPr id="5861" name="Oval 586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2" name="Oval 586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3" name="Oval 586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4" name="Oval 586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5" name="Oval 586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6" name="Oval 586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7" name="Oval 586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8" name="Oval 586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9" name="Oval 586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0" name="Oval 586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1" name="Oval 587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2" name="Oval 587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3" name="Oval 587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4" name="Oval 587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5" name="Oval 587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6" name="Oval 587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7" name="Oval 587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8" name="Oval 587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9" name="Oval 587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0" name="Oval 587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1" name="Oval 588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2" name="Oval 588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3" name="Oval 588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4" name="Oval 588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5" name="Oval 588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6" name="Oval 588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7" name="Oval 588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8" name="Oval 588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9" name="Oval 588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0" name="Oval 588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1" name="Oval 589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2" name="Oval 589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3" name="Oval 589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4" name="Oval 589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5" name="Oval 589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6" name="Oval 589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7" name="Oval 589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8" name="Oval 589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9" name="Oval 589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0" name="Oval 589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1" name="Oval 590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2" name="Oval 590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3" name="Oval 590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4" name="Oval 590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5" name="Oval 590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6" name="Oval 590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7" name="Oval 590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8" name="Oval 590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7" name="Group 160"/>
            <p:cNvGrpSpPr/>
            <p:nvPr/>
          </p:nvGrpSpPr>
          <p:grpSpPr>
            <a:xfrm>
              <a:off x="1676401" y="2209800"/>
              <a:ext cx="228601" cy="228600"/>
              <a:chOff x="2263322" y="2383933"/>
              <a:chExt cx="1623415" cy="1341120"/>
            </a:xfrm>
            <a:solidFill>
              <a:schemeClr val="accent5">
                <a:lumMod val="50000"/>
              </a:schemeClr>
            </a:solidFill>
          </p:grpSpPr>
          <p:sp>
            <p:nvSpPr>
              <p:cNvPr id="5813" name="Oval 581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4" name="Oval 581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5" name="Oval 581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6" name="Oval 581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7" name="Oval 581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8" name="Oval 581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9" name="Oval 581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0" name="Oval 581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1" name="Oval 582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2" name="Oval 582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3" name="Oval 582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4" name="Oval 582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5" name="Oval 582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6" name="Oval 582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7" name="Oval 582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8" name="Oval 582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9" name="Oval 582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0" name="Oval 582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1" name="Oval 583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2" name="Oval 583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3" name="Oval 583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4" name="Oval 583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5" name="Oval 583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6" name="Oval 583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7" name="Oval 583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8" name="Oval 583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9" name="Oval 583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0" name="Oval 583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1" name="Oval 584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2" name="Oval 584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3" name="Oval 584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4" name="Oval 584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5" name="Oval 584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6" name="Oval 584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7" name="Oval 584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8" name="Oval 584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9" name="Oval 584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0" name="Oval 584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1" name="Oval 585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2" name="Oval 585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3" name="Oval 585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4" name="Oval 585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5" name="Oval 585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6" name="Oval 585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7" name="Oval 585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8" name="Oval 585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9" name="Oval 585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0" name="Oval 585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8" name="Group 209"/>
            <p:cNvGrpSpPr/>
            <p:nvPr/>
          </p:nvGrpSpPr>
          <p:grpSpPr>
            <a:xfrm>
              <a:off x="2895601" y="2209800"/>
              <a:ext cx="228601" cy="228600"/>
              <a:chOff x="2263322" y="2383933"/>
              <a:chExt cx="1623415" cy="1341120"/>
            </a:xfrm>
            <a:solidFill>
              <a:schemeClr val="accent5">
                <a:lumMod val="50000"/>
              </a:schemeClr>
            </a:solidFill>
          </p:grpSpPr>
          <p:sp>
            <p:nvSpPr>
              <p:cNvPr id="5765" name="Oval 576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6" name="Oval 576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7" name="Oval 576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8" name="Oval 576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9" name="Oval 576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0" name="Oval 576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1" name="Oval 577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2" name="Oval 577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3" name="Oval 577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4" name="Oval 577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5" name="Oval 577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6" name="Oval 577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7" name="Oval 577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8" name="Oval 577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9" name="Oval 577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0" name="Oval 577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1" name="Oval 578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2" name="Oval 578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3" name="Oval 578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4" name="Oval 578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5" name="Oval 578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6" name="Oval 578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7" name="Oval 578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8" name="Oval 578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9" name="Oval 578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0" name="Oval 578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1" name="Oval 579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2" name="Oval 579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3" name="Oval 579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4" name="Oval 579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5" name="Oval 579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6" name="Oval 579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7" name="Oval 579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8" name="Oval 579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9" name="Oval 579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0" name="Oval 579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1" name="Oval 580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2" name="Oval 580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3" name="Oval 580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4" name="Oval 580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5" name="Oval 580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6" name="Oval 580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7" name="Oval 580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8" name="Oval 580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9" name="Oval 580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0" name="Oval 580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1" name="Oval 581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2" name="Oval 581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9" name="Group 258"/>
            <p:cNvGrpSpPr/>
            <p:nvPr/>
          </p:nvGrpSpPr>
          <p:grpSpPr>
            <a:xfrm>
              <a:off x="3505201" y="2209800"/>
              <a:ext cx="228601" cy="228600"/>
              <a:chOff x="2263322" y="2383933"/>
              <a:chExt cx="1623415" cy="1341120"/>
            </a:xfrm>
            <a:solidFill>
              <a:schemeClr val="accent5">
                <a:lumMod val="50000"/>
              </a:schemeClr>
            </a:solidFill>
          </p:grpSpPr>
          <p:sp>
            <p:nvSpPr>
              <p:cNvPr id="5717" name="Oval 571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8" name="Oval 571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9" name="Oval 571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0" name="Oval 571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1" name="Oval 572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2" name="Oval 572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3" name="Oval 572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4" name="Oval 572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5" name="Oval 572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6" name="Oval 572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7" name="Oval 572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8" name="Oval 572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9" name="Oval 572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0" name="Oval 572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1" name="Oval 573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2" name="Oval 573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3" name="Oval 573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4" name="Oval 573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5" name="Oval 573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6" name="Oval 573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7" name="Oval 573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8" name="Oval 573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9" name="Oval 573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0" name="Oval 573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1" name="Oval 574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2" name="Oval 574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3" name="Oval 574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4" name="Oval 574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5" name="Oval 574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6" name="Oval 574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7" name="Oval 574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8" name="Oval 574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9" name="Oval 574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0" name="Oval 574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1" name="Oval 575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2" name="Oval 575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3" name="Oval 575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4" name="Oval 575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5" name="Oval 575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6" name="Oval 575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7" name="Oval 575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8" name="Oval 575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9" name="Oval 575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0" name="Oval 575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1" name="Oval 576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2" name="Oval 576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3" name="Oval 576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4" name="Oval 576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0" name="Group 307"/>
            <p:cNvGrpSpPr/>
            <p:nvPr/>
          </p:nvGrpSpPr>
          <p:grpSpPr>
            <a:xfrm>
              <a:off x="3124201" y="1676400"/>
              <a:ext cx="228601" cy="228600"/>
              <a:chOff x="2263322" y="2383933"/>
              <a:chExt cx="1623415" cy="1341120"/>
            </a:xfrm>
            <a:solidFill>
              <a:schemeClr val="accent5">
                <a:lumMod val="50000"/>
              </a:schemeClr>
            </a:solidFill>
          </p:grpSpPr>
          <p:sp>
            <p:nvSpPr>
              <p:cNvPr id="5669" name="Oval 566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0" name="Oval 566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1" name="Oval 567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2" name="Oval 567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3" name="Oval 567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4" name="Oval 567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5" name="Oval 567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6" name="Oval 567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7" name="Oval 567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8" name="Oval 567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9" name="Oval 567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0" name="Oval 567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1" name="Oval 568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2" name="Oval 568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3" name="Oval 568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4" name="Oval 568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5" name="Oval 568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6" name="Oval 568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7" name="Oval 568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8" name="Oval 568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9" name="Oval 568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0" name="Oval 568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1" name="Oval 569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2" name="Oval 569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3" name="Oval 569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4" name="Oval 569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5" name="Oval 569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6" name="Oval 569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7" name="Oval 569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8" name="Oval 569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9" name="Oval 569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0" name="Oval 569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1" name="Oval 570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2" name="Oval 570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3" name="Oval 570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4" name="Oval 570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5" name="Oval 570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6" name="Oval 570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7" name="Oval 570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8" name="Oval 570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9" name="Oval 570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0" name="Oval 570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1" name="Oval 571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2" name="Oval 571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3" name="Oval 571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4" name="Oval 571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5" name="Oval 571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6" name="Oval 571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1" name="Group 356"/>
            <p:cNvGrpSpPr/>
            <p:nvPr/>
          </p:nvGrpSpPr>
          <p:grpSpPr>
            <a:xfrm>
              <a:off x="1143001" y="1600200"/>
              <a:ext cx="228601" cy="228600"/>
              <a:chOff x="2263322" y="2383933"/>
              <a:chExt cx="1623415" cy="1341120"/>
            </a:xfrm>
            <a:solidFill>
              <a:schemeClr val="accent5">
                <a:lumMod val="50000"/>
              </a:schemeClr>
            </a:solidFill>
          </p:grpSpPr>
          <p:sp>
            <p:nvSpPr>
              <p:cNvPr id="5621" name="Oval 562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2" name="Oval 562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3" name="Oval 562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4" name="Oval 562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5" name="Oval 562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6" name="Oval 562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7" name="Oval 562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8" name="Oval 562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9" name="Oval 562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0" name="Oval 562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1" name="Oval 563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2" name="Oval 563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3" name="Oval 563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4" name="Oval 563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5" name="Oval 563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6" name="Oval 563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7" name="Oval 563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8" name="Oval 563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9" name="Oval 563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0" name="Oval 563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1" name="Oval 564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2" name="Oval 564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3" name="Oval 564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4" name="Oval 564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5" name="Oval 564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6" name="Oval 564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7" name="Oval 564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8" name="Oval 564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9" name="Oval 564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0" name="Oval 564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1" name="Oval 565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2" name="Oval 565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3" name="Oval 565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4" name="Oval 565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5" name="Oval 565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6" name="Oval 565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7" name="Oval 565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8" name="Oval 565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9" name="Oval 565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0" name="Oval 565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1" name="Oval 566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2" name="Oval 566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3" name="Oval 566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4" name="Oval 566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5" name="Oval 566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6" name="Oval 566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7" name="Oval 566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8" name="Oval 566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76" name="Group 405"/>
            <p:cNvGrpSpPr/>
            <p:nvPr/>
          </p:nvGrpSpPr>
          <p:grpSpPr>
            <a:xfrm>
              <a:off x="2590801" y="1524000"/>
              <a:ext cx="228601" cy="228600"/>
              <a:chOff x="2263322" y="2383933"/>
              <a:chExt cx="1623415" cy="1341120"/>
            </a:xfrm>
            <a:solidFill>
              <a:schemeClr val="accent5">
                <a:lumMod val="50000"/>
              </a:schemeClr>
            </a:solidFill>
          </p:grpSpPr>
          <p:sp>
            <p:nvSpPr>
              <p:cNvPr id="5573" name="Oval 557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4" name="Oval 557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5" name="Oval 557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6" name="Oval 557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7" name="Oval 557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8" name="Oval 557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9" name="Oval 557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0" name="Oval 557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1" name="Oval 558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2" name="Oval 558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3" name="Oval 558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4" name="Oval 558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5" name="Oval 558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6" name="Oval 558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7" name="Oval 558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8" name="Oval 558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9" name="Oval 558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0" name="Oval 558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1" name="Oval 559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2" name="Oval 559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3" name="Oval 559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4" name="Oval 559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5" name="Oval 559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6" name="Oval 559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7" name="Oval 559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8" name="Oval 559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9" name="Oval 559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0" name="Oval 559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1" name="Oval 560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2" name="Oval 560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3" name="Oval 560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4" name="Oval 560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5" name="Oval 560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6" name="Oval 560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7" name="Oval 560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8" name="Oval 560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9" name="Oval 560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0" name="Oval 560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1" name="Oval 561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2" name="Oval 561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3" name="Oval 561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4" name="Oval 561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5" name="Oval 561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6" name="Oval 561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7" name="Oval 561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8" name="Oval 561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9" name="Oval 561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0" name="Oval 561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77" name="Group 552"/>
            <p:cNvGrpSpPr/>
            <p:nvPr/>
          </p:nvGrpSpPr>
          <p:grpSpPr>
            <a:xfrm>
              <a:off x="914401" y="1828800"/>
              <a:ext cx="228601" cy="228600"/>
              <a:chOff x="2263322" y="2383933"/>
              <a:chExt cx="1623415" cy="1341120"/>
            </a:xfrm>
            <a:solidFill>
              <a:schemeClr val="accent5">
                <a:lumMod val="50000"/>
              </a:schemeClr>
            </a:solidFill>
          </p:grpSpPr>
          <p:sp>
            <p:nvSpPr>
              <p:cNvPr id="5525" name="Oval 552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6" name="Oval 552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7" name="Oval 552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8" name="Oval 552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9" name="Oval 552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0" name="Oval 552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1" name="Oval 553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2" name="Oval 553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3" name="Oval 553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4" name="Oval 553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5" name="Oval 553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6" name="Oval 553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7" name="Oval 553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8" name="Oval 553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9" name="Oval 553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0" name="Oval 553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1" name="Oval 554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2" name="Oval 554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3" name="Oval 554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4" name="Oval 554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5" name="Oval 554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6" name="Oval 554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7" name="Oval 554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8" name="Oval 554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9" name="Oval 554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0" name="Oval 554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1" name="Oval 555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2" name="Oval 555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3" name="Oval 555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4" name="Oval 555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5" name="Oval 555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6" name="Oval 555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7" name="Oval 555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8" name="Oval 555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9" name="Oval 555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0" name="Oval 555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1" name="Oval 556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2" name="Oval 556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3" name="Oval 556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4" name="Oval 556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5" name="Oval 556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6" name="Oval 556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7" name="Oval 556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8" name="Oval 556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9" name="Oval 556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0" name="Oval 556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1" name="Oval 557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2" name="Oval 557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78" name="Group 601"/>
            <p:cNvGrpSpPr/>
            <p:nvPr/>
          </p:nvGrpSpPr>
          <p:grpSpPr>
            <a:xfrm>
              <a:off x="3657601" y="1828800"/>
              <a:ext cx="228601" cy="228600"/>
              <a:chOff x="2263322" y="2383933"/>
              <a:chExt cx="1623415" cy="1341120"/>
            </a:xfrm>
            <a:solidFill>
              <a:schemeClr val="accent5">
                <a:lumMod val="50000"/>
              </a:schemeClr>
            </a:solidFill>
          </p:grpSpPr>
          <p:sp>
            <p:nvSpPr>
              <p:cNvPr id="5477" name="Oval 547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8" name="Oval 547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9" name="Oval 547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0" name="Oval 547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1" name="Oval 548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2" name="Oval 548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3" name="Oval 548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4" name="Oval 548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5" name="Oval 548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6" name="Oval 548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7" name="Oval 548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8" name="Oval 548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9" name="Oval 548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0" name="Oval 548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1" name="Oval 549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2" name="Oval 549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3" name="Oval 549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4" name="Oval 549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5" name="Oval 549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6" name="Oval 549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7" name="Oval 549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8" name="Oval 549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9" name="Oval 549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0" name="Oval 549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1" name="Oval 550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2" name="Oval 550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3" name="Oval 550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4" name="Oval 550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5" name="Oval 550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6" name="Oval 550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7" name="Oval 550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8" name="Oval 550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09" name="Oval 550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0" name="Oval 550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1" name="Oval 551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2" name="Oval 551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3" name="Oval 551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4" name="Oval 551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5" name="Oval 551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6" name="Oval 551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7" name="Oval 551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8" name="Oval 551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19" name="Oval 551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0" name="Oval 551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1" name="Oval 552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2" name="Oval 552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3" name="Oval 552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4" name="Oval 552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79" name="Group 650"/>
            <p:cNvGrpSpPr/>
            <p:nvPr/>
          </p:nvGrpSpPr>
          <p:grpSpPr>
            <a:xfrm>
              <a:off x="2133601" y="1981200"/>
              <a:ext cx="228601" cy="228600"/>
              <a:chOff x="2263322" y="2383933"/>
              <a:chExt cx="1623415" cy="1341120"/>
            </a:xfrm>
            <a:solidFill>
              <a:schemeClr val="accent5">
                <a:lumMod val="50000"/>
              </a:schemeClr>
            </a:solidFill>
          </p:grpSpPr>
          <p:sp>
            <p:nvSpPr>
              <p:cNvPr id="5429" name="Oval 542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0" name="Oval 542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1" name="Oval 543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2" name="Oval 543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3" name="Oval 543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4" name="Oval 543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5" name="Oval 543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6" name="Oval 543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7" name="Oval 543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8" name="Oval 543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9" name="Oval 543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0" name="Oval 543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1" name="Oval 544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2" name="Oval 544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3" name="Oval 544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4" name="Oval 544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5" name="Oval 544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6" name="Oval 544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7" name="Oval 544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8" name="Oval 544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9" name="Oval 544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0" name="Oval 544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1" name="Oval 545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2" name="Oval 545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3" name="Oval 545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4" name="Oval 545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5" name="Oval 545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6" name="Oval 545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7" name="Oval 545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8" name="Oval 545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9" name="Oval 545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0" name="Oval 545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1" name="Oval 546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2" name="Oval 546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3" name="Oval 546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4" name="Oval 546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5" name="Oval 546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6" name="Oval 546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7" name="Oval 546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8" name="Oval 546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9" name="Oval 546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0" name="Oval 546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1" name="Oval 547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2" name="Oval 547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3" name="Oval 547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4" name="Oval 547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5" name="Oval 547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6" name="Oval 547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80" name="Group 3251"/>
            <p:cNvGrpSpPr/>
            <p:nvPr/>
          </p:nvGrpSpPr>
          <p:grpSpPr>
            <a:xfrm>
              <a:off x="2590801" y="1828800"/>
              <a:ext cx="228601" cy="228600"/>
              <a:chOff x="2263322" y="2383933"/>
              <a:chExt cx="1623415" cy="1341120"/>
            </a:xfrm>
            <a:solidFill>
              <a:schemeClr val="accent5">
                <a:lumMod val="50000"/>
              </a:schemeClr>
            </a:solidFill>
          </p:grpSpPr>
          <p:sp>
            <p:nvSpPr>
              <p:cNvPr id="5381" name="Oval 538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2" name="Oval 538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3" name="Oval 538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4" name="Oval 538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5" name="Oval 538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6" name="Oval 538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7" name="Oval 538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8" name="Oval 538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9" name="Oval 538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0" name="Oval 538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1" name="Oval 539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2" name="Oval 539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3" name="Oval 539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4" name="Oval 539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5" name="Oval 539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6" name="Oval 539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7" name="Oval 539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8" name="Oval 539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9" name="Oval 539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0" name="Oval 539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1" name="Oval 540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2" name="Oval 540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3" name="Oval 540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4" name="Oval 540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5" name="Oval 540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6" name="Oval 540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7" name="Oval 540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8" name="Oval 540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9" name="Oval 540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0" name="Oval 540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1" name="Oval 541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2" name="Oval 541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3" name="Oval 541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4" name="Oval 541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5" name="Oval 541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6" name="Oval 541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7" name="Oval 541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8" name="Oval 541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9" name="Oval 541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0" name="Oval 541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1" name="Oval 542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2" name="Oval 542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3" name="Oval 542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4" name="Oval 542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5" name="Oval 542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6" name="Oval 542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7" name="Oval 542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8" name="Oval 542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81" name="Group 3300"/>
            <p:cNvGrpSpPr/>
            <p:nvPr/>
          </p:nvGrpSpPr>
          <p:grpSpPr>
            <a:xfrm>
              <a:off x="3200401" y="2057400"/>
              <a:ext cx="228601" cy="228600"/>
              <a:chOff x="2263322" y="2383933"/>
              <a:chExt cx="1623415" cy="1341120"/>
            </a:xfrm>
            <a:solidFill>
              <a:schemeClr val="accent5">
                <a:lumMod val="50000"/>
              </a:schemeClr>
            </a:solidFill>
          </p:grpSpPr>
          <p:sp>
            <p:nvSpPr>
              <p:cNvPr id="5333" name="Oval 533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4" name="Oval 533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5" name="Oval 533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6" name="Oval 533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7" name="Oval 533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8" name="Oval 533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9" name="Oval 533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0" name="Oval 533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1" name="Oval 534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2" name="Oval 534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3" name="Oval 534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4" name="Oval 534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5" name="Oval 534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6" name="Oval 534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7" name="Oval 534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8" name="Oval 534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9" name="Oval 534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0" name="Oval 534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1" name="Oval 535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2" name="Oval 535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3" name="Oval 535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4" name="Oval 535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5" name="Oval 535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6" name="Oval 535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7" name="Oval 535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8" name="Oval 535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9" name="Oval 535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0" name="Oval 535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1" name="Oval 536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2" name="Oval 536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3" name="Oval 536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4" name="Oval 536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5" name="Oval 536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6" name="Oval 536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7" name="Oval 536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8" name="Oval 536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9" name="Oval 536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0" name="Oval 536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1" name="Oval 537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2" name="Oval 537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3" name="Oval 537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4" name="Oval 537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5" name="Oval 537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6" name="Oval 537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7" name="Oval 537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8" name="Oval 537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9" name="Oval 537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0" name="Oval 537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82" name="Group 3349"/>
            <p:cNvGrpSpPr/>
            <p:nvPr/>
          </p:nvGrpSpPr>
          <p:grpSpPr>
            <a:xfrm>
              <a:off x="3581401" y="1600200"/>
              <a:ext cx="228601" cy="228600"/>
              <a:chOff x="2263322" y="2383933"/>
              <a:chExt cx="1623415" cy="1341120"/>
            </a:xfrm>
            <a:solidFill>
              <a:schemeClr val="accent5">
                <a:lumMod val="50000"/>
              </a:schemeClr>
            </a:solidFill>
          </p:grpSpPr>
          <p:sp>
            <p:nvSpPr>
              <p:cNvPr id="5285" name="Oval 528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6" name="Oval 528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7" name="Oval 528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8" name="Oval 528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9" name="Oval 528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0" name="Oval 528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1" name="Oval 529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2" name="Oval 529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3" name="Oval 529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4" name="Oval 529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5" name="Oval 529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6" name="Oval 529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7" name="Oval 529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8" name="Oval 529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9" name="Oval 529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0" name="Oval 529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1" name="Oval 530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2" name="Oval 530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3" name="Oval 530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4" name="Oval 530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5" name="Oval 530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6" name="Oval 530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7" name="Oval 530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8" name="Oval 530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9" name="Oval 530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0" name="Oval 530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1" name="Oval 531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2" name="Oval 531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3" name="Oval 531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4" name="Oval 531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5" name="Oval 531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6" name="Oval 531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7" name="Oval 531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8" name="Oval 531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9" name="Oval 531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0" name="Oval 531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1" name="Oval 532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2" name="Oval 532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3" name="Oval 532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4" name="Oval 532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5" name="Oval 532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6" name="Oval 532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7" name="Oval 532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8" name="Oval 532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9" name="Oval 532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0" name="Oval 532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1" name="Oval 533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2" name="Oval 533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83" name="Group 3398"/>
            <p:cNvGrpSpPr/>
            <p:nvPr/>
          </p:nvGrpSpPr>
          <p:grpSpPr>
            <a:xfrm>
              <a:off x="1447801" y="1828800"/>
              <a:ext cx="228601" cy="228600"/>
              <a:chOff x="2263322" y="2383933"/>
              <a:chExt cx="1623415" cy="1341120"/>
            </a:xfrm>
            <a:solidFill>
              <a:schemeClr val="accent5">
                <a:lumMod val="50000"/>
              </a:schemeClr>
            </a:solidFill>
          </p:grpSpPr>
          <p:sp>
            <p:nvSpPr>
              <p:cNvPr id="5237" name="Oval 523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38" name="Oval 523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39" name="Oval 523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0" name="Oval 523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1" name="Oval 524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2" name="Oval 524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3" name="Oval 524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4" name="Oval 524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5" name="Oval 524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6" name="Oval 524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7" name="Oval 524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8" name="Oval 524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9" name="Oval 524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0" name="Oval 524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1" name="Oval 525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2" name="Oval 525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3" name="Oval 525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4" name="Oval 525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5" name="Oval 525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6" name="Oval 525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7" name="Oval 525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8" name="Oval 525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9" name="Oval 525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0" name="Oval 525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1" name="Oval 526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2" name="Oval 526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3" name="Oval 526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4" name="Oval 526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5" name="Oval 526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6" name="Oval 526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7" name="Oval 526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8" name="Oval 526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9" name="Oval 526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0" name="Oval 526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1" name="Oval 527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2" name="Oval 527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3" name="Oval 527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4" name="Oval 527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5" name="Oval 527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6" name="Oval 527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7" name="Oval 527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8" name="Oval 527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9" name="Oval 527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0" name="Oval 527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1" name="Oval 528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2" name="Oval 528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3" name="Oval 528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4" name="Oval 528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grpSp>
        <p:nvGrpSpPr>
          <p:cNvPr id="6984" name="Group 6984"/>
          <p:cNvGrpSpPr/>
          <p:nvPr/>
        </p:nvGrpSpPr>
        <p:grpSpPr>
          <a:xfrm rot="3960000">
            <a:off x="5787110" y="4634659"/>
            <a:ext cx="3733801" cy="914400"/>
            <a:chOff x="533401" y="1524000"/>
            <a:chExt cx="3733801" cy="914400"/>
          </a:xfrm>
        </p:grpSpPr>
        <p:grpSp>
          <p:nvGrpSpPr>
            <p:cNvPr id="6985" name="Group 503"/>
            <p:cNvGrpSpPr/>
            <p:nvPr/>
          </p:nvGrpSpPr>
          <p:grpSpPr>
            <a:xfrm>
              <a:off x="4038601" y="1828800"/>
              <a:ext cx="228601" cy="228600"/>
              <a:chOff x="2263322" y="2383933"/>
              <a:chExt cx="1623415" cy="1341120"/>
            </a:xfrm>
            <a:solidFill>
              <a:schemeClr val="accent5">
                <a:lumMod val="50000"/>
              </a:schemeClr>
            </a:solidFill>
          </p:grpSpPr>
          <p:sp>
            <p:nvSpPr>
              <p:cNvPr id="7821" name="Oval 782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2" name="Oval 782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3" name="Oval 782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4" name="Oval 782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5" name="Oval 782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6" name="Oval 782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7" name="Oval 782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8" name="Oval 782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9" name="Oval 782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0" name="Oval 782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1" name="Oval 783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2" name="Oval 783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3" name="Oval 783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4" name="Oval 783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5" name="Oval 783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6" name="Oval 783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7" name="Oval 783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8" name="Oval 783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9" name="Oval 783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0" name="Oval 783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1" name="Oval 784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2" name="Oval 784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3" name="Oval 784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4" name="Oval 784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5" name="Oval 784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6" name="Oval 784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7" name="Oval 784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8" name="Oval 784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9" name="Oval 784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0" name="Oval 784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1" name="Oval 785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2" name="Oval 785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3" name="Oval 785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4" name="Oval 785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5" name="Oval 785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6" name="Oval 785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7" name="Oval 785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8" name="Oval 785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9" name="Oval 785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0" name="Oval 785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1" name="Oval 786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2" name="Oval 786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3" name="Oval 786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4" name="Oval 786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5" name="Oval 786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6" name="Oval 786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7" name="Oval 786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8" name="Oval 786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86" name="Group 454"/>
            <p:cNvGrpSpPr/>
            <p:nvPr/>
          </p:nvGrpSpPr>
          <p:grpSpPr>
            <a:xfrm>
              <a:off x="533401" y="1828800"/>
              <a:ext cx="228601" cy="228600"/>
              <a:chOff x="2263322" y="2383933"/>
              <a:chExt cx="1623415" cy="1341120"/>
            </a:xfrm>
            <a:solidFill>
              <a:schemeClr val="accent5">
                <a:lumMod val="50000"/>
              </a:schemeClr>
            </a:solidFill>
          </p:grpSpPr>
          <p:sp>
            <p:nvSpPr>
              <p:cNvPr id="7773" name="Oval 777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4" name="Oval 777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5" name="Oval 777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6" name="Oval 777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7" name="Oval 777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8" name="Oval 777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9" name="Oval 777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0" name="Oval 777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1" name="Oval 778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2" name="Oval 778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3" name="Oval 778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4" name="Oval 778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5" name="Oval 778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6" name="Oval 778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7" name="Oval 778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8" name="Oval 778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9" name="Oval 778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0" name="Oval 778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1" name="Oval 779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2" name="Oval 779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3" name="Oval 779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4" name="Oval 779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5" name="Oval 779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6" name="Oval 779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7" name="Oval 779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8" name="Oval 779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9" name="Oval 779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0" name="Oval 779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1" name="Oval 780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2" name="Oval 780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3" name="Oval 780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4" name="Oval 780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5" name="Oval 780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6" name="Oval 780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7" name="Oval 780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8" name="Oval 780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9" name="Oval 780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0" name="Oval 780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1" name="Oval 781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2" name="Oval 781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3" name="Oval 781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4" name="Oval 781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5" name="Oval 781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6" name="Oval 781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7" name="Oval 781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8" name="Oval 781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9" name="Oval 781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0" name="Oval 781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87" name="Group 62"/>
            <p:cNvGrpSpPr/>
            <p:nvPr/>
          </p:nvGrpSpPr>
          <p:grpSpPr>
            <a:xfrm>
              <a:off x="2438401" y="2133600"/>
              <a:ext cx="228601" cy="228600"/>
              <a:chOff x="2263322" y="2383933"/>
              <a:chExt cx="1623415" cy="1341120"/>
            </a:xfrm>
            <a:solidFill>
              <a:schemeClr val="accent5">
                <a:lumMod val="50000"/>
              </a:schemeClr>
            </a:solidFill>
          </p:grpSpPr>
          <p:sp>
            <p:nvSpPr>
              <p:cNvPr id="7725" name="Oval 772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6" name="Oval 772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7" name="Oval 772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8" name="Oval 772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9" name="Oval 772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0" name="Oval 772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1" name="Oval 773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2" name="Oval 773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3" name="Oval 773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4" name="Oval 773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5" name="Oval 773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6" name="Oval 773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7" name="Oval 773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8" name="Oval 773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9" name="Oval 773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0" name="Oval 773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1" name="Oval 774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2" name="Oval 774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3" name="Oval 774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4" name="Oval 774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5" name="Oval 774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6" name="Oval 774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7" name="Oval 774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8" name="Oval 774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9" name="Oval 774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0" name="Oval 774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1" name="Oval 775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2" name="Oval 775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3" name="Oval 775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4" name="Oval 775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5" name="Oval 775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6" name="Oval 775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7" name="Oval 95"/>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8" name="Oval 96"/>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9" name="Oval 97"/>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0" name="Oval 98"/>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1" name="Oval 99"/>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2" name="Oval 100"/>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3" name="Oval 101"/>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4" name="Oval 102"/>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5" name="Oval 103"/>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6" name="Oval 104"/>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7" name="Oval 105"/>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8" name="Oval 106"/>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9" name="Oval 107"/>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0" name="Oval 108"/>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1" name="Oval 109"/>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2" name="Oval 110"/>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6989" name="Flowchart: Magnetic Disk 6988"/>
            <p:cNvSpPr/>
            <p:nvPr/>
          </p:nvSpPr>
          <p:spPr>
            <a:xfrm>
              <a:off x="594358" y="1696222"/>
              <a:ext cx="3566160" cy="548640"/>
            </a:xfrm>
            <a:prstGeom prst="flowChartMagneticDisk">
              <a:avLst/>
            </a:prstGeom>
            <a:solidFill>
              <a:schemeClr val="bg1">
                <a:lumMod val="5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6988" name="Group 8"/>
            <p:cNvGrpSpPr/>
            <p:nvPr/>
          </p:nvGrpSpPr>
          <p:grpSpPr>
            <a:xfrm>
              <a:off x="646099" y="2133598"/>
              <a:ext cx="228601" cy="228600"/>
              <a:chOff x="2263322" y="2383933"/>
              <a:chExt cx="1623415" cy="1341120"/>
            </a:xfrm>
            <a:solidFill>
              <a:schemeClr val="accent5">
                <a:lumMod val="50000"/>
              </a:schemeClr>
            </a:solidFill>
          </p:grpSpPr>
          <p:sp>
            <p:nvSpPr>
              <p:cNvPr id="7677" name="Oval 9"/>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8" name="Oval 10"/>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9" name="Oval 11"/>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0" name="Oval 12"/>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1" name="Oval 13"/>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2" name="Oval 14"/>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3" name="Oval 15"/>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4" name="Oval 16"/>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5" name="Oval 17"/>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6" name="Oval 18"/>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7" name="Oval 19"/>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8" name="Oval 20"/>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9" name="Oval 21"/>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0" name="Oval 22"/>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1" name="Oval 23"/>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2" name="Oval 24"/>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3" name="Oval 25"/>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4" name="Oval 26"/>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5" name="Oval 27"/>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6" name="Oval 28"/>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7" name="Oval 29"/>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8" name="Oval 30"/>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9" name="Oval 769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0" name="Oval 769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1" name="Oval 770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2" name="Oval 770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3" name="Oval 770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4" name="Oval 770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5" name="Oval 770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6" name="Oval 770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7" name="Oval 770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8" name="Oval 770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9" name="Oval 770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0" name="Oval 770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1" name="Oval 771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2" name="Oval 771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3" name="Oval 771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4" name="Oval 771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5" name="Oval 771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6" name="Oval 771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7" name="Oval 771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8" name="Oval 771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9" name="Oval 771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0" name="Oval 771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1" name="Oval 772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2" name="Oval 772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3" name="Oval 772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4" name="Oval 772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0" name="Group 111"/>
            <p:cNvGrpSpPr/>
            <p:nvPr/>
          </p:nvGrpSpPr>
          <p:grpSpPr>
            <a:xfrm>
              <a:off x="1905001" y="1676400"/>
              <a:ext cx="228601" cy="228600"/>
              <a:chOff x="2263322" y="2383933"/>
              <a:chExt cx="1623415" cy="1341120"/>
            </a:xfrm>
            <a:solidFill>
              <a:schemeClr val="accent5">
                <a:lumMod val="50000"/>
              </a:schemeClr>
            </a:solidFill>
          </p:grpSpPr>
          <p:sp>
            <p:nvSpPr>
              <p:cNvPr id="7629" name="Oval 762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0" name="Oval 762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1" name="Oval 763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2" name="Oval 763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3" name="Oval 763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4" name="Oval 763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5" name="Oval 763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6" name="Oval 763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7" name="Oval 763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8" name="Oval 763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9" name="Oval 763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0" name="Oval 763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1" name="Oval 764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2" name="Oval 764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3" name="Oval 764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4" name="Oval 764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5" name="Oval 764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6" name="Oval 764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7" name="Oval 764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8" name="Oval 764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9" name="Oval 764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0" name="Oval 764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1" name="Oval 765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2" name="Oval 765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3" name="Oval 765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4" name="Oval 765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5" name="Oval 765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6" name="Oval 765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7" name="Oval 765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8" name="Oval 765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9" name="Oval 765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0" name="Oval 765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1" name="Oval 766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2" name="Oval 766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3" name="Oval 766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4" name="Oval 766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5" name="Oval 766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6" name="Oval 766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7" name="Oval 766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8" name="Oval 766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9" name="Oval 766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0" name="Oval 766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1" name="Oval 767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2" name="Oval 767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3" name="Oval 767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4" name="Oval 767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5" name="Oval 767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6" name="Oval 767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1" name="Group 160"/>
            <p:cNvGrpSpPr/>
            <p:nvPr/>
          </p:nvGrpSpPr>
          <p:grpSpPr>
            <a:xfrm>
              <a:off x="1676401" y="2209800"/>
              <a:ext cx="228601" cy="228600"/>
              <a:chOff x="2263322" y="2383933"/>
              <a:chExt cx="1623415" cy="1341120"/>
            </a:xfrm>
            <a:solidFill>
              <a:schemeClr val="accent5">
                <a:lumMod val="50000"/>
              </a:schemeClr>
            </a:solidFill>
          </p:grpSpPr>
          <p:sp>
            <p:nvSpPr>
              <p:cNvPr id="7581" name="Oval 758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2" name="Oval 758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3" name="Oval 758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4" name="Oval 758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5" name="Oval 758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6" name="Oval 758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7" name="Oval 758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8" name="Oval 758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9" name="Oval 758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0" name="Oval 758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1" name="Oval 759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2" name="Oval 759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3" name="Oval 759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4" name="Oval 759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5" name="Oval 759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6" name="Oval 759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7" name="Oval 759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8" name="Oval 759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9" name="Oval 759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0" name="Oval 759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1" name="Oval 760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2" name="Oval 760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3" name="Oval 760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4" name="Oval 760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5" name="Oval 760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6" name="Oval 760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7" name="Oval 760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8" name="Oval 760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9" name="Oval 760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0" name="Oval 760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1" name="Oval 761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2" name="Oval 761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3" name="Oval 761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4" name="Oval 761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5" name="Oval 761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6" name="Oval 761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7" name="Oval 761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8" name="Oval 761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9" name="Oval 761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0" name="Oval 761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1" name="Oval 762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2" name="Oval 762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3" name="Oval 762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4" name="Oval 762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5" name="Oval 762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6" name="Oval 762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7" name="Oval 762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8" name="Oval 762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2" name="Group 209"/>
            <p:cNvGrpSpPr/>
            <p:nvPr/>
          </p:nvGrpSpPr>
          <p:grpSpPr>
            <a:xfrm>
              <a:off x="2895601" y="2209800"/>
              <a:ext cx="228601" cy="228600"/>
              <a:chOff x="2263322" y="2383933"/>
              <a:chExt cx="1623415" cy="1341120"/>
            </a:xfrm>
            <a:solidFill>
              <a:schemeClr val="accent5">
                <a:lumMod val="50000"/>
              </a:schemeClr>
            </a:solidFill>
          </p:grpSpPr>
          <p:sp>
            <p:nvSpPr>
              <p:cNvPr id="7533" name="Oval 753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4" name="Oval 753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5" name="Oval 753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6" name="Oval 753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7" name="Oval 753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8" name="Oval 753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9" name="Oval 753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0" name="Oval 753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1" name="Oval 754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2" name="Oval 754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3" name="Oval 754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4" name="Oval 754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5" name="Oval 754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6" name="Oval 754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7" name="Oval 754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8" name="Oval 754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9" name="Oval 754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0" name="Oval 754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1" name="Oval 755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2" name="Oval 755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3" name="Oval 755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4" name="Oval 755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5" name="Oval 755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6" name="Oval 755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7" name="Oval 755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8" name="Oval 755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9" name="Oval 755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0" name="Oval 755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1" name="Oval 756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2" name="Oval 756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3" name="Oval 756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4" name="Oval 756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5" name="Oval 756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6" name="Oval 756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7" name="Oval 756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8" name="Oval 756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9" name="Oval 756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0" name="Oval 756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1" name="Oval 757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2" name="Oval 757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3" name="Oval 757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4" name="Oval 757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5" name="Oval 757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6" name="Oval 757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7" name="Oval 757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8" name="Oval 757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9" name="Oval 757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0" name="Oval 757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3" name="Group 258"/>
            <p:cNvGrpSpPr/>
            <p:nvPr/>
          </p:nvGrpSpPr>
          <p:grpSpPr>
            <a:xfrm>
              <a:off x="3505201" y="2209800"/>
              <a:ext cx="228601" cy="228600"/>
              <a:chOff x="2263322" y="2383933"/>
              <a:chExt cx="1623415" cy="1341120"/>
            </a:xfrm>
            <a:solidFill>
              <a:schemeClr val="accent5">
                <a:lumMod val="50000"/>
              </a:schemeClr>
            </a:solidFill>
          </p:grpSpPr>
          <p:sp>
            <p:nvSpPr>
              <p:cNvPr id="7485" name="Oval 748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6" name="Oval 748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7" name="Oval 748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8" name="Oval 748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9" name="Oval 748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0" name="Oval 748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1" name="Oval 749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2" name="Oval 749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3" name="Oval 749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4" name="Oval 749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5" name="Oval 749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6" name="Oval 749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7" name="Oval 749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8" name="Oval 749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9" name="Oval 749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0" name="Oval 749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1" name="Oval 750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2" name="Oval 750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3" name="Oval 750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4" name="Oval 750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5" name="Oval 750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6" name="Oval 750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7" name="Oval 750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8" name="Oval 750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9" name="Oval 750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0" name="Oval 750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1" name="Oval 751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2" name="Oval 751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3" name="Oval 751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4" name="Oval 751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5" name="Oval 751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6" name="Oval 751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7" name="Oval 751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8" name="Oval 751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9" name="Oval 751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0" name="Oval 751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1" name="Oval 752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2" name="Oval 752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3" name="Oval 752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4" name="Oval 752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5" name="Oval 752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6" name="Oval 752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7" name="Oval 752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8" name="Oval 752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9" name="Oval 752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0" name="Oval 752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1" name="Oval 753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2" name="Oval 753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4" name="Group 307"/>
            <p:cNvGrpSpPr/>
            <p:nvPr/>
          </p:nvGrpSpPr>
          <p:grpSpPr>
            <a:xfrm>
              <a:off x="3124201" y="1676400"/>
              <a:ext cx="228601" cy="228600"/>
              <a:chOff x="2263322" y="2383933"/>
              <a:chExt cx="1623415" cy="1341120"/>
            </a:xfrm>
            <a:solidFill>
              <a:schemeClr val="accent5">
                <a:lumMod val="50000"/>
              </a:schemeClr>
            </a:solidFill>
          </p:grpSpPr>
          <p:sp>
            <p:nvSpPr>
              <p:cNvPr id="7437" name="Oval 743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8" name="Oval 743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9" name="Oval 743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0" name="Oval 743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1" name="Oval 744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2" name="Oval 744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3" name="Oval 744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4" name="Oval 744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5" name="Oval 744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6" name="Oval 744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7" name="Oval 744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8" name="Oval 744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9" name="Oval 744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0" name="Oval 744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1" name="Oval 745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2" name="Oval 745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3" name="Oval 745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4" name="Oval 745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5" name="Oval 745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6" name="Oval 745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7" name="Oval 745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8" name="Oval 745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9" name="Oval 745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0" name="Oval 745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1" name="Oval 746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2" name="Oval 746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3" name="Oval 746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4" name="Oval 746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5" name="Oval 746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6" name="Oval 746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7" name="Oval 746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8" name="Oval 746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69" name="Oval 746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0" name="Oval 746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1" name="Oval 747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2" name="Oval 747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3" name="Oval 747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4" name="Oval 747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5" name="Oval 747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6" name="Oval 747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7" name="Oval 747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8" name="Oval 747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79" name="Oval 747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0" name="Oval 747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1" name="Oval 748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2" name="Oval 748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3" name="Oval 748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4" name="Oval 748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5" name="Group 356"/>
            <p:cNvGrpSpPr/>
            <p:nvPr/>
          </p:nvGrpSpPr>
          <p:grpSpPr>
            <a:xfrm>
              <a:off x="1143001" y="1600200"/>
              <a:ext cx="228601" cy="228600"/>
              <a:chOff x="2263322" y="2383933"/>
              <a:chExt cx="1623415" cy="1341120"/>
            </a:xfrm>
            <a:solidFill>
              <a:schemeClr val="accent5">
                <a:lumMod val="50000"/>
              </a:schemeClr>
            </a:solidFill>
          </p:grpSpPr>
          <p:sp>
            <p:nvSpPr>
              <p:cNvPr id="7389" name="Oval 738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0" name="Oval 738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1" name="Oval 739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2" name="Oval 739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3" name="Oval 739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4" name="Oval 739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5" name="Oval 739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6" name="Oval 739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7" name="Oval 739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8" name="Oval 739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9" name="Oval 739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0" name="Oval 739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1" name="Oval 740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2" name="Oval 740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3" name="Oval 740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4" name="Oval 740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5" name="Oval 740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6" name="Oval 740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7" name="Oval 740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8" name="Oval 740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9" name="Oval 740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0" name="Oval 740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1" name="Oval 741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2" name="Oval 741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3" name="Oval 741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4" name="Oval 741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5" name="Oval 741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6" name="Oval 741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7" name="Oval 741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8" name="Oval 741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9" name="Oval 741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0" name="Oval 741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1" name="Oval 742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2" name="Oval 742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3" name="Oval 742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4" name="Oval 742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5" name="Oval 742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6" name="Oval 742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7" name="Oval 742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8" name="Oval 742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9" name="Oval 742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0" name="Oval 742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1" name="Oval 743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2" name="Oval 743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3" name="Oval 743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4" name="Oval 743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5" name="Oval 743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6" name="Oval 743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6" name="Group 405"/>
            <p:cNvGrpSpPr/>
            <p:nvPr/>
          </p:nvGrpSpPr>
          <p:grpSpPr>
            <a:xfrm>
              <a:off x="2590801" y="1524000"/>
              <a:ext cx="228601" cy="228600"/>
              <a:chOff x="2263322" y="2383933"/>
              <a:chExt cx="1623415" cy="1341120"/>
            </a:xfrm>
            <a:solidFill>
              <a:schemeClr val="accent5">
                <a:lumMod val="50000"/>
              </a:schemeClr>
            </a:solidFill>
          </p:grpSpPr>
          <p:sp>
            <p:nvSpPr>
              <p:cNvPr id="7341" name="Oval 734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2" name="Oval 734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3" name="Oval 734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4" name="Oval 734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5" name="Oval 734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6" name="Oval 734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7" name="Oval 734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8" name="Oval 734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9" name="Oval 734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0" name="Oval 734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1" name="Oval 735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2" name="Oval 735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3" name="Oval 735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4" name="Oval 735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5" name="Oval 735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6" name="Oval 735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7" name="Oval 735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8" name="Oval 735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9" name="Oval 735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0" name="Oval 735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1" name="Oval 736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2" name="Oval 736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3" name="Oval 736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4" name="Oval 736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5" name="Oval 736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6" name="Oval 736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7" name="Oval 736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8" name="Oval 736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9" name="Oval 736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0" name="Oval 736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1" name="Oval 737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2" name="Oval 737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3" name="Oval 737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4" name="Oval 737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5" name="Oval 737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6" name="Oval 737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7" name="Oval 737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8" name="Oval 737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9" name="Oval 737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0" name="Oval 737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1" name="Oval 738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2" name="Oval 738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3" name="Oval 738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4" name="Oval 738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5" name="Oval 738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6" name="Oval 738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7" name="Oval 738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8" name="Oval 738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7" name="Group 552"/>
            <p:cNvGrpSpPr/>
            <p:nvPr/>
          </p:nvGrpSpPr>
          <p:grpSpPr>
            <a:xfrm>
              <a:off x="914401" y="1828800"/>
              <a:ext cx="228601" cy="228600"/>
              <a:chOff x="2263322" y="2383933"/>
              <a:chExt cx="1623415" cy="1341120"/>
            </a:xfrm>
            <a:solidFill>
              <a:schemeClr val="accent5">
                <a:lumMod val="50000"/>
              </a:schemeClr>
            </a:solidFill>
          </p:grpSpPr>
          <p:sp>
            <p:nvSpPr>
              <p:cNvPr id="7293" name="Oval 729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4" name="Oval 729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5" name="Oval 729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6" name="Oval 729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7" name="Oval 729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8" name="Oval 729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9" name="Oval 729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0" name="Oval 729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1" name="Oval 730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2" name="Oval 730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3" name="Oval 730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4" name="Oval 730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5" name="Oval 730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6" name="Oval 730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7" name="Oval 730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8" name="Oval 730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9" name="Oval 730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0" name="Oval 730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1" name="Oval 731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2" name="Oval 731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3" name="Oval 731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4" name="Oval 731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5" name="Oval 731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6" name="Oval 731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7" name="Oval 731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8" name="Oval 731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9" name="Oval 731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0" name="Oval 731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1" name="Oval 732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2" name="Oval 732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3" name="Oval 732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4" name="Oval 732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5" name="Oval 732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6" name="Oval 732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7" name="Oval 732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8" name="Oval 732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9" name="Oval 732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0" name="Oval 732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1" name="Oval 733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2" name="Oval 733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3" name="Oval 733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4" name="Oval 733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5" name="Oval 733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6" name="Oval 733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7" name="Oval 733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8" name="Oval 733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9" name="Oval 733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0" name="Oval 733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8" name="Group 601"/>
            <p:cNvGrpSpPr/>
            <p:nvPr/>
          </p:nvGrpSpPr>
          <p:grpSpPr>
            <a:xfrm>
              <a:off x="3657601" y="1828800"/>
              <a:ext cx="228601" cy="228600"/>
              <a:chOff x="2263322" y="2383933"/>
              <a:chExt cx="1623415" cy="1341120"/>
            </a:xfrm>
            <a:solidFill>
              <a:schemeClr val="accent5">
                <a:lumMod val="50000"/>
              </a:schemeClr>
            </a:solidFill>
          </p:grpSpPr>
          <p:sp>
            <p:nvSpPr>
              <p:cNvPr id="7245" name="Oval 724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6" name="Oval 724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7" name="Oval 724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8" name="Oval 724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9" name="Oval 724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0" name="Oval 724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1" name="Oval 725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2" name="Oval 725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3" name="Oval 725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4" name="Oval 725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5" name="Oval 725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6" name="Oval 725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7" name="Oval 725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8" name="Oval 725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9" name="Oval 725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0" name="Oval 725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1" name="Oval 726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2" name="Oval 726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3" name="Oval 726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4" name="Oval 726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5" name="Oval 726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6" name="Oval 726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7" name="Oval 726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8" name="Oval 726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9" name="Oval 726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0" name="Oval 726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1" name="Oval 727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2" name="Oval 727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3" name="Oval 727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4" name="Oval 727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5" name="Oval 727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6" name="Oval 727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7" name="Oval 727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8" name="Oval 727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9" name="Oval 727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0" name="Oval 727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1" name="Oval 728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2" name="Oval 728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3" name="Oval 728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4" name="Oval 728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5" name="Oval 728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6" name="Oval 728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7" name="Oval 728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8" name="Oval 728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9" name="Oval 728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0" name="Oval 728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1" name="Oval 729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2" name="Oval 729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99" name="Group 650"/>
            <p:cNvGrpSpPr/>
            <p:nvPr/>
          </p:nvGrpSpPr>
          <p:grpSpPr>
            <a:xfrm>
              <a:off x="2133601" y="1981200"/>
              <a:ext cx="228601" cy="228600"/>
              <a:chOff x="2263322" y="2383933"/>
              <a:chExt cx="1623415" cy="1341120"/>
            </a:xfrm>
            <a:solidFill>
              <a:schemeClr val="accent5">
                <a:lumMod val="50000"/>
              </a:schemeClr>
            </a:solidFill>
          </p:grpSpPr>
          <p:sp>
            <p:nvSpPr>
              <p:cNvPr id="7197" name="Oval 7196"/>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8" name="Oval 7197"/>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9" name="Oval 7198"/>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0" name="Oval 7199"/>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1" name="Oval 7200"/>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2" name="Oval 7201"/>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3" name="Oval 7202"/>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4" name="Oval 7203"/>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5" name="Oval 7204"/>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6" name="Oval 7205"/>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7" name="Oval 7206"/>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8" name="Oval 7207"/>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9" name="Oval 7208"/>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0" name="Oval 7209"/>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1" name="Oval 7210"/>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2" name="Oval 7211"/>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3" name="Oval 7212"/>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4" name="Oval 7213"/>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5" name="Oval 7214"/>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6" name="Oval 7215"/>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7" name="Oval 7216"/>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8" name="Oval 7217"/>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9" name="Oval 7218"/>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0" name="Oval 7219"/>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1" name="Oval 7220"/>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2" name="Oval 7221"/>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3" name="Oval 7222"/>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4" name="Oval 7223"/>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5" name="Oval 7224"/>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6" name="Oval 7225"/>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7" name="Oval 7226"/>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8" name="Oval 7227"/>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9" name="Oval 7228"/>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0" name="Oval 7229"/>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1" name="Oval 7230"/>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2" name="Oval 7231"/>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3" name="Oval 7232"/>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4" name="Oval 7233"/>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5" name="Oval 7234"/>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6" name="Oval 7235"/>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7" name="Oval 7236"/>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8" name="Oval 7237"/>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9" name="Oval 7238"/>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0" name="Oval 7239"/>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1" name="Oval 7240"/>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2" name="Oval 7241"/>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3" name="Oval 7242"/>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4" name="Oval 7243"/>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000" name="Group 3251"/>
            <p:cNvGrpSpPr/>
            <p:nvPr/>
          </p:nvGrpSpPr>
          <p:grpSpPr>
            <a:xfrm>
              <a:off x="2590801" y="1828800"/>
              <a:ext cx="228601" cy="228600"/>
              <a:chOff x="2263322" y="2383933"/>
              <a:chExt cx="1623415" cy="1341120"/>
            </a:xfrm>
            <a:solidFill>
              <a:schemeClr val="accent5">
                <a:lumMod val="50000"/>
              </a:schemeClr>
            </a:solidFill>
          </p:grpSpPr>
          <p:sp>
            <p:nvSpPr>
              <p:cNvPr id="7149" name="Oval 7148"/>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0" name="Oval 7149"/>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1" name="Oval 7150"/>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2" name="Oval 7151"/>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3" name="Oval 7152"/>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4" name="Oval 7153"/>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5" name="Oval 7154"/>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6" name="Oval 7155"/>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7" name="Oval 7156"/>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8" name="Oval 7157"/>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9" name="Oval 7158"/>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0" name="Oval 7159"/>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1" name="Oval 7160"/>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2" name="Oval 7161"/>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3" name="Oval 7162"/>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4" name="Oval 7163"/>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5" name="Oval 7164"/>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6" name="Oval 7165"/>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7" name="Oval 7166"/>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8" name="Oval 7167"/>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9" name="Oval 7168"/>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0" name="Oval 7169"/>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1" name="Oval 7170"/>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2" name="Oval 7171"/>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3" name="Oval 7172"/>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4" name="Oval 7173"/>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5" name="Oval 7174"/>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6" name="Oval 7175"/>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7" name="Oval 7176"/>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8" name="Oval 7177"/>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9" name="Oval 7178"/>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0" name="Oval 7179"/>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1" name="Oval 7180"/>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2" name="Oval 7181"/>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3" name="Oval 7182"/>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4" name="Oval 7183"/>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5" name="Oval 7184"/>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6" name="Oval 7185"/>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7" name="Oval 7186"/>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8" name="Oval 7187"/>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9" name="Oval 7188"/>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0" name="Oval 7189"/>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1" name="Oval 7190"/>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2" name="Oval 7191"/>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3" name="Oval 7192"/>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4" name="Oval 7193"/>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5" name="Oval 7194"/>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6" name="Oval 7195"/>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001" name="Group 3300"/>
            <p:cNvGrpSpPr/>
            <p:nvPr/>
          </p:nvGrpSpPr>
          <p:grpSpPr>
            <a:xfrm>
              <a:off x="3200401" y="2057400"/>
              <a:ext cx="228601" cy="228600"/>
              <a:chOff x="2263322" y="2383933"/>
              <a:chExt cx="1623415" cy="1341120"/>
            </a:xfrm>
            <a:solidFill>
              <a:schemeClr val="accent5">
                <a:lumMod val="50000"/>
              </a:schemeClr>
            </a:solidFill>
          </p:grpSpPr>
          <p:sp>
            <p:nvSpPr>
              <p:cNvPr id="7101" name="Oval 7100"/>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2" name="Oval 7101"/>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3" name="Oval 7102"/>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4" name="Oval 7103"/>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5" name="Oval 7104"/>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6" name="Oval 7105"/>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7" name="Oval 7106"/>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8" name="Oval 7107"/>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9" name="Oval 7108"/>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0" name="Oval 7109"/>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1" name="Oval 7110"/>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2" name="Oval 7111"/>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3" name="Oval 7112"/>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4" name="Oval 7113"/>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5" name="Oval 7114"/>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6" name="Oval 7115"/>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7" name="Oval 7116"/>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8" name="Oval 7117"/>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9" name="Oval 7118"/>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0" name="Oval 7119"/>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1" name="Oval 7120"/>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2" name="Oval 7121"/>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3" name="Oval 7122"/>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4" name="Oval 7123"/>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5" name="Oval 7124"/>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6" name="Oval 7125"/>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7" name="Oval 7126"/>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8" name="Oval 7127"/>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9" name="Oval 7128"/>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0" name="Oval 7129"/>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1" name="Oval 7130"/>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2" name="Oval 7131"/>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3" name="Oval 7132"/>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4" name="Oval 7133"/>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5" name="Oval 7134"/>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6" name="Oval 7135"/>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7" name="Oval 7136"/>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8" name="Oval 7137"/>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9" name="Oval 7138"/>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0" name="Oval 7139"/>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1" name="Oval 7140"/>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2" name="Oval 7141"/>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3" name="Oval 7142"/>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4" name="Oval 7143"/>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5" name="Oval 7144"/>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6" name="Oval 7145"/>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7" name="Oval 7146"/>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8" name="Oval 7147"/>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002" name="Group 3349"/>
            <p:cNvGrpSpPr/>
            <p:nvPr/>
          </p:nvGrpSpPr>
          <p:grpSpPr>
            <a:xfrm>
              <a:off x="3581401" y="1600200"/>
              <a:ext cx="228601" cy="228600"/>
              <a:chOff x="2263322" y="2383933"/>
              <a:chExt cx="1623415" cy="1341120"/>
            </a:xfrm>
            <a:solidFill>
              <a:schemeClr val="accent5">
                <a:lumMod val="50000"/>
              </a:schemeClr>
            </a:solidFill>
          </p:grpSpPr>
          <p:sp>
            <p:nvSpPr>
              <p:cNvPr id="7053" name="Oval 7052"/>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4" name="Oval 7053"/>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5" name="Oval 7054"/>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6" name="Oval 7055"/>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7" name="Oval 7056"/>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8" name="Oval 7057"/>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9" name="Oval 7058"/>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0" name="Oval 7059"/>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1" name="Oval 7060"/>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2" name="Oval 7061"/>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3" name="Oval 7062"/>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4" name="Oval 7063"/>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5" name="Oval 7064"/>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6" name="Oval 7065"/>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7" name="Oval 7066"/>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8" name="Oval 7067"/>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9" name="Oval 7068"/>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0" name="Oval 7069"/>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1" name="Oval 7070"/>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2" name="Oval 7071"/>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3" name="Oval 7072"/>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4" name="Oval 7073"/>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5" name="Oval 7074"/>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6" name="Oval 7075"/>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7" name="Oval 7076"/>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8" name="Oval 7077"/>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9" name="Oval 7078"/>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0" name="Oval 7079"/>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1" name="Oval 7080"/>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2" name="Oval 7081"/>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3" name="Oval 7082"/>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4" name="Oval 7083"/>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5" name="Oval 7084"/>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6" name="Oval 7085"/>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7" name="Oval 7086"/>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8" name="Oval 7087"/>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9" name="Oval 7088"/>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0" name="Oval 7089"/>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1" name="Oval 7090"/>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2" name="Oval 7091"/>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3" name="Oval 7092"/>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4" name="Oval 7093"/>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5" name="Oval 7094"/>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6" name="Oval 7095"/>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7" name="Oval 7096"/>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8" name="Oval 7097"/>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9" name="Oval 7098"/>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0" name="Oval 7099"/>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003" name="Group 3398"/>
            <p:cNvGrpSpPr/>
            <p:nvPr/>
          </p:nvGrpSpPr>
          <p:grpSpPr>
            <a:xfrm>
              <a:off x="1447801" y="1828800"/>
              <a:ext cx="228601" cy="228600"/>
              <a:chOff x="2263322" y="2383933"/>
              <a:chExt cx="1623415" cy="1341120"/>
            </a:xfrm>
            <a:solidFill>
              <a:schemeClr val="accent5">
                <a:lumMod val="50000"/>
              </a:schemeClr>
            </a:solidFill>
          </p:grpSpPr>
          <p:sp>
            <p:nvSpPr>
              <p:cNvPr id="7005" name="Oval 7004"/>
              <p:cNvSpPr/>
              <p:nvPr/>
            </p:nvSpPr>
            <p:spPr>
              <a:xfrm rot="4800000">
                <a:off x="2566742" y="26601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06" name="Oval 7005"/>
              <p:cNvSpPr/>
              <p:nvPr/>
            </p:nvSpPr>
            <p:spPr>
              <a:xfrm rot="4800000">
                <a:off x="3249835"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07" name="Oval 7006"/>
              <p:cNvSpPr/>
              <p:nvPr/>
            </p:nvSpPr>
            <p:spPr>
              <a:xfrm rot="4800000">
                <a:off x="2774618" y="31513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08" name="Oval 7007"/>
              <p:cNvSpPr/>
              <p:nvPr/>
            </p:nvSpPr>
            <p:spPr>
              <a:xfrm rot="4800000">
                <a:off x="2307637" y="275947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09" name="Oval 7008"/>
              <p:cNvSpPr/>
              <p:nvPr/>
            </p:nvSpPr>
            <p:spPr>
              <a:xfrm rot="4800000">
                <a:off x="3252542" y="2812546"/>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0" name="Oval 7009"/>
              <p:cNvSpPr/>
              <p:nvPr/>
            </p:nvSpPr>
            <p:spPr>
              <a:xfrm rot="4800000">
                <a:off x="2857992" y="292711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1" name="Oval 7010"/>
              <p:cNvSpPr/>
              <p:nvPr/>
            </p:nvSpPr>
            <p:spPr>
              <a:xfrm rot="4800000">
                <a:off x="2795421" y="277088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2" name="Oval 7011"/>
              <p:cNvSpPr/>
              <p:nvPr/>
            </p:nvSpPr>
            <p:spPr>
              <a:xfrm rot="4800000">
                <a:off x="2790695" y="301361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3" name="Oval 7012"/>
              <p:cNvSpPr/>
              <p:nvPr/>
            </p:nvSpPr>
            <p:spPr>
              <a:xfrm rot="4800000">
                <a:off x="2383934" y="2612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4" name="Oval 7013"/>
              <p:cNvSpPr/>
              <p:nvPr/>
            </p:nvSpPr>
            <p:spPr>
              <a:xfrm rot="4800000">
                <a:off x="2268049" y="292520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5" name="Oval 7014"/>
              <p:cNvSpPr/>
              <p:nvPr/>
            </p:nvSpPr>
            <p:spPr>
              <a:xfrm rot="4800000">
                <a:off x="2263322" y="316792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6" name="Oval 7015"/>
              <p:cNvSpPr/>
              <p:nvPr/>
            </p:nvSpPr>
            <p:spPr>
              <a:xfrm rot="4800000">
                <a:off x="3554635" y="3145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7" name="Oval 7016"/>
              <p:cNvSpPr/>
              <p:nvPr/>
            </p:nvSpPr>
            <p:spPr>
              <a:xfrm rot="4800000">
                <a:off x="2841134" y="23839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8" name="Oval 7017"/>
              <p:cNvSpPr/>
              <p:nvPr/>
            </p:nvSpPr>
            <p:spPr>
              <a:xfrm rot="4800000">
                <a:off x="3473934" y="254870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9" name="Oval 7018"/>
              <p:cNvSpPr/>
              <p:nvPr/>
            </p:nvSpPr>
            <p:spPr>
              <a:xfrm rot="4800000">
                <a:off x="3469207" y="2791427"/>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0" name="Oval 7019"/>
              <p:cNvSpPr/>
              <p:nvPr/>
            </p:nvSpPr>
            <p:spPr>
              <a:xfrm rot="4800000">
                <a:off x="3079383" y="266327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1" name="Oval 7020"/>
              <p:cNvSpPr/>
              <p:nvPr/>
            </p:nvSpPr>
            <p:spPr>
              <a:xfrm rot="4800000">
                <a:off x="3249835"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2" name="Oval 7021"/>
              <p:cNvSpPr/>
              <p:nvPr/>
            </p:nvSpPr>
            <p:spPr>
              <a:xfrm rot="4800000">
                <a:off x="2598750" y="33489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3" name="Oval 7022"/>
              <p:cNvSpPr/>
              <p:nvPr/>
            </p:nvSpPr>
            <p:spPr>
              <a:xfrm rot="4800000">
                <a:off x="2661032" y="2841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4" name="Oval 7023"/>
              <p:cNvSpPr/>
              <p:nvPr/>
            </p:nvSpPr>
            <p:spPr>
              <a:xfrm rot="4800000">
                <a:off x="3194432" y="3374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5" name="Oval 7024"/>
              <p:cNvSpPr/>
              <p:nvPr/>
            </p:nvSpPr>
            <p:spPr>
              <a:xfrm rot="4800000">
                <a:off x="3388318" y="271435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6" name="Oval 7025"/>
              <p:cNvSpPr/>
              <p:nvPr/>
            </p:nvSpPr>
            <p:spPr>
              <a:xfrm rot="4800000">
                <a:off x="2913101" y="3405535"/>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7" name="Oval 7026"/>
              <p:cNvSpPr/>
              <p:nvPr/>
            </p:nvSpPr>
            <p:spPr>
              <a:xfrm rot="4800000">
                <a:off x="2446120" y="301369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8" name="Oval 7027"/>
              <p:cNvSpPr/>
              <p:nvPr/>
            </p:nvSpPr>
            <p:spPr>
              <a:xfrm rot="4800000">
                <a:off x="2508631" y="3298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9" name="Oval 7028"/>
              <p:cNvSpPr/>
              <p:nvPr/>
            </p:nvSpPr>
            <p:spPr>
              <a:xfrm rot="4800000">
                <a:off x="3374533" y="3222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0" name="Oval 7029"/>
              <p:cNvSpPr/>
              <p:nvPr/>
            </p:nvSpPr>
            <p:spPr>
              <a:xfrm rot="4800000">
                <a:off x="2996475" y="3181331"/>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1" name="Oval 7030"/>
              <p:cNvSpPr/>
              <p:nvPr/>
            </p:nvSpPr>
            <p:spPr>
              <a:xfrm rot="4800000">
                <a:off x="2933904" y="302510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2" name="Oval 7031"/>
              <p:cNvSpPr/>
              <p:nvPr/>
            </p:nvSpPr>
            <p:spPr>
              <a:xfrm rot="4800000">
                <a:off x="2929178" y="326782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3" name="Oval 7032"/>
              <p:cNvSpPr/>
              <p:nvPr/>
            </p:nvSpPr>
            <p:spPr>
              <a:xfrm rot="4800000">
                <a:off x="2539354" y="313967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4" name="Oval 7033"/>
              <p:cNvSpPr/>
              <p:nvPr/>
            </p:nvSpPr>
            <p:spPr>
              <a:xfrm rot="4800000">
                <a:off x="2406532" y="3179418"/>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5" name="Oval 7034"/>
              <p:cNvSpPr/>
              <p:nvPr/>
            </p:nvSpPr>
            <p:spPr>
              <a:xfrm rot="4800000">
                <a:off x="2737232" y="34507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6" name="Oval 7035"/>
              <p:cNvSpPr/>
              <p:nvPr/>
            </p:nvSpPr>
            <p:spPr>
              <a:xfrm rot="4800000">
                <a:off x="3612417" y="2802919"/>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7" name="Oval 7036"/>
              <p:cNvSpPr/>
              <p:nvPr/>
            </p:nvSpPr>
            <p:spPr>
              <a:xfrm rot="4800000">
                <a:off x="3607690" y="304564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8" name="Oval 7037"/>
              <p:cNvSpPr/>
              <p:nvPr/>
            </p:nvSpPr>
            <p:spPr>
              <a:xfrm rot="4800000">
                <a:off x="3145934"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9" name="Oval 7038"/>
              <p:cNvSpPr/>
              <p:nvPr/>
            </p:nvSpPr>
            <p:spPr>
              <a:xfrm rot="4800000">
                <a:off x="2935763" y="2885630"/>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0" name="Oval 7039"/>
              <p:cNvSpPr/>
              <p:nvPr/>
            </p:nvSpPr>
            <p:spPr>
              <a:xfrm rot="4800000">
                <a:off x="2584832" y="29173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1" name="Oval 7040"/>
              <p:cNvSpPr/>
              <p:nvPr/>
            </p:nvSpPr>
            <p:spPr>
              <a:xfrm rot="4800000">
                <a:off x="3042032" y="2460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2" name="Oval 7041"/>
              <p:cNvSpPr/>
              <p:nvPr/>
            </p:nvSpPr>
            <p:spPr>
              <a:xfrm rot="4800000">
                <a:off x="3118232" y="3069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3" name="Oval 7042"/>
              <p:cNvSpPr/>
              <p:nvPr/>
            </p:nvSpPr>
            <p:spPr>
              <a:xfrm rot="4800000">
                <a:off x="2584832" y="27649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4" name="Oval 7043"/>
              <p:cNvSpPr/>
              <p:nvPr/>
            </p:nvSpPr>
            <p:spPr>
              <a:xfrm rot="4800000">
                <a:off x="3194432" y="26125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5" name="Oval 7044"/>
              <p:cNvSpPr/>
              <p:nvPr/>
            </p:nvSpPr>
            <p:spPr>
              <a:xfrm rot="4800000">
                <a:off x="2889631" y="2612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6" name="Oval 7045"/>
              <p:cNvSpPr/>
              <p:nvPr/>
            </p:nvSpPr>
            <p:spPr>
              <a:xfrm rot="4800000">
                <a:off x="2737232" y="2688732"/>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7" name="Oval 7046"/>
              <p:cNvSpPr/>
              <p:nvPr/>
            </p:nvSpPr>
            <p:spPr>
              <a:xfrm rot="4800000">
                <a:off x="2661031" y="2993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8" name="Oval 7047"/>
              <p:cNvSpPr/>
              <p:nvPr/>
            </p:nvSpPr>
            <p:spPr>
              <a:xfrm rot="4800000">
                <a:off x="2612534" y="24601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9" name="Oval 7048"/>
              <p:cNvSpPr/>
              <p:nvPr/>
            </p:nvSpPr>
            <p:spPr>
              <a:xfrm rot="4800000">
                <a:off x="3499230" y="26887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0" name="Oval 7049"/>
              <p:cNvSpPr/>
              <p:nvPr/>
            </p:nvSpPr>
            <p:spPr>
              <a:xfrm rot="4800000">
                <a:off x="3346832" y="2917333"/>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1" name="Oval 7050"/>
              <p:cNvSpPr/>
              <p:nvPr/>
            </p:nvSpPr>
            <p:spPr>
              <a:xfrm rot="4800000">
                <a:off x="3346832" y="33745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2" name="Oval 7051"/>
              <p:cNvSpPr/>
              <p:nvPr/>
            </p:nvSpPr>
            <p:spPr>
              <a:xfrm rot="4800000">
                <a:off x="3194431" y="3222134"/>
                <a:ext cx="274320" cy="27432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grpSp>
        <p:nvGrpSpPr>
          <p:cNvPr id="7004" name="Group 2721"/>
          <p:cNvGrpSpPr/>
          <p:nvPr/>
        </p:nvGrpSpPr>
        <p:grpSpPr>
          <a:xfrm>
            <a:off x="304800" y="2514600"/>
            <a:ext cx="3566160" cy="3566160"/>
            <a:chOff x="304800" y="2514600"/>
            <a:chExt cx="3566160" cy="3566160"/>
          </a:xfrm>
        </p:grpSpPr>
        <p:sp>
          <p:nvSpPr>
            <p:cNvPr id="2658" name="Oval 2657"/>
            <p:cNvSpPr/>
            <p:nvPr/>
          </p:nvSpPr>
          <p:spPr>
            <a:xfrm>
              <a:off x="304800" y="2514600"/>
              <a:ext cx="3566160" cy="356616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65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3200" y="3200400"/>
              <a:ext cx="137160" cy="171450"/>
            </a:xfrm>
            <a:prstGeom prst="rect">
              <a:avLst/>
            </a:prstGeom>
            <a:noFill/>
            <a:ln w="9525">
              <a:noFill/>
              <a:miter lim="800000"/>
              <a:headEnd/>
              <a:tailEnd/>
            </a:ln>
            <a:effectLst/>
          </p:spPr>
        </p:pic>
        <p:pic>
          <p:nvPicPr>
            <p:cNvPr id="266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52800" y="3733800"/>
              <a:ext cx="137160" cy="171450"/>
            </a:xfrm>
            <a:prstGeom prst="rect">
              <a:avLst/>
            </a:prstGeom>
            <a:noFill/>
            <a:ln w="9525">
              <a:noFill/>
              <a:miter lim="800000"/>
              <a:headEnd/>
              <a:tailEnd/>
            </a:ln>
            <a:effectLst/>
          </p:spPr>
        </p:pic>
        <p:pic>
          <p:nvPicPr>
            <p:cNvPr id="266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95600" y="4267200"/>
              <a:ext cx="137160" cy="171450"/>
            </a:xfrm>
            <a:prstGeom prst="rect">
              <a:avLst/>
            </a:prstGeom>
            <a:noFill/>
            <a:ln w="9525">
              <a:noFill/>
              <a:miter lim="800000"/>
              <a:headEnd/>
              <a:tailEnd/>
            </a:ln>
            <a:effectLst/>
          </p:spPr>
        </p:pic>
        <p:pic>
          <p:nvPicPr>
            <p:cNvPr id="266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3124200"/>
              <a:ext cx="137160" cy="171450"/>
            </a:xfrm>
            <a:prstGeom prst="rect">
              <a:avLst/>
            </a:prstGeom>
            <a:noFill/>
            <a:ln w="9525">
              <a:noFill/>
              <a:miter lim="800000"/>
              <a:headEnd/>
              <a:tailEnd/>
            </a:ln>
            <a:effectLst/>
          </p:spPr>
        </p:pic>
        <p:pic>
          <p:nvPicPr>
            <p:cNvPr id="266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09800" y="3429000"/>
              <a:ext cx="137160" cy="171450"/>
            </a:xfrm>
            <a:prstGeom prst="rect">
              <a:avLst/>
            </a:prstGeom>
            <a:noFill/>
            <a:ln w="9525">
              <a:noFill/>
              <a:miter lim="800000"/>
              <a:headEnd/>
              <a:tailEnd/>
            </a:ln>
            <a:effectLst/>
          </p:spPr>
        </p:pic>
        <p:pic>
          <p:nvPicPr>
            <p:cNvPr id="266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5000" y="3276600"/>
              <a:ext cx="137160" cy="171450"/>
            </a:xfrm>
            <a:prstGeom prst="rect">
              <a:avLst/>
            </a:prstGeom>
            <a:noFill/>
            <a:ln w="9525">
              <a:noFill/>
              <a:miter lim="800000"/>
              <a:headEnd/>
              <a:tailEnd/>
            </a:ln>
            <a:effectLst/>
          </p:spPr>
        </p:pic>
        <p:pic>
          <p:nvPicPr>
            <p:cNvPr id="266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90800" y="3810000"/>
              <a:ext cx="137160" cy="171450"/>
            </a:xfrm>
            <a:prstGeom prst="rect">
              <a:avLst/>
            </a:prstGeom>
            <a:noFill/>
            <a:ln w="9525">
              <a:noFill/>
              <a:miter lim="800000"/>
              <a:headEnd/>
              <a:tailEnd/>
            </a:ln>
            <a:effectLst/>
          </p:spPr>
        </p:pic>
        <p:pic>
          <p:nvPicPr>
            <p:cNvPr id="266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00400" y="4343400"/>
              <a:ext cx="137160" cy="171450"/>
            </a:xfrm>
            <a:prstGeom prst="rect">
              <a:avLst/>
            </a:prstGeom>
            <a:noFill/>
            <a:ln w="9525">
              <a:noFill/>
              <a:miter lim="800000"/>
              <a:headEnd/>
              <a:tailEnd/>
            </a:ln>
            <a:effectLst/>
          </p:spPr>
        </p:pic>
        <p:pic>
          <p:nvPicPr>
            <p:cNvPr id="266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3200" y="4876800"/>
              <a:ext cx="137160" cy="171450"/>
            </a:xfrm>
            <a:prstGeom prst="rect">
              <a:avLst/>
            </a:prstGeom>
            <a:noFill/>
            <a:ln w="9525">
              <a:noFill/>
              <a:miter lim="800000"/>
              <a:headEnd/>
              <a:tailEnd/>
            </a:ln>
            <a:effectLst/>
          </p:spPr>
        </p:pic>
        <p:pic>
          <p:nvPicPr>
            <p:cNvPr id="266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5800" y="3733800"/>
              <a:ext cx="137160" cy="171450"/>
            </a:xfrm>
            <a:prstGeom prst="rect">
              <a:avLst/>
            </a:prstGeom>
            <a:noFill/>
            <a:ln w="9525">
              <a:noFill/>
              <a:miter lim="800000"/>
              <a:headEnd/>
              <a:tailEnd/>
            </a:ln>
            <a:effectLst/>
          </p:spPr>
        </p:pic>
        <p:pic>
          <p:nvPicPr>
            <p:cNvPr id="267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2600" y="4724400"/>
              <a:ext cx="137160" cy="171450"/>
            </a:xfrm>
            <a:prstGeom prst="rect">
              <a:avLst/>
            </a:prstGeom>
            <a:noFill/>
            <a:ln w="9525">
              <a:noFill/>
              <a:miter lim="800000"/>
              <a:headEnd/>
              <a:tailEnd/>
            </a:ln>
            <a:effectLst/>
          </p:spPr>
        </p:pic>
        <p:pic>
          <p:nvPicPr>
            <p:cNvPr id="267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2600" y="3886200"/>
              <a:ext cx="137160" cy="171450"/>
            </a:xfrm>
            <a:prstGeom prst="rect">
              <a:avLst/>
            </a:prstGeom>
            <a:noFill/>
            <a:ln w="9525">
              <a:noFill/>
              <a:miter lim="800000"/>
              <a:headEnd/>
              <a:tailEnd/>
            </a:ln>
            <a:effectLst/>
          </p:spPr>
        </p:pic>
        <p:pic>
          <p:nvPicPr>
            <p:cNvPr id="267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76600" y="3276600"/>
              <a:ext cx="137160" cy="171450"/>
            </a:xfrm>
            <a:prstGeom prst="rect">
              <a:avLst/>
            </a:prstGeom>
            <a:noFill/>
            <a:ln w="9525">
              <a:noFill/>
              <a:miter lim="800000"/>
              <a:headEnd/>
              <a:tailEnd/>
            </a:ln>
            <a:effectLst/>
          </p:spPr>
        </p:pic>
        <p:pic>
          <p:nvPicPr>
            <p:cNvPr id="267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05200" y="4267200"/>
              <a:ext cx="137160" cy="171450"/>
            </a:xfrm>
            <a:prstGeom prst="rect">
              <a:avLst/>
            </a:prstGeom>
            <a:noFill/>
            <a:ln w="9525">
              <a:noFill/>
              <a:miter lim="800000"/>
              <a:headEnd/>
              <a:tailEnd/>
            </a:ln>
            <a:effectLst/>
          </p:spPr>
        </p:pic>
        <p:pic>
          <p:nvPicPr>
            <p:cNvPr id="267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00400" y="4800600"/>
              <a:ext cx="137160" cy="171450"/>
            </a:xfrm>
            <a:prstGeom prst="rect">
              <a:avLst/>
            </a:prstGeom>
            <a:noFill/>
            <a:ln w="9525">
              <a:noFill/>
              <a:miter lim="800000"/>
              <a:headEnd/>
              <a:tailEnd/>
            </a:ln>
            <a:effectLst/>
          </p:spPr>
        </p:pic>
        <p:pic>
          <p:nvPicPr>
            <p:cNvPr id="267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95400" y="2895600"/>
              <a:ext cx="137160" cy="171450"/>
            </a:xfrm>
            <a:prstGeom prst="rect">
              <a:avLst/>
            </a:prstGeom>
            <a:noFill/>
            <a:ln w="9525">
              <a:noFill/>
              <a:miter lim="800000"/>
              <a:headEnd/>
              <a:tailEnd/>
            </a:ln>
            <a:effectLst/>
          </p:spPr>
        </p:pic>
        <p:pic>
          <p:nvPicPr>
            <p:cNvPr id="267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0" y="4267200"/>
              <a:ext cx="137160" cy="171450"/>
            </a:xfrm>
            <a:prstGeom prst="rect">
              <a:avLst/>
            </a:prstGeom>
            <a:noFill/>
            <a:ln w="9525">
              <a:noFill/>
              <a:miter lim="800000"/>
              <a:headEnd/>
              <a:tailEnd/>
            </a:ln>
            <a:effectLst/>
          </p:spPr>
        </p:pic>
        <p:pic>
          <p:nvPicPr>
            <p:cNvPr id="267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95400" y="3886200"/>
              <a:ext cx="137160" cy="171450"/>
            </a:xfrm>
            <a:prstGeom prst="rect">
              <a:avLst/>
            </a:prstGeom>
            <a:noFill/>
            <a:ln w="9525">
              <a:noFill/>
              <a:miter lim="800000"/>
              <a:headEnd/>
              <a:tailEnd/>
            </a:ln>
            <a:effectLst/>
          </p:spPr>
        </p:pic>
        <p:pic>
          <p:nvPicPr>
            <p:cNvPr id="267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0" y="4648200"/>
              <a:ext cx="137160" cy="171450"/>
            </a:xfrm>
            <a:prstGeom prst="rect">
              <a:avLst/>
            </a:prstGeom>
            <a:noFill/>
            <a:ln w="9525">
              <a:noFill/>
              <a:miter lim="800000"/>
              <a:headEnd/>
              <a:tailEnd/>
            </a:ln>
            <a:effectLst/>
          </p:spPr>
        </p:pic>
        <p:pic>
          <p:nvPicPr>
            <p:cNvPr id="267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5105400"/>
              <a:ext cx="137160" cy="171450"/>
            </a:xfrm>
            <a:prstGeom prst="rect">
              <a:avLst/>
            </a:prstGeom>
            <a:noFill/>
            <a:ln w="9525">
              <a:noFill/>
              <a:miter lim="800000"/>
              <a:headEnd/>
              <a:tailEnd/>
            </a:ln>
            <a:effectLst/>
          </p:spPr>
        </p:pic>
        <p:pic>
          <p:nvPicPr>
            <p:cNvPr id="268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4600" y="5638800"/>
              <a:ext cx="137160" cy="171450"/>
            </a:xfrm>
            <a:prstGeom prst="rect">
              <a:avLst/>
            </a:prstGeom>
            <a:noFill/>
            <a:ln w="9525">
              <a:noFill/>
              <a:miter lim="800000"/>
              <a:headEnd/>
              <a:tailEnd/>
            </a:ln>
            <a:effectLst/>
          </p:spPr>
        </p:pic>
        <p:pic>
          <p:nvPicPr>
            <p:cNvPr id="268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4495800"/>
              <a:ext cx="137160" cy="171450"/>
            </a:xfrm>
            <a:prstGeom prst="rect">
              <a:avLst/>
            </a:prstGeom>
            <a:noFill/>
            <a:ln w="9525">
              <a:noFill/>
              <a:miter lim="800000"/>
              <a:headEnd/>
              <a:tailEnd/>
            </a:ln>
            <a:effectLst/>
          </p:spPr>
        </p:pic>
        <p:pic>
          <p:nvPicPr>
            <p:cNvPr id="268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5486400"/>
              <a:ext cx="137160" cy="171450"/>
            </a:xfrm>
            <a:prstGeom prst="rect">
              <a:avLst/>
            </a:prstGeom>
            <a:noFill/>
            <a:ln w="9525">
              <a:noFill/>
              <a:miter lim="800000"/>
              <a:headEnd/>
              <a:tailEnd/>
            </a:ln>
            <a:effectLst/>
          </p:spPr>
        </p:pic>
        <p:pic>
          <p:nvPicPr>
            <p:cNvPr id="268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4419600"/>
              <a:ext cx="137160" cy="171450"/>
            </a:xfrm>
            <a:prstGeom prst="rect">
              <a:avLst/>
            </a:prstGeom>
            <a:noFill/>
            <a:ln w="9525">
              <a:noFill/>
              <a:miter lim="800000"/>
              <a:headEnd/>
              <a:tailEnd/>
            </a:ln>
            <a:effectLst/>
          </p:spPr>
        </p:pic>
        <p:pic>
          <p:nvPicPr>
            <p:cNvPr id="268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4600" y="2743200"/>
              <a:ext cx="137160" cy="171450"/>
            </a:xfrm>
            <a:prstGeom prst="rect">
              <a:avLst/>
            </a:prstGeom>
            <a:noFill/>
            <a:ln w="9525">
              <a:noFill/>
              <a:miter lim="800000"/>
              <a:headEnd/>
              <a:tailEnd/>
            </a:ln>
            <a:effectLst/>
          </p:spPr>
        </p:pic>
        <p:pic>
          <p:nvPicPr>
            <p:cNvPr id="268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24200" y="2971800"/>
              <a:ext cx="137160" cy="171450"/>
            </a:xfrm>
            <a:prstGeom prst="rect">
              <a:avLst/>
            </a:prstGeom>
            <a:noFill/>
            <a:ln w="9525">
              <a:noFill/>
              <a:miter lim="800000"/>
              <a:headEnd/>
              <a:tailEnd/>
            </a:ln>
            <a:effectLst/>
          </p:spPr>
        </p:pic>
        <p:pic>
          <p:nvPicPr>
            <p:cNvPr id="268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67000" y="3505200"/>
              <a:ext cx="137160" cy="171450"/>
            </a:xfrm>
            <a:prstGeom prst="rect">
              <a:avLst/>
            </a:prstGeom>
            <a:noFill/>
            <a:ln w="9525">
              <a:noFill/>
              <a:miter lim="800000"/>
              <a:headEnd/>
              <a:tailEnd/>
            </a:ln>
            <a:effectLst/>
          </p:spPr>
        </p:pic>
        <p:pic>
          <p:nvPicPr>
            <p:cNvPr id="268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6800" y="3505200"/>
              <a:ext cx="137160" cy="171450"/>
            </a:xfrm>
            <a:prstGeom prst="rect">
              <a:avLst/>
            </a:prstGeom>
            <a:noFill/>
            <a:ln w="9525">
              <a:noFill/>
              <a:miter lim="800000"/>
              <a:headEnd/>
              <a:tailEnd/>
            </a:ln>
            <a:effectLst/>
          </p:spPr>
        </p:pic>
        <p:pic>
          <p:nvPicPr>
            <p:cNvPr id="268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0" y="3352800"/>
              <a:ext cx="137160" cy="171450"/>
            </a:xfrm>
            <a:prstGeom prst="rect">
              <a:avLst/>
            </a:prstGeom>
            <a:noFill/>
            <a:ln w="9525">
              <a:noFill/>
              <a:miter lim="800000"/>
              <a:headEnd/>
              <a:tailEnd/>
            </a:ln>
            <a:effectLst/>
          </p:spPr>
        </p:pic>
        <p:pic>
          <p:nvPicPr>
            <p:cNvPr id="268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6400" y="2514600"/>
              <a:ext cx="137160" cy="171450"/>
            </a:xfrm>
            <a:prstGeom prst="rect">
              <a:avLst/>
            </a:prstGeom>
            <a:noFill/>
            <a:ln w="9525">
              <a:noFill/>
              <a:miter lim="800000"/>
              <a:headEnd/>
              <a:tailEnd/>
            </a:ln>
            <a:effectLst/>
          </p:spPr>
        </p:pic>
        <p:pic>
          <p:nvPicPr>
            <p:cNvPr id="269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19200" y="3276600"/>
              <a:ext cx="137160" cy="171450"/>
            </a:xfrm>
            <a:prstGeom prst="rect">
              <a:avLst/>
            </a:prstGeom>
            <a:noFill/>
            <a:ln w="9525">
              <a:noFill/>
              <a:miter lim="800000"/>
              <a:headEnd/>
              <a:tailEnd/>
            </a:ln>
            <a:effectLst/>
          </p:spPr>
        </p:pic>
        <p:pic>
          <p:nvPicPr>
            <p:cNvPr id="269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19200" y="4572000"/>
              <a:ext cx="137160" cy="171450"/>
            </a:xfrm>
            <a:prstGeom prst="rect">
              <a:avLst/>
            </a:prstGeom>
            <a:noFill/>
            <a:ln w="9525">
              <a:noFill/>
              <a:miter lim="800000"/>
              <a:headEnd/>
              <a:tailEnd/>
            </a:ln>
            <a:effectLst/>
          </p:spPr>
        </p:pic>
        <p:pic>
          <p:nvPicPr>
            <p:cNvPr id="269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5000" y="4495800"/>
              <a:ext cx="137160" cy="171450"/>
            </a:xfrm>
            <a:prstGeom prst="rect">
              <a:avLst/>
            </a:prstGeom>
            <a:noFill/>
            <a:ln w="9525">
              <a:noFill/>
              <a:miter lim="800000"/>
              <a:headEnd/>
              <a:tailEnd/>
            </a:ln>
            <a:effectLst/>
          </p:spPr>
        </p:pic>
        <p:pic>
          <p:nvPicPr>
            <p:cNvPr id="269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4267200"/>
              <a:ext cx="137160" cy="171450"/>
            </a:xfrm>
            <a:prstGeom prst="rect">
              <a:avLst/>
            </a:prstGeom>
            <a:noFill/>
            <a:ln w="9525">
              <a:noFill/>
              <a:miter lim="800000"/>
              <a:headEnd/>
              <a:tailEnd/>
            </a:ln>
            <a:effectLst/>
          </p:spPr>
        </p:pic>
        <p:pic>
          <p:nvPicPr>
            <p:cNvPr id="269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47800" y="4800600"/>
              <a:ext cx="137160" cy="171450"/>
            </a:xfrm>
            <a:prstGeom prst="rect">
              <a:avLst/>
            </a:prstGeom>
            <a:noFill/>
            <a:ln w="9525">
              <a:noFill/>
              <a:miter lim="800000"/>
              <a:headEnd/>
              <a:tailEnd/>
            </a:ln>
            <a:effectLst/>
          </p:spPr>
        </p:pic>
        <p:pic>
          <p:nvPicPr>
            <p:cNvPr id="269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600" y="5334000"/>
              <a:ext cx="137160" cy="171450"/>
            </a:xfrm>
            <a:prstGeom prst="rect">
              <a:avLst/>
            </a:prstGeom>
            <a:noFill/>
            <a:ln w="9525">
              <a:noFill/>
              <a:miter lim="800000"/>
              <a:headEnd/>
              <a:tailEnd/>
            </a:ln>
            <a:effectLst/>
          </p:spPr>
        </p:pic>
        <p:pic>
          <p:nvPicPr>
            <p:cNvPr id="269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90800" y="4495800"/>
              <a:ext cx="137160" cy="171450"/>
            </a:xfrm>
            <a:prstGeom prst="rect">
              <a:avLst/>
            </a:prstGeom>
            <a:noFill/>
            <a:ln w="9525">
              <a:noFill/>
              <a:miter lim="800000"/>
              <a:headEnd/>
              <a:tailEnd/>
            </a:ln>
            <a:effectLst/>
          </p:spPr>
        </p:pic>
        <p:pic>
          <p:nvPicPr>
            <p:cNvPr id="269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5029200"/>
              <a:ext cx="137160" cy="171450"/>
            </a:xfrm>
            <a:prstGeom prst="rect">
              <a:avLst/>
            </a:prstGeom>
            <a:noFill/>
            <a:ln w="9525">
              <a:noFill/>
              <a:miter lim="800000"/>
              <a:headEnd/>
              <a:tailEnd/>
            </a:ln>
            <a:effectLst/>
          </p:spPr>
        </p:pic>
        <p:pic>
          <p:nvPicPr>
            <p:cNvPr id="269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3200" y="5334000"/>
              <a:ext cx="137160" cy="171450"/>
            </a:xfrm>
            <a:prstGeom prst="rect">
              <a:avLst/>
            </a:prstGeom>
            <a:noFill/>
            <a:ln w="9525">
              <a:noFill/>
              <a:miter lim="800000"/>
              <a:headEnd/>
              <a:tailEnd/>
            </a:ln>
            <a:effectLst/>
          </p:spPr>
        </p:pic>
        <p:pic>
          <p:nvPicPr>
            <p:cNvPr id="269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2600" y="4724400"/>
              <a:ext cx="137160" cy="171450"/>
            </a:xfrm>
            <a:prstGeom prst="rect">
              <a:avLst/>
            </a:prstGeom>
            <a:noFill/>
            <a:ln w="9525">
              <a:noFill/>
              <a:miter lim="800000"/>
              <a:headEnd/>
              <a:tailEnd/>
            </a:ln>
            <a:effectLst/>
          </p:spPr>
        </p:pic>
        <p:pic>
          <p:nvPicPr>
            <p:cNvPr id="270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62200" y="5257800"/>
              <a:ext cx="137160" cy="171450"/>
            </a:xfrm>
            <a:prstGeom prst="rect">
              <a:avLst/>
            </a:prstGeom>
            <a:noFill/>
            <a:ln w="9525">
              <a:noFill/>
              <a:miter lim="800000"/>
              <a:headEnd/>
              <a:tailEnd/>
            </a:ln>
            <a:effectLst/>
          </p:spPr>
        </p:pic>
        <p:pic>
          <p:nvPicPr>
            <p:cNvPr id="270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5000" y="5791200"/>
              <a:ext cx="137160" cy="171450"/>
            </a:xfrm>
            <a:prstGeom prst="rect">
              <a:avLst/>
            </a:prstGeom>
            <a:noFill/>
            <a:ln w="9525">
              <a:noFill/>
              <a:miter lim="800000"/>
              <a:headEnd/>
              <a:tailEnd/>
            </a:ln>
            <a:effectLst/>
          </p:spPr>
        </p:pic>
        <p:pic>
          <p:nvPicPr>
            <p:cNvPr id="270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43200" y="2667000"/>
              <a:ext cx="137160" cy="171450"/>
            </a:xfrm>
            <a:prstGeom prst="rect">
              <a:avLst/>
            </a:prstGeom>
            <a:noFill/>
            <a:ln w="9525">
              <a:noFill/>
              <a:miter lim="800000"/>
              <a:headEnd/>
              <a:tailEnd/>
            </a:ln>
            <a:effectLst/>
          </p:spPr>
        </p:pic>
        <p:pic>
          <p:nvPicPr>
            <p:cNvPr id="270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38400" y="3124200"/>
              <a:ext cx="137160" cy="171450"/>
            </a:xfrm>
            <a:prstGeom prst="rect">
              <a:avLst/>
            </a:prstGeom>
            <a:noFill/>
            <a:ln w="9525">
              <a:noFill/>
              <a:miter lim="800000"/>
              <a:headEnd/>
              <a:tailEnd/>
            </a:ln>
            <a:effectLst/>
          </p:spPr>
        </p:pic>
        <p:pic>
          <p:nvPicPr>
            <p:cNvPr id="270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0" y="2895600"/>
              <a:ext cx="137160" cy="171450"/>
            </a:xfrm>
            <a:prstGeom prst="rect">
              <a:avLst/>
            </a:prstGeom>
            <a:noFill/>
            <a:ln w="9525">
              <a:noFill/>
              <a:miter lim="800000"/>
              <a:headEnd/>
              <a:tailEnd/>
            </a:ln>
            <a:effectLst/>
          </p:spPr>
        </p:pic>
        <p:pic>
          <p:nvPicPr>
            <p:cNvPr id="270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05000" y="2895600"/>
              <a:ext cx="137160" cy="171450"/>
            </a:xfrm>
            <a:prstGeom prst="rect">
              <a:avLst/>
            </a:prstGeom>
            <a:noFill/>
            <a:ln w="9525">
              <a:noFill/>
              <a:miter lim="800000"/>
              <a:headEnd/>
              <a:tailEnd/>
            </a:ln>
            <a:effectLst/>
          </p:spPr>
        </p:pic>
        <p:pic>
          <p:nvPicPr>
            <p:cNvPr id="270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71800" y="3429000"/>
              <a:ext cx="137160" cy="171450"/>
            </a:xfrm>
            <a:prstGeom prst="rect">
              <a:avLst/>
            </a:prstGeom>
            <a:noFill/>
            <a:ln w="9525">
              <a:noFill/>
              <a:miter lim="800000"/>
              <a:headEnd/>
              <a:tailEnd/>
            </a:ln>
            <a:effectLst/>
          </p:spPr>
        </p:pic>
        <p:pic>
          <p:nvPicPr>
            <p:cNvPr id="270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0" y="3962400"/>
              <a:ext cx="137160" cy="171450"/>
            </a:xfrm>
            <a:prstGeom prst="rect">
              <a:avLst/>
            </a:prstGeom>
            <a:noFill/>
            <a:ln w="9525">
              <a:noFill/>
              <a:miter lim="800000"/>
              <a:headEnd/>
              <a:tailEnd/>
            </a:ln>
            <a:effectLst/>
          </p:spPr>
        </p:pic>
        <p:pic>
          <p:nvPicPr>
            <p:cNvPr id="270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2600" y="3505200"/>
              <a:ext cx="137160" cy="171450"/>
            </a:xfrm>
            <a:prstGeom prst="rect">
              <a:avLst/>
            </a:prstGeom>
            <a:noFill/>
            <a:ln w="9525">
              <a:noFill/>
              <a:miter lim="800000"/>
              <a:headEnd/>
              <a:tailEnd/>
            </a:ln>
            <a:effectLst/>
          </p:spPr>
        </p:pic>
        <p:pic>
          <p:nvPicPr>
            <p:cNvPr id="270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600" y="4038600"/>
              <a:ext cx="137160" cy="171450"/>
            </a:xfrm>
            <a:prstGeom prst="rect">
              <a:avLst/>
            </a:prstGeom>
            <a:noFill/>
            <a:ln w="9525">
              <a:noFill/>
              <a:miter lim="800000"/>
              <a:headEnd/>
              <a:tailEnd/>
            </a:ln>
            <a:effectLst/>
          </p:spPr>
        </p:pic>
        <p:pic>
          <p:nvPicPr>
            <p:cNvPr id="271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47800" y="4114800"/>
              <a:ext cx="137160" cy="171450"/>
            </a:xfrm>
            <a:prstGeom prst="rect">
              <a:avLst/>
            </a:prstGeom>
            <a:noFill/>
            <a:ln w="9525">
              <a:noFill/>
              <a:miter lim="800000"/>
              <a:headEnd/>
              <a:tailEnd/>
            </a:ln>
            <a:effectLst/>
          </p:spPr>
        </p:pic>
        <p:pic>
          <p:nvPicPr>
            <p:cNvPr id="271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3962400"/>
              <a:ext cx="137160" cy="171450"/>
            </a:xfrm>
            <a:prstGeom prst="rect">
              <a:avLst/>
            </a:prstGeom>
            <a:noFill/>
            <a:ln w="9525">
              <a:noFill/>
              <a:miter lim="800000"/>
              <a:headEnd/>
              <a:tailEnd/>
            </a:ln>
            <a:effectLst/>
          </p:spPr>
        </p:pic>
        <p:pic>
          <p:nvPicPr>
            <p:cNvPr id="271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28800" y="5257800"/>
              <a:ext cx="137160" cy="171450"/>
            </a:xfrm>
            <a:prstGeom prst="rect">
              <a:avLst/>
            </a:prstGeom>
            <a:noFill/>
            <a:ln w="9525">
              <a:noFill/>
              <a:miter lim="800000"/>
              <a:headEnd/>
              <a:tailEnd/>
            </a:ln>
            <a:effectLst/>
          </p:spPr>
        </p:pic>
        <p:pic>
          <p:nvPicPr>
            <p:cNvPr id="271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0" y="4953000"/>
              <a:ext cx="137160" cy="171450"/>
            </a:xfrm>
            <a:prstGeom prst="rect">
              <a:avLst/>
            </a:prstGeom>
            <a:noFill/>
            <a:ln w="9525">
              <a:noFill/>
              <a:miter lim="800000"/>
              <a:headEnd/>
              <a:tailEnd/>
            </a:ln>
            <a:effectLst/>
          </p:spPr>
        </p:pic>
        <p:pic>
          <p:nvPicPr>
            <p:cNvPr id="271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0" y="3733800"/>
              <a:ext cx="137160" cy="171450"/>
            </a:xfrm>
            <a:prstGeom prst="rect">
              <a:avLst/>
            </a:prstGeom>
            <a:noFill/>
            <a:ln w="9525">
              <a:noFill/>
              <a:miter lim="800000"/>
              <a:headEnd/>
              <a:tailEnd/>
            </a:ln>
            <a:effectLst/>
          </p:spPr>
        </p:pic>
        <p:pic>
          <p:nvPicPr>
            <p:cNvPr id="271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38400" y="4114800"/>
              <a:ext cx="137160" cy="171450"/>
            </a:xfrm>
            <a:prstGeom prst="rect">
              <a:avLst/>
            </a:prstGeom>
            <a:noFill/>
            <a:ln w="9525">
              <a:noFill/>
              <a:miter lim="800000"/>
              <a:headEnd/>
              <a:tailEnd/>
            </a:ln>
            <a:effectLst/>
          </p:spPr>
        </p:pic>
        <p:pic>
          <p:nvPicPr>
            <p:cNvPr id="271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19400" y="3962400"/>
              <a:ext cx="137160" cy="171450"/>
            </a:xfrm>
            <a:prstGeom prst="rect">
              <a:avLst/>
            </a:prstGeom>
            <a:noFill/>
            <a:ln w="9525">
              <a:noFill/>
              <a:miter lim="800000"/>
              <a:headEnd/>
              <a:tailEnd/>
            </a:ln>
            <a:effectLst/>
          </p:spPr>
        </p:pic>
        <p:pic>
          <p:nvPicPr>
            <p:cNvPr id="271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71600" y="2667000"/>
              <a:ext cx="137160" cy="171450"/>
            </a:xfrm>
            <a:prstGeom prst="rect">
              <a:avLst/>
            </a:prstGeom>
            <a:noFill/>
            <a:ln w="9525">
              <a:noFill/>
              <a:miter lim="800000"/>
              <a:headEnd/>
              <a:tailEnd/>
            </a:ln>
            <a:effectLst/>
          </p:spPr>
        </p:pic>
        <p:pic>
          <p:nvPicPr>
            <p:cNvPr id="27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00400" y="4038600"/>
              <a:ext cx="137160" cy="171450"/>
            </a:xfrm>
            <a:prstGeom prst="rect">
              <a:avLst/>
            </a:prstGeom>
            <a:noFill/>
            <a:ln w="9525">
              <a:noFill/>
              <a:miter lim="800000"/>
              <a:headEnd/>
              <a:tailEnd/>
            </a:ln>
            <a:effectLst/>
          </p:spPr>
        </p:pic>
        <p:pic>
          <p:nvPicPr>
            <p:cNvPr id="271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4600" y="4953000"/>
              <a:ext cx="137160" cy="171450"/>
            </a:xfrm>
            <a:prstGeom prst="rect">
              <a:avLst/>
            </a:prstGeom>
            <a:noFill/>
            <a:ln w="9525">
              <a:noFill/>
              <a:miter lim="800000"/>
              <a:headEnd/>
              <a:tailEnd/>
            </a:ln>
            <a:effectLst/>
          </p:spPr>
        </p:pic>
        <p:pic>
          <p:nvPicPr>
            <p:cNvPr id="272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05200" y="4648200"/>
              <a:ext cx="137160" cy="171450"/>
            </a:xfrm>
            <a:prstGeom prst="rect">
              <a:avLst/>
            </a:prstGeom>
            <a:noFill/>
            <a:ln w="9525">
              <a:noFill/>
              <a:miter lim="800000"/>
              <a:headEnd/>
              <a:tailEnd/>
            </a:ln>
            <a:effectLst/>
          </p:spPr>
        </p:pic>
        <p:pic>
          <p:nvPicPr>
            <p:cNvPr id="272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0" y="2667000"/>
              <a:ext cx="137160" cy="171450"/>
            </a:xfrm>
            <a:prstGeom prst="rect">
              <a:avLst/>
            </a:prstGeom>
            <a:noFill/>
            <a:ln w="9525">
              <a:noFill/>
              <a:miter lim="800000"/>
              <a:headEnd/>
              <a:tailEnd/>
            </a:ln>
            <a:effectLst/>
          </p:spPr>
        </p:pic>
      </p:grpSp>
      <p:sp>
        <p:nvSpPr>
          <p:cNvPr id="2722" name="TextBox 2721"/>
          <p:cNvSpPr txBox="1"/>
          <p:nvPr/>
        </p:nvSpPr>
        <p:spPr>
          <a:xfrm>
            <a:off x="2397760" y="6055360"/>
            <a:ext cx="2143536" cy="523220"/>
          </a:xfrm>
          <a:prstGeom prst="rect">
            <a:avLst/>
          </a:prstGeom>
          <a:noFill/>
        </p:spPr>
        <p:txBody>
          <a:bodyPr wrap="none" rtlCol="0">
            <a:spAutoFit/>
          </a:bodyPr>
          <a:lstStyle/>
          <a:p>
            <a:r>
              <a:rPr lang="en-US" dirty="0" smtClean="0"/>
              <a:t>Clay platelets</a:t>
            </a:r>
            <a:endParaRPr lang="en-US" dirty="0"/>
          </a:p>
        </p:txBody>
      </p:sp>
      <p:cxnSp>
        <p:nvCxnSpPr>
          <p:cNvPr id="2724" name="Straight Arrow Connector 2723"/>
          <p:cNvCxnSpPr>
            <a:stCxn id="2722" idx="0"/>
            <a:endCxn id="2658" idx="5"/>
          </p:cNvCxnSpPr>
          <p:nvPr/>
        </p:nvCxnSpPr>
        <p:spPr bwMode="auto">
          <a:xfrm flipH="1" flipV="1">
            <a:off x="3348708" y="5558508"/>
            <a:ext cx="120820" cy="496852"/>
          </a:xfrm>
          <a:prstGeom prst="straightConnector1">
            <a:avLst/>
          </a:prstGeom>
          <a:noFill/>
          <a:ln w="12700" cap="flat" cmpd="sng" algn="ctr">
            <a:solidFill>
              <a:schemeClr val="bg2"/>
            </a:solidFill>
            <a:prstDash val="solid"/>
            <a:round/>
            <a:headEnd type="none" w="lg" len="med"/>
            <a:tailEnd type="arrow"/>
          </a:ln>
          <a:effectLst/>
        </p:spPr>
      </p:cxnSp>
      <p:cxnSp>
        <p:nvCxnSpPr>
          <p:cNvPr id="2726" name="Straight Arrow Connector 2725"/>
          <p:cNvCxnSpPr>
            <a:stCxn id="2722" idx="0"/>
            <a:endCxn id="4337" idx="4"/>
          </p:cNvCxnSpPr>
          <p:nvPr/>
        </p:nvCxnSpPr>
        <p:spPr bwMode="auto">
          <a:xfrm flipV="1">
            <a:off x="3469528" y="5148538"/>
            <a:ext cx="1821767" cy="906822"/>
          </a:xfrm>
          <a:prstGeom prst="straightConnector1">
            <a:avLst/>
          </a:prstGeom>
          <a:noFill/>
          <a:ln w="12700" cap="flat" cmpd="sng" algn="ctr">
            <a:solidFill>
              <a:schemeClr val="bg2"/>
            </a:solidFill>
            <a:prstDash val="solid"/>
            <a:round/>
            <a:headEnd type="none" w="lg" len="med"/>
            <a:tailEnd type="arrow"/>
          </a:ln>
          <a:effectLst/>
        </p:spPr>
      </p:cxnSp>
      <p:sp>
        <p:nvSpPr>
          <p:cNvPr id="2737" name="TextBox 2736"/>
          <p:cNvSpPr txBox="1"/>
          <p:nvPr/>
        </p:nvSpPr>
        <p:spPr>
          <a:xfrm>
            <a:off x="5364481" y="5567680"/>
            <a:ext cx="2072640" cy="954107"/>
          </a:xfrm>
          <a:prstGeom prst="rect">
            <a:avLst/>
          </a:prstGeom>
          <a:noFill/>
        </p:spPr>
        <p:txBody>
          <a:bodyPr wrap="square" rtlCol="0">
            <a:spAutoFit/>
          </a:bodyPr>
          <a:lstStyle/>
          <a:p>
            <a:r>
              <a:rPr lang="en-US" dirty="0" smtClean="0"/>
              <a:t>Coagulant </a:t>
            </a:r>
            <a:r>
              <a:rPr lang="en-US" dirty="0" err="1" smtClean="0"/>
              <a:t>nanoglobs</a:t>
            </a:r>
            <a:endParaRPr lang="en-US" dirty="0"/>
          </a:p>
        </p:txBody>
      </p:sp>
      <p:cxnSp>
        <p:nvCxnSpPr>
          <p:cNvPr id="2738" name="Straight Arrow Connector 2737"/>
          <p:cNvCxnSpPr>
            <a:stCxn id="2737" idx="0"/>
            <a:endCxn id="7608" idx="6"/>
          </p:cNvCxnSpPr>
          <p:nvPr/>
        </p:nvCxnSpPr>
        <p:spPr bwMode="auto">
          <a:xfrm flipV="1">
            <a:off x="6400801" y="4710688"/>
            <a:ext cx="617550" cy="856992"/>
          </a:xfrm>
          <a:prstGeom prst="straightConnector1">
            <a:avLst/>
          </a:prstGeom>
          <a:noFill/>
          <a:ln w="12700" cap="flat" cmpd="sng" algn="ctr">
            <a:solidFill>
              <a:schemeClr val="bg2"/>
            </a:solidFill>
            <a:prstDash val="solid"/>
            <a:round/>
            <a:headEnd type="none" w="lg" len="med"/>
            <a:tailEnd type="arrow"/>
          </a:ln>
          <a:effectLst/>
        </p:spPr>
      </p:cxnSp>
      <p:cxnSp>
        <p:nvCxnSpPr>
          <p:cNvPr id="2741" name="Straight Arrow Connector 2740"/>
          <p:cNvCxnSpPr>
            <a:stCxn id="2737" idx="0"/>
            <a:endCxn id="4440" idx="1"/>
          </p:cNvCxnSpPr>
          <p:nvPr/>
        </p:nvCxnSpPr>
        <p:spPr bwMode="auto">
          <a:xfrm flipH="1" flipV="1">
            <a:off x="5523876" y="4671650"/>
            <a:ext cx="876925" cy="896030"/>
          </a:xfrm>
          <a:prstGeom prst="straightConnector1">
            <a:avLst/>
          </a:prstGeom>
          <a:noFill/>
          <a:ln w="12700" cap="flat" cmpd="sng" algn="ctr">
            <a:solidFill>
              <a:schemeClr val="bg2"/>
            </a:solidFill>
            <a:prstDash val="solid"/>
            <a:round/>
            <a:headEnd type="none" w="lg" len="med"/>
            <a:tailEnd type="arrow"/>
          </a:ln>
          <a:effectLst/>
        </p:spPr>
      </p:cxn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Nanoglob</a:t>
            </a:r>
            <a:r>
              <a:rPr lang="en-US" dirty="0" smtClean="0"/>
              <a:t> Deposition</a:t>
            </a:r>
            <a:endParaRPr lang="en-US" dirty="0"/>
          </a:p>
        </p:txBody>
      </p:sp>
      <p:cxnSp>
        <p:nvCxnSpPr>
          <p:cNvPr id="7" name="Straight Connector 6"/>
          <p:cNvCxnSpPr/>
          <p:nvPr/>
        </p:nvCxnSpPr>
        <p:spPr bwMode="auto">
          <a:xfrm>
            <a:off x="0" y="2362200"/>
            <a:ext cx="9144000" cy="0"/>
          </a:xfrm>
          <a:prstGeom prst="line">
            <a:avLst/>
          </a:prstGeom>
          <a:noFill/>
          <a:ln w="76200" cap="flat" cmpd="sng" algn="ctr">
            <a:solidFill>
              <a:schemeClr val="bg2"/>
            </a:solidFill>
            <a:prstDash val="solid"/>
            <a:round/>
            <a:headEnd type="none" w="lg" len="med"/>
            <a:tailEnd type="none" w="lg" len="med"/>
          </a:ln>
          <a:effectLst/>
        </p:spPr>
      </p:cxnSp>
      <p:cxnSp>
        <p:nvCxnSpPr>
          <p:cNvPr id="8" name="Straight Connector 7"/>
          <p:cNvCxnSpPr/>
          <p:nvPr/>
        </p:nvCxnSpPr>
        <p:spPr bwMode="auto">
          <a:xfrm>
            <a:off x="0" y="6184900"/>
            <a:ext cx="9144000" cy="0"/>
          </a:xfrm>
          <a:prstGeom prst="line">
            <a:avLst/>
          </a:prstGeom>
          <a:noFill/>
          <a:ln w="76200" cap="flat" cmpd="sng" algn="ctr">
            <a:solidFill>
              <a:schemeClr val="bg2"/>
            </a:solidFill>
            <a:prstDash val="solid"/>
            <a:round/>
            <a:headEnd type="none" w="lg" len="med"/>
            <a:tailEnd type="none" w="lg" len="med"/>
          </a:ln>
          <a:effectLst/>
        </p:spPr>
      </p:cxnSp>
      <p:sp>
        <p:nvSpPr>
          <p:cNvPr id="9" name="Oval 8"/>
          <p:cNvSpPr/>
          <p:nvPr/>
        </p:nvSpPr>
        <p:spPr>
          <a:xfrm>
            <a:off x="-5291959" y="2782614"/>
            <a:ext cx="325821" cy="8128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p:cNvGrpSpPr/>
          <p:nvPr/>
        </p:nvGrpSpPr>
        <p:grpSpPr>
          <a:xfrm>
            <a:off x="-971446" y="3846556"/>
            <a:ext cx="118872" cy="118872"/>
            <a:chOff x="4903836" y="2905005"/>
            <a:chExt cx="227668" cy="227836"/>
          </a:xfrm>
        </p:grpSpPr>
        <p:sp>
          <p:nvSpPr>
            <p:cNvPr id="11" name="Oval 10"/>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Oval 11"/>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 name="Oval 12"/>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 name="Oval 13"/>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Oval 14"/>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 name="Oval 15"/>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Oval 16"/>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Oval 17"/>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9" name="Oval 18"/>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Oval 19"/>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1" name="Oval 20"/>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Oval 21"/>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Oval 22"/>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Oval 23"/>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 name="Oval 24"/>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Oval 25"/>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 name="Oval 26"/>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 name="Oval 27"/>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 name="Oval 28"/>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 name="Oval 29"/>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Oval 30"/>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2" name="Oval 31"/>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3" name="Oval 32"/>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4" name="Oval 33"/>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Oval 34"/>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 name="Oval 35"/>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 name="Oval 36"/>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 name="Oval 37"/>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 name="Oval 38"/>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 name="Oval 39"/>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 name="Oval 40"/>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 name="Oval 41"/>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 name="Oval 42"/>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 name="Oval 43"/>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 name="Oval 44"/>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 name="Oval 45"/>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 name="Oval 46"/>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 name="Oval 47"/>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 name="Oval 48"/>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 name="Oval 49"/>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 name="Oval 50"/>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 name="Oval 51"/>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 name="Oval 52"/>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 name="Oval 53"/>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 name="Oval 54"/>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 name="Oval 55"/>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 name="Oval 56"/>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 name="Oval 57"/>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256" name="Group 255"/>
          <p:cNvGrpSpPr/>
          <p:nvPr/>
        </p:nvGrpSpPr>
        <p:grpSpPr>
          <a:xfrm>
            <a:off x="-945171" y="3163384"/>
            <a:ext cx="118872" cy="118872"/>
            <a:chOff x="4903836" y="2905005"/>
            <a:chExt cx="227668" cy="227836"/>
          </a:xfrm>
        </p:grpSpPr>
        <p:sp>
          <p:nvSpPr>
            <p:cNvPr id="257" name="Oval 256"/>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8" name="Oval 257"/>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59" name="Oval 258"/>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0" name="Oval 259"/>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1" name="Oval 260"/>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2" name="Oval 261"/>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3" name="Oval 262"/>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4" name="Oval 263"/>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5" name="Oval 264"/>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6" name="Oval 265"/>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7" name="Oval 266"/>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8" name="Oval 267"/>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9" name="Oval 268"/>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0" name="Oval 269"/>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1" name="Oval 270"/>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2" name="Oval 271"/>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3" name="Oval 272"/>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4" name="Oval 273"/>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5" name="Oval 274"/>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6" name="Oval 275"/>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7" name="Oval 276"/>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8" name="Oval 277"/>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9" name="Oval 278"/>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0" name="Oval 279"/>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1" name="Oval 280"/>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2" name="Oval 281"/>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3" name="Oval 282"/>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4" name="Oval 283"/>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5" name="Oval 284"/>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6" name="Oval 285"/>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7" name="Oval 286"/>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8" name="Oval 287"/>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89" name="Oval 288"/>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0" name="Oval 289"/>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1" name="Oval 290"/>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2" name="Oval 291"/>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3" name="Oval 292"/>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4" name="Oval 293"/>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5" name="Oval 294"/>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6" name="Oval 295"/>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7" name="Oval 296"/>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8" name="Oval 297"/>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9" name="Oval 298"/>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0" name="Oval 299"/>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1" name="Oval 300"/>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2" name="Oval 301"/>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3" name="Oval 302"/>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4" name="Oval 303"/>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54" name="Group 353"/>
          <p:cNvGrpSpPr/>
          <p:nvPr/>
        </p:nvGrpSpPr>
        <p:grpSpPr>
          <a:xfrm>
            <a:off x="-945171" y="2674653"/>
            <a:ext cx="118872" cy="118872"/>
            <a:chOff x="4903836" y="2905005"/>
            <a:chExt cx="227668" cy="227836"/>
          </a:xfrm>
        </p:grpSpPr>
        <p:sp>
          <p:nvSpPr>
            <p:cNvPr id="355" name="Oval 354"/>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6" name="Oval 355"/>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7" name="Oval 356"/>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8" name="Oval 357"/>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9" name="Oval 358"/>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0" name="Oval 359"/>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1" name="Oval 360"/>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2" name="Oval 361"/>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3" name="Oval 362"/>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4" name="Oval 363"/>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5" name="Oval 364"/>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6" name="Oval 365"/>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7" name="Oval 366"/>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8" name="Oval 367"/>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69" name="Oval 368"/>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0" name="Oval 369"/>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1" name="Oval 370"/>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2" name="Oval 371"/>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3" name="Oval 372"/>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4" name="Oval 373"/>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5" name="Oval 374"/>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6" name="Oval 375"/>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7" name="Oval 376"/>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8" name="Oval 377"/>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79" name="Oval 378"/>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0" name="Oval 379"/>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1" name="Oval 380"/>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2" name="Oval 381"/>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3" name="Oval 382"/>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4" name="Oval 383"/>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5" name="Oval 384"/>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6" name="Oval 385"/>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7" name="Oval 386"/>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8" name="Oval 387"/>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89" name="Oval 388"/>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0" name="Oval 389"/>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1" name="Oval 390"/>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2" name="Oval 391"/>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3" name="Oval 392"/>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4" name="Oval 393"/>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5" name="Oval 394"/>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6" name="Oval 395"/>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7" name="Oval 396"/>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8" name="Oval 397"/>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99" name="Oval 398"/>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0" name="Oval 399"/>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1" name="Oval 400"/>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2" name="Oval 401"/>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03" name="Group 402"/>
          <p:cNvGrpSpPr/>
          <p:nvPr/>
        </p:nvGrpSpPr>
        <p:grpSpPr>
          <a:xfrm>
            <a:off x="-614095" y="5827756"/>
            <a:ext cx="118872" cy="118872"/>
            <a:chOff x="4903836" y="2905005"/>
            <a:chExt cx="227668" cy="227836"/>
          </a:xfrm>
        </p:grpSpPr>
        <p:sp>
          <p:nvSpPr>
            <p:cNvPr id="404" name="Oval 403"/>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5" name="Oval 404"/>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6" name="Oval 405"/>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7" name="Oval 406"/>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8" name="Oval 407"/>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09" name="Oval 408"/>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0" name="Oval 409"/>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1" name="Oval 410"/>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2" name="Oval 411"/>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3" name="Oval 412"/>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4" name="Oval 413"/>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5" name="Oval 414"/>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6" name="Oval 415"/>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7" name="Oval 416"/>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8" name="Oval 417"/>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19" name="Oval 418"/>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0" name="Oval 419"/>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1" name="Oval 420"/>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2" name="Oval 421"/>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3" name="Oval 422"/>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4" name="Oval 423"/>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5" name="Oval 424"/>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6" name="Oval 425"/>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7" name="Oval 426"/>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8" name="Oval 427"/>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29" name="Oval 428"/>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0" name="Oval 429"/>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1" name="Oval 430"/>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2" name="Oval 431"/>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3" name="Oval 432"/>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4" name="Oval 433"/>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5" name="Oval 434"/>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6" name="Oval 435"/>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7" name="Oval 436"/>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8" name="Oval 437"/>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39" name="Oval 438"/>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0" name="Oval 439"/>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1" name="Oval 440"/>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2" name="Oval 441"/>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3" name="Oval 442"/>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4" name="Oval 443"/>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5" name="Oval 444"/>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6" name="Oval 445"/>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7" name="Oval 446"/>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8" name="Oval 447"/>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49" name="Oval 448"/>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0" name="Oval 449"/>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1" name="Oval 450"/>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452" name="Group 451"/>
          <p:cNvGrpSpPr/>
          <p:nvPr/>
        </p:nvGrpSpPr>
        <p:grpSpPr>
          <a:xfrm>
            <a:off x="-987211" y="4445646"/>
            <a:ext cx="118872" cy="118872"/>
            <a:chOff x="4903836" y="2905005"/>
            <a:chExt cx="227668" cy="227836"/>
          </a:xfrm>
        </p:grpSpPr>
        <p:sp>
          <p:nvSpPr>
            <p:cNvPr id="453" name="Oval 452"/>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4" name="Oval 453"/>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5" name="Oval 454"/>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6" name="Oval 455"/>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7" name="Oval 456"/>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8" name="Oval 457"/>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59" name="Oval 458"/>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0" name="Oval 459"/>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1" name="Oval 460"/>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2" name="Oval 461"/>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3" name="Oval 462"/>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4" name="Oval 463"/>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5" name="Oval 464"/>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6" name="Oval 465"/>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7" name="Oval 466"/>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8" name="Oval 467"/>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69" name="Oval 468"/>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0" name="Oval 469"/>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1" name="Oval 470"/>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2" name="Oval 471"/>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3" name="Oval 472"/>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4" name="Oval 473"/>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5" name="Oval 474"/>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6" name="Oval 475"/>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7" name="Oval 476"/>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8" name="Oval 477"/>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79" name="Oval 478"/>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0" name="Oval 479"/>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1" name="Oval 480"/>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2" name="Oval 481"/>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3" name="Oval 482"/>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4" name="Oval 483"/>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5" name="Oval 484"/>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6" name="Oval 485"/>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7" name="Oval 486"/>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8" name="Oval 487"/>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9" name="Oval 488"/>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0" name="Oval 489"/>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1" name="Oval 490"/>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2" name="Oval 491"/>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3" name="Oval 492"/>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4" name="Oval 493"/>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5" name="Oval 494"/>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6" name="Oval 495"/>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7" name="Oval 496"/>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8" name="Oval 497"/>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99" name="Oval 498"/>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0" name="Oval 499"/>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01" name="Group 500"/>
          <p:cNvGrpSpPr/>
          <p:nvPr/>
        </p:nvGrpSpPr>
        <p:grpSpPr>
          <a:xfrm>
            <a:off x="-945171" y="5086777"/>
            <a:ext cx="118872" cy="118872"/>
            <a:chOff x="4903836" y="2905005"/>
            <a:chExt cx="227668" cy="227836"/>
          </a:xfrm>
        </p:grpSpPr>
        <p:sp>
          <p:nvSpPr>
            <p:cNvPr id="502" name="Oval 501"/>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3" name="Oval 502"/>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4" name="Oval 503"/>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5" name="Oval 504"/>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6" name="Oval 505"/>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7" name="Oval 506"/>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8" name="Oval 507"/>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09" name="Oval 508"/>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0" name="Oval 509"/>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1" name="Oval 510"/>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2" name="Oval 511"/>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3" name="Oval 512"/>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4" name="Oval 513"/>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5" name="Oval 514"/>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6" name="Oval 515"/>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7" name="Oval 516"/>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8" name="Oval 517"/>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19" name="Oval 518"/>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0" name="Oval 519"/>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1" name="Oval 520"/>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2" name="Oval 521"/>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3" name="Oval 522"/>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4" name="Oval 523"/>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5" name="Oval 524"/>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6" name="Oval 525"/>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7" name="Oval 526"/>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8" name="Oval 527"/>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9" name="Oval 528"/>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0" name="Oval 529"/>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1" name="Oval 530"/>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2" name="Oval 531"/>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3" name="Oval 532"/>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4" name="Oval 533"/>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5" name="Oval 534"/>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6" name="Oval 535"/>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7" name="Oval 536"/>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8" name="Oval 537"/>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39" name="Oval 538"/>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0" name="Oval 539"/>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1" name="Oval 540"/>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2" name="Oval 541"/>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3" name="Oval 542"/>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4" name="Oval 543"/>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5" name="Oval 544"/>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6" name="Oval 545"/>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7" name="Oval 546"/>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8" name="Oval 547"/>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49" name="Oval 548"/>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50" name="Group 549"/>
          <p:cNvGrpSpPr/>
          <p:nvPr/>
        </p:nvGrpSpPr>
        <p:grpSpPr>
          <a:xfrm>
            <a:off x="-2679369" y="4030487"/>
            <a:ext cx="118872" cy="118872"/>
            <a:chOff x="4903836" y="2905005"/>
            <a:chExt cx="227668" cy="227836"/>
          </a:xfrm>
        </p:grpSpPr>
        <p:sp>
          <p:nvSpPr>
            <p:cNvPr id="551" name="Oval 550"/>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2" name="Oval 551"/>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3" name="Oval 552"/>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4" name="Oval 553"/>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5" name="Oval 554"/>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6" name="Oval 555"/>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7" name="Oval 556"/>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8" name="Oval 557"/>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59" name="Oval 558"/>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0" name="Oval 559"/>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1" name="Oval 560"/>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2" name="Oval 561"/>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3" name="Oval 562"/>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4" name="Oval 563"/>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5" name="Oval 564"/>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6" name="Oval 565"/>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7" name="Oval 566"/>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8" name="Oval 567"/>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9" name="Oval 568"/>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0" name="Oval 569"/>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1" name="Oval 570"/>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2" name="Oval 571"/>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3" name="Oval 572"/>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4" name="Oval 573"/>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5" name="Oval 574"/>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6" name="Oval 575"/>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7" name="Oval 576"/>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8" name="Oval 577"/>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9" name="Oval 578"/>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0" name="Oval 579"/>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1" name="Oval 580"/>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2" name="Oval 581"/>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3" name="Oval 582"/>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4" name="Oval 583"/>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5" name="Oval 584"/>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6" name="Oval 585"/>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7" name="Oval 586"/>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8" name="Oval 587"/>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9" name="Oval 588"/>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0" name="Oval 589"/>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1" name="Oval 590"/>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2" name="Oval 591"/>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3" name="Oval 592"/>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4" name="Oval 593"/>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5" name="Oval 594"/>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6" name="Oval 595"/>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7" name="Oval 596"/>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8" name="Oval 597"/>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599" name="Group 598"/>
          <p:cNvGrpSpPr/>
          <p:nvPr/>
        </p:nvGrpSpPr>
        <p:grpSpPr>
          <a:xfrm>
            <a:off x="-540515" y="3315784"/>
            <a:ext cx="118872" cy="118872"/>
            <a:chOff x="4903836" y="2905005"/>
            <a:chExt cx="227668" cy="227836"/>
          </a:xfrm>
        </p:grpSpPr>
        <p:sp>
          <p:nvSpPr>
            <p:cNvPr id="600" name="Oval 599"/>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1" name="Oval 600"/>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2" name="Oval 601"/>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3" name="Oval 602"/>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4" name="Oval 603"/>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5" name="Oval 604"/>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6" name="Oval 605"/>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7" name="Oval 606"/>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8" name="Oval 607"/>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09" name="Oval 608"/>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0" name="Oval 609"/>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1" name="Oval 610"/>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2" name="Oval 611"/>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3" name="Oval 612"/>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4" name="Oval 613"/>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5" name="Oval 614"/>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6" name="Oval 615"/>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7" name="Oval 616"/>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8" name="Oval 617"/>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19" name="Oval 618"/>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0" name="Oval 619"/>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1" name="Oval 620"/>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2" name="Oval 621"/>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3" name="Oval 622"/>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4" name="Oval 623"/>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5" name="Oval 624"/>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6" name="Oval 625"/>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7" name="Oval 626"/>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8" name="Oval 627"/>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29" name="Oval 628"/>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0" name="Oval 629"/>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1" name="Oval 630"/>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2" name="Oval 631"/>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3" name="Oval 632"/>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4" name="Oval 633"/>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5" name="Oval 634"/>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6" name="Oval 635"/>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7" name="Oval 636"/>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8" name="Oval 637"/>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39" name="Oval 638"/>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0" name="Oval 639"/>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1" name="Oval 640"/>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2" name="Oval 641"/>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3" name="Oval 642"/>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4" name="Oval 643"/>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5" name="Oval 644"/>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6" name="Oval 645"/>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47" name="Oval 646"/>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48" name="Group 647"/>
          <p:cNvGrpSpPr/>
          <p:nvPr/>
        </p:nvGrpSpPr>
        <p:grpSpPr>
          <a:xfrm>
            <a:off x="-3267950" y="2890115"/>
            <a:ext cx="118872" cy="118872"/>
            <a:chOff x="4903836" y="2905005"/>
            <a:chExt cx="227668" cy="227836"/>
          </a:xfrm>
        </p:grpSpPr>
        <p:sp>
          <p:nvSpPr>
            <p:cNvPr id="649" name="Oval 648"/>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0" name="Oval 649"/>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1" name="Oval 650"/>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2" name="Oval 651"/>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3" name="Oval 652"/>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4" name="Oval 653"/>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5" name="Oval 654"/>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6" name="Oval 655"/>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7" name="Oval 656"/>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8" name="Oval 657"/>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59" name="Oval 658"/>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0" name="Oval 659"/>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1" name="Oval 660"/>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2" name="Oval 661"/>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3" name="Oval 662"/>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4" name="Oval 663"/>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5" name="Oval 664"/>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6" name="Oval 665"/>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7" name="Oval 666"/>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8" name="Oval 667"/>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69" name="Oval 668"/>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0" name="Oval 669"/>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1" name="Oval 670"/>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2" name="Oval 671"/>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3" name="Oval 672"/>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4" name="Oval 673"/>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5" name="Oval 674"/>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6" name="Oval 675"/>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7" name="Oval 676"/>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8" name="Oval 677"/>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79" name="Oval 678"/>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0" name="Oval 679"/>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1" name="Oval 680"/>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2" name="Oval 681"/>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3" name="Oval 682"/>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4" name="Oval 683"/>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5" name="Oval 684"/>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6" name="Oval 685"/>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7" name="Oval 686"/>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8" name="Oval 687"/>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89" name="Oval 688"/>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0" name="Oval 689"/>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1" name="Oval 690"/>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2" name="Oval 691"/>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3" name="Oval 692"/>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4" name="Oval 693"/>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5" name="Oval 694"/>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6" name="Oval 695"/>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697" name="Group 696"/>
          <p:cNvGrpSpPr/>
          <p:nvPr/>
        </p:nvGrpSpPr>
        <p:grpSpPr>
          <a:xfrm>
            <a:off x="-1722929" y="5869797"/>
            <a:ext cx="118872" cy="118872"/>
            <a:chOff x="4903836" y="2905005"/>
            <a:chExt cx="227668" cy="227836"/>
          </a:xfrm>
        </p:grpSpPr>
        <p:sp>
          <p:nvSpPr>
            <p:cNvPr id="698" name="Oval 697"/>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99" name="Oval 698"/>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0" name="Oval 699"/>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1" name="Oval 700"/>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2" name="Oval 701"/>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3" name="Oval 702"/>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4" name="Oval 703"/>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5" name="Oval 704"/>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6" name="Oval 705"/>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7" name="Oval 706"/>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8" name="Oval 707"/>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09" name="Oval 708"/>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0" name="Oval 709"/>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1" name="Oval 710"/>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2" name="Oval 711"/>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3" name="Oval 712"/>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4" name="Oval 713"/>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5" name="Oval 714"/>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6" name="Oval 715"/>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7" name="Oval 716"/>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8" name="Oval 717"/>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19" name="Oval 718"/>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0" name="Oval 719"/>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1" name="Oval 720"/>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2" name="Oval 721"/>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3" name="Oval 722"/>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4" name="Oval 723"/>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5" name="Oval 724"/>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6" name="Oval 725"/>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7" name="Oval 726"/>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8" name="Oval 727"/>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29" name="Oval 728"/>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0" name="Oval 729"/>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1" name="Oval 730"/>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2" name="Oval 731"/>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3" name="Oval 732"/>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4" name="Oval 733"/>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5" name="Oval 734"/>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6" name="Oval 735"/>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7" name="Oval 736"/>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8" name="Oval 737"/>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39" name="Oval 738"/>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0" name="Oval 739"/>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1" name="Oval 740"/>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2" name="Oval 741"/>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3" name="Oval 742"/>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4" name="Oval 743"/>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5" name="Oval 744"/>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46" name="Group 745"/>
          <p:cNvGrpSpPr/>
          <p:nvPr/>
        </p:nvGrpSpPr>
        <p:grpSpPr>
          <a:xfrm>
            <a:off x="-582555" y="4598046"/>
            <a:ext cx="118872" cy="118872"/>
            <a:chOff x="4903836" y="2905005"/>
            <a:chExt cx="227668" cy="227836"/>
          </a:xfrm>
        </p:grpSpPr>
        <p:sp>
          <p:nvSpPr>
            <p:cNvPr id="747" name="Oval 746"/>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8" name="Oval 747"/>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49" name="Oval 748"/>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0" name="Oval 749"/>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1" name="Oval 750"/>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2" name="Oval 751"/>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3" name="Oval 752"/>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4" name="Oval 753"/>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5" name="Oval 754"/>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6" name="Oval 755"/>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7" name="Oval 756"/>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8" name="Oval 757"/>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59" name="Oval 758"/>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0" name="Oval 759"/>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1" name="Oval 760"/>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2" name="Oval 761"/>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3" name="Oval 762"/>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4" name="Oval 763"/>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5" name="Oval 764"/>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6" name="Oval 765"/>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7" name="Oval 766"/>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8" name="Oval 767"/>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69" name="Oval 768"/>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0" name="Oval 769"/>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1" name="Oval 770"/>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2" name="Oval 771"/>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3" name="Oval 772"/>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4" name="Oval 773"/>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5" name="Oval 774"/>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6" name="Oval 775"/>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7" name="Oval 776"/>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8" name="Oval 777"/>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79" name="Oval 778"/>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0" name="Oval 779"/>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1" name="Oval 780"/>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2" name="Oval 781"/>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3" name="Oval 782"/>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4" name="Oval 783"/>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5" name="Oval 784"/>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6" name="Oval 785"/>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7" name="Oval 786"/>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8" name="Oval 787"/>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89" name="Oval 788"/>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0" name="Oval 789"/>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1" name="Oval 790"/>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2" name="Oval 791"/>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3" name="Oval 792"/>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4" name="Oval 793"/>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795" name="Group 794"/>
          <p:cNvGrpSpPr/>
          <p:nvPr/>
        </p:nvGrpSpPr>
        <p:grpSpPr>
          <a:xfrm>
            <a:off x="-1833287" y="5239177"/>
            <a:ext cx="118872" cy="118872"/>
            <a:chOff x="4903836" y="2905005"/>
            <a:chExt cx="227668" cy="227836"/>
          </a:xfrm>
        </p:grpSpPr>
        <p:sp>
          <p:nvSpPr>
            <p:cNvPr id="796" name="Oval 795"/>
            <p:cNvSpPr/>
            <p:nvPr/>
          </p:nvSpPr>
          <p:spPr>
            <a:xfrm rot="9480000">
              <a:off x="5030659" y="293717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7" name="Oval 796"/>
            <p:cNvSpPr/>
            <p:nvPr/>
          </p:nvSpPr>
          <p:spPr>
            <a:xfrm rot="9480000">
              <a:off x="5084006" y="302417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8" name="Oval 797"/>
            <p:cNvSpPr/>
            <p:nvPr/>
          </p:nvSpPr>
          <p:spPr>
            <a:xfrm rot="9480000">
              <a:off x="4954852" y="298321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99" name="Oval 798"/>
            <p:cNvSpPr/>
            <p:nvPr/>
          </p:nvSpPr>
          <p:spPr>
            <a:xfrm rot="9480000">
              <a:off x="5006512" y="290500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0" name="Oval 799"/>
            <p:cNvSpPr/>
            <p:nvPr/>
          </p:nvSpPr>
          <p:spPr>
            <a:xfrm rot="9480000">
              <a:off x="5025328" y="30370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1" name="Oval 800"/>
            <p:cNvSpPr/>
            <p:nvPr/>
          </p:nvSpPr>
          <p:spPr>
            <a:xfrm rot="9480000">
              <a:off x="4994675" y="29867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2" name="Oval 801"/>
            <p:cNvSpPr/>
            <p:nvPr/>
          </p:nvSpPr>
          <p:spPr>
            <a:xfrm rot="9480000">
              <a:off x="5018890" y="29725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3" name="Oval 802"/>
            <p:cNvSpPr/>
            <p:nvPr/>
          </p:nvSpPr>
          <p:spPr>
            <a:xfrm rot="9480000">
              <a:off x="4978283" y="2980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4" name="Oval 803"/>
            <p:cNvSpPr/>
            <p:nvPr/>
          </p:nvSpPr>
          <p:spPr>
            <a:xfrm rot="9480000">
              <a:off x="5033245" y="291030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5" name="Oval 804"/>
            <p:cNvSpPr/>
            <p:nvPr/>
          </p:nvSpPr>
          <p:spPr>
            <a:xfrm rot="9480000">
              <a:off x="4977722" y="29054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6" name="Oval 805"/>
            <p:cNvSpPr/>
            <p:nvPr/>
          </p:nvSpPr>
          <p:spPr>
            <a:xfrm rot="9480000">
              <a:off x="4937114" y="291337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7" name="Oval 806"/>
            <p:cNvSpPr/>
            <p:nvPr/>
          </p:nvSpPr>
          <p:spPr>
            <a:xfrm rot="9480000">
              <a:off x="4978587" y="309045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8" name="Oval 807"/>
            <p:cNvSpPr/>
            <p:nvPr/>
          </p:nvSpPr>
          <p:spPr>
            <a:xfrm rot="9480000">
              <a:off x="5084745" y="2965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09" name="Oval 808"/>
            <p:cNvSpPr/>
            <p:nvPr/>
          </p:nvSpPr>
          <p:spPr>
            <a:xfrm rot="9480000">
              <a:off x="5075800" y="30581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0" name="Oval 809"/>
            <p:cNvSpPr/>
            <p:nvPr/>
          </p:nvSpPr>
          <p:spPr>
            <a:xfrm rot="9480000">
              <a:off x="5035192" y="306612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1" name="Oval 810"/>
            <p:cNvSpPr/>
            <p:nvPr/>
          </p:nvSpPr>
          <p:spPr>
            <a:xfrm rot="9480000">
              <a:off x="5045147" y="300789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2" name="Oval 811"/>
            <p:cNvSpPr/>
            <p:nvPr/>
          </p:nvSpPr>
          <p:spPr>
            <a:xfrm rot="9480000">
              <a:off x="4918844" y="30592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3" name="Oval 812"/>
            <p:cNvSpPr/>
            <p:nvPr/>
          </p:nvSpPr>
          <p:spPr>
            <a:xfrm rot="9480000">
              <a:off x="4916757" y="2965991"/>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4" name="Oval 813"/>
            <p:cNvSpPr/>
            <p:nvPr/>
          </p:nvSpPr>
          <p:spPr>
            <a:xfrm rot="9480000">
              <a:off x="5003244" y="29565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5" name="Oval 814"/>
            <p:cNvSpPr/>
            <p:nvPr/>
          </p:nvSpPr>
          <p:spPr>
            <a:xfrm rot="9480000">
              <a:off x="4929926" y="3048947"/>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6" name="Oval 815"/>
            <p:cNvSpPr/>
            <p:nvPr/>
          </p:nvSpPr>
          <p:spPr>
            <a:xfrm rot="9480000">
              <a:off x="5045675" y="305225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7" name="Oval 816"/>
            <p:cNvSpPr/>
            <p:nvPr/>
          </p:nvSpPr>
          <p:spPr>
            <a:xfrm rot="9480000">
              <a:off x="4916521" y="301129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8" name="Oval 817"/>
            <p:cNvSpPr/>
            <p:nvPr/>
          </p:nvSpPr>
          <p:spPr>
            <a:xfrm rot="9480000">
              <a:off x="4968181" y="293308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19" name="Oval 818"/>
            <p:cNvSpPr/>
            <p:nvPr/>
          </p:nvSpPr>
          <p:spPr>
            <a:xfrm rot="9480000">
              <a:off x="4922553" y="295178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0" name="Oval 819"/>
            <p:cNvSpPr/>
            <p:nvPr/>
          </p:nvSpPr>
          <p:spPr>
            <a:xfrm rot="9480000">
              <a:off x="4960609" y="306835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1" name="Oval 820"/>
            <p:cNvSpPr/>
            <p:nvPr/>
          </p:nvSpPr>
          <p:spPr>
            <a:xfrm rot="9480000">
              <a:off x="4956343" y="301483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2" name="Oval 821"/>
            <p:cNvSpPr/>
            <p:nvPr/>
          </p:nvSpPr>
          <p:spPr>
            <a:xfrm rot="9480000">
              <a:off x="4980559" y="30006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3" name="Oval 822"/>
            <p:cNvSpPr/>
            <p:nvPr/>
          </p:nvSpPr>
          <p:spPr>
            <a:xfrm rot="9480000">
              <a:off x="4939952" y="300863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4" name="Oval 823"/>
            <p:cNvSpPr/>
            <p:nvPr/>
          </p:nvSpPr>
          <p:spPr>
            <a:xfrm rot="9480000">
              <a:off x="4949906" y="295039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5" name="Oval 824"/>
            <p:cNvSpPr/>
            <p:nvPr/>
          </p:nvSpPr>
          <p:spPr>
            <a:xfrm rot="9480000">
              <a:off x="4939391" y="293350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6" name="Oval 825"/>
            <p:cNvSpPr/>
            <p:nvPr/>
          </p:nvSpPr>
          <p:spPr>
            <a:xfrm rot="9480000">
              <a:off x="4903836" y="298867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7" name="Oval 826"/>
            <p:cNvSpPr/>
            <p:nvPr/>
          </p:nvSpPr>
          <p:spPr>
            <a:xfrm rot="9480000">
              <a:off x="5037469" y="308626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8" name="Oval 827"/>
            <p:cNvSpPr/>
            <p:nvPr/>
          </p:nvSpPr>
          <p:spPr>
            <a:xfrm rot="9480000">
              <a:off x="4996861" y="3094213"/>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29" name="Oval 828"/>
            <p:cNvSpPr/>
            <p:nvPr/>
          </p:nvSpPr>
          <p:spPr>
            <a:xfrm rot="9480000">
              <a:off x="5004735" y="3026064"/>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0" name="Oval 829"/>
            <p:cNvSpPr/>
            <p:nvPr/>
          </p:nvSpPr>
          <p:spPr>
            <a:xfrm rot="9480000">
              <a:off x="5003868" y="29959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1" name="Oval 830"/>
            <p:cNvSpPr/>
            <p:nvPr/>
          </p:nvSpPr>
          <p:spPr>
            <a:xfrm rot="9480000">
              <a:off x="4988308" y="294877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2" name="Oval 831"/>
            <p:cNvSpPr/>
            <p:nvPr/>
          </p:nvSpPr>
          <p:spPr>
            <a:xfrm rot="9480000">
              <a:off x="5077922" y="29955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3" name="Oval 832"/>
            <p:cNvSpPr/>
            <p:nvPr/>
          </p:nvSpPr>
          <p:spPr>
            <a:xfrm rot="9480000">
              <a:off x="4978515" y="302765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4" name="Oval 833"/>
            <p:cNvSpPr/>
            <p:nvPr/>
          </p:nvSpPr>
          <p:spPr>
            <a:xfrm rot="9480000">
              <a:off x="5013717" y="294337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5" name="Oval 834"/>
            <p:cNvSpPr/>
            <p:nvPr/>
          </p:nvSpPr>
          <p:spPr>
            <a:xfrm rot="9480000">
              <a:off x="5056975" y="302194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6" name="Oval 835"/>
            <p:cNvSpPr/>
            <p:nvPr/>
          </p:nvSpPr>
          <p:spPr>
            <a:xfrm rot="9480000">
              <a:off x="5048051" y="2979960"/>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7" name="Oval 836"/>
            <p:cNvSpPr/>
            <p:nvPr/>
          </p:nvSpPr>
          <p:spPr>
            <a:xfrm rot="9480000">
              <a:off x="5030884" y="2961669"/>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8" name="Oval 837"/>
            <p:cNvSpPr/>
            <p:nvPr/>
          </p:nvSpPr>
          <p:spPr>
            <a:xfrm rot="9480000">
              <a:off x="4977834" y="296197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39" name="Oval 838"/>
            <p:cNvSpPr/>
            <p:nvPr/>
          </p:nvSpPr>
          <p:spPr>
            <a:xfrm rot="9480000">
              <a:off x="5065348" y="2936392"/>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40" name="Oval 839"/>
            <p:cNvSpPr/>
            <p:nvPr/>
          </p:nvSpPr>
          <p:spPr>
            <a:xfrm rot="9480000">
              <a:off x="5053193" y="306662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41" name="Oval 840"/>
            <p:cNvSpPr/>
            <p:nvPr/>
          </p:nvSpPr>
          <p:spPr>
            <a:xfrm rot="9480000">
              <a:off x="5010617" y="3053735"/>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42" name="Oval 841"/>
            <p:cNvSpPr/>
            <p:nvPr/>
          </p:nvSpPr>
          <p:spPr>
            <a:xfrm rot="9480000">
              <a:off x="4934388" y="3069938"/>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43" name="Oval 842"/>
            <p:cNvSpPr/>
            <p:nvPr/>
          </p:nvSpPr>
          <p:spPr>
            <a:xfrm rot="9480000">
              <a:off x="4955336" y="3043546"/>
              <a:ext cx="46759" cy="38628"/>
            </a:xfrm>
            <a:prstGeom prst="ellipse">
              <a:avLst/>
            </a:prstGeom>
            <a:solidFill>
              <a:schemeClr val="accent5">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844" name="Oval 843"/>
          <p:cNvSpPr/>
          <p:nvPr/>
        </p:nvSpPr>
        <p:spPr>
          <a:xfrm>
            <a:off x="-5087007" y="4611414"/>
            <a:ext cx="325821" cy="8128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remove" nodeType="clickEffect">
                                  <p:stCondLst>
                                    <p:cond delay="2400"/>
                                  </p:stCondLst>
                                  <p:childTnLst>
                                    <p:animMotion origin="layout" path="M -4.44444E-6 -1.85185E-6 C 0.04705 0.0037 0.09393 0.00741 0.13438 0.00671 C 0.17483 0.00602 0.20539 0.00254 0.24306 -0.00463 C 0.28073 -0.01181 0.30678 -0.01759 0.36025 -0.03681 C 0.41372 -0.05602 0.49254 -0.1125 0.56372 -0.11968 C 0.6349 -0.12685 0.71511 -0.08449 0.78785 -0.08056 C 0.86059 -0.07662 0.92796 -0.09283 1 -0.09653 C 1.07205 -0.10023 1.14636 -0.10185 1.22066 -0.10347 " pathEditMode="relative" ptsTypes="aaaaaaaA">
                                      <p:cBhvr>
                                        <p:cTn id="6" dur="1000" fill="hold"/>
                                        <p:tgtEl>
                                          <p:spTgt spid="59"/>
                                        </p:tgtEl>
                                        <p:attrNameLst>
                                          <p:attrName>ppt_x</p:attrName>
                                          <p:attrName>ppt_y</p:attrName>
                                        </p:attrNameLst>
                                      </p:cBhvr>
                                    </p:animMotion>
                                  </p:childTnLst>
                                </p:cTn>
                              </p:par>
                              <p:par>
                                <p:cTn id="7" presetID="0" presetClass="path" presetSubtype="0" repeatCount="indefinite" fill="remove" nodeType="withEffect">
                                  <p:stCondLst>
                                    <p:cond delay="100"/>
                                  </p:stCondLst>
                                  <p:childTnLst>
                                    <p:animMotion origin="layout" path="M 8.33333E-7 -2.59259E-6 C 0.09375 -0.01018 0.18767 -0.02014 0.25347 -0.02083 C 0.31927 -0.02153 0.34774 -0.01296 0.39479 -0.00463 C 0.44184 0.0037 0.48958 0.02407 0.53611 0.02986 C 0.58264 0.03565 0.61007 0.04051 0.67413 0.02986 C 0.7382 0.01921 0.83125 -0.02268 0.92066 -0.03449 C 1.01007 -0.0463 1.11007 -0.04398 1.21024 -0.04143 " pathEditMode="relative" ptsTypes="aaaaaaA">
                                      <p:cBhvr>
                                        <p:cTn id="8" dur="2000" fill="hold"/>
                                        <p:tgtEl>
                                          <p:spTgt spid="256"/>
                                        </p:tgtEl>
                                        <p:attrNameLst>
                                          <p:attrName>ppt_x</p:attrName>
                                          <p:attrName>ppt_y</p:attrName>
                                        </p:attrNameLst>
                                      </p:cBhvr>
                                    </p:animMotion>
                                  </p:childTnLst>
                                </p:cTn>
                              </p:par>
                              <p:par>
                                <p:cTn id="9" presetID="0" presetClass="path" presetSubtype="0" repeatCount="indefinite" fill="remove" nodeType="withEffect">
                                  <p:stCondLst>
                                    <p:cond delay="800"/>
                                  </p:stCondLst>
                                  <p:childTnLst>
                                    <p:animMotion origin="layout" path="M -1.38889E-6 -1.48148E-6 C 0.09375 -0.01018 0.18768 -0.02014 0.25347 -0.02083 C 0.31927 -0.02153 0.34722 -0.00463 0.39479 -0.00463 C 0.44236 -0.00463 0.48681 -0.02153 0.53906 -0.02037 C 0.59132 -0.01921 0.66007 0.00509 0.70799 0.00278 C 0.7559 0.00046 0.79167 -0.02778 0.82708 -0.03403 C 0.8625 -0.04028 0.89028 -0.03796 0.92066 -0.03449 C 0.95104 -0.03102 0.98403 -0.01342 1.00972 -0.01342 C 1.03542 -0.01342 1.04202 -0.0294 1.07535 -0.03403 C 1.10868 -0.03866 1.18212 -0.03981 1.21024 -0.04143 " pathEditMode="relative" rAng="0" ptsTypes="aaaaaaaaaa">
                                      <p:cBhvr>
                                        <p:cTn id="10" dur="5000" fill="hold"/>
                                        <p:tgtEl>
                                          <p:spTgt spid="354"/>
                                        </p:tgtEl>
                                        <p:attrNameLst>
                                          <p:attrName>ppt_x</p:attrName>
                                          <p:attrName>ppt_y</p:attrName>
                                        </p:attrNameLst>
                                      </p:cBhvr>
                                      <p:rCtr x="605" y="-18"/>
                                    </p:animMotion>
                                  </p:childTnLst>
                                </p:cTn>
                              </p:par>
                              <p:par>
                                <p:cTn id="11" presetID="0" presetClass="path" presetSubtype="0" repeatCount="indefinite" fill="remove" nodeType="withEffect">
                                  <p:stCondLst>
                                    <p:cond delay="3400"/>
                                  </p:stCondLst>
                                  <p:childTnLst>
                                    <p:animMotion origin="layout" path="M -1.38889E-6 -1.48148E-6 C 0.09375 -0.01018 0.18768 -0.02014 0.25347 -0.02083 C 0.31927 -0.02153 0.34722 -0.00463 0.39479 -0.00463 C 0.44236 -0.00463 0.48681 -0.02153 0.53906 -0.02037 C 0.59132 -0.01921 0.66007 0.00509 0.70799 0.00278 C 0.7559 0.00046 0.79167 -0.02778 0.82708 -0.03403 C 0.8625 -0.04028 0.89028 -0.03796 0.92066 -0.03449 C 0.95104 -0.03102 0.98403 -0.01342 1.00972 -0.01342 C 1.03542 -0.01342 1.04202 -0.0294 1.07535 -0.03403 C 1.10868 -0.03866 1.18212 -0.03981 1.21024 -0.04143 " pathEditMode="relative" rAng="0" ptsTypes="aaaaaaaaaa">
                                      <p:cBhvr>
                                        <p:cTn id="12" dur="5000" fill="hold"/>
                                        <p:tgtEl>
                                          <p:spTgt spid="403"/>
                                        </p:tgtEl>
                                        <p:attrNameLst>
                                          <p:attrName>ppt_x</p:attrName>
                                          <p:attrName>ppt_y</p:attrName>
                                        </p:attrNameLst>
                                      </p:cBhvr>
                                      <p:rCtr x="605" y="-18"/>
                                    </p:animMotion>
                                  </p:childTnLst>
                                </p:cTn>
                              </p:par>
                              <p:par>
                                <p:cTn id="13" presetID="0" presetClass="path" presetSubtype="0" repeatCount="indefinite" fill="remove" nodeType="withEffect">
                                  <p:stCondLst>
                                    <p:cond delay="1000"/>
                                  </p:stCondLst>
                                  <p:childTnLst>
                                    <p:animMotion origin="layout" path="M -3.88889E-6 -4.81481E-6 C 0.04705 0.00371 0.09671 0.01436 0.13438 0.00672 C 0.17205 -0.00092 0.18889 -0.03935 0.22657 -0.04652 C 0.26424 -0.0537 0.30157 -0.03287 0.36025 -0.0368 C 0.41893 -0.04074 0.49966 -0.07314 0.5783 -0.06944 C 0.65695 -0.06574 0.76146 -0.00972 0.83177 -0.01435 C 0.90209 -0.01898 0.93525 -0.08171 1 -0.09652 C 1.06476 -0.11134 1.14636 -0.10185 1.22066 -0.10347 " pathEditMode="relative" rAng="0" ptsTypes="aaaaaaaa">
                                      <p:cBhvr>
                                        <p:cTn id="14" dur="1000" fill="hold"/>
                                        <p:tgtEl>
                                          <p:spTgt spid="452"/>
                                        </p:tgtEl>
                                        <p:attrNameLst>
                                          <p:attrName>ppt_x</p:attrName>
                                          <p:attrName>ppt_y</p:attrName>
                                        </p:attrNameLst>
                                      </p:cBhvr>
                                      <p:rCtr x="610" y="-49"/>
                                    </p:animMotion>
                                  </p:childTnLst>
                                </p:cTn>
                              </p:par>
                              <p:par>
                                <p:cTn id="15" presetID="0" presetClass="path" presetSubtype="0" repeatCount="indefinite" fill="remove" nodeType="withEffect">
                                  <p:stCondLst>
                                    <p:cond delay="2000"/>
                                  </p:stCondLst>
                                  <p:childTnLst>
                                    <p:animMotion origin="layout" path="M 8.33333E-7 -2.59259E-6 C 0.09375 -0.01018 0.18767 -0.02014 0.25347 -0.02083 C 0.31927 -0.02153 0.34774 -0.01296 0.39479 -0.00463 C 0.44184 0.0037 0.48958 0.02407 0.53611 0.02986 C 0.58264 0.03565 0.61007 0.04051 0.67413 0.02986 C 0.7382 0.01921 0.83125 -0.02268 0.92066 -0.03449 C 1.01007 -0.0463 1.11007 -0.04398 1.21024 -0.04143 " pathEditMode="relative" ptsTypes="aaaaaaA">
                                      <p:cBhvr>
                                        <p:cTn id="16" dur="2000" fill="hold"/>
                                        <p:tgtEl>
                                          <p:spTgt spid="501"/>
                                        </p:tgtEl>
                                        <p:attrNameLst>
                                          <p:attrName>ppt_x</p:attrName>
                                          <p:attrName>ppt_y</p:attrName>
                                        </p:attrNameLst>
                                      </p:cBhvr>
                                    </p:animMotion>
                                  </p:childTnLst>
                                </p:cTn>
                              </p:par>
                              <p:par>
                                <p:cTn id="17" presetID="0" presetClass="path" presetSubtype="0" repeatCount="indefinite" fill="remove" nodeType="withEffect">
                                  <p:stCondLst>
                                    <p:cond delay="800"/>
                                  </p:stCondLst>
                                  <p:childTnLst>
                                    <p:animMotion origin="layout" path="M -4.44444E-6 -1.85185E-6 C 0.04705 0.0037 0.09393 0.00741 0.13438 0.00671 C 0.17483 0.00602 0.20539 0.00254 0.24306 -0.00463 C 0.28073 -0.01181 0.30678 -0.01759 0.36025 -0.03681 C 0.41372 -0.05602 0.49254 -0.1125 0.56372 -0.11968 C 0.6349 -0.12685 0.71511 -0.08449 0.78785 -0.08056 C 0.86059 -0.07662 0.92796 -0.09283 1 -0.09653 C 1.07205 -0.10023 1.14636 -0.10185 1.22066 -0.10347 " pathEditMode="relative" ptsTypes="aaaaaaaA">
                                      <p:cBhvr>
                                        <p:cTn id="18" dur="1000" fill="hold"/>
                                        <p:tgtEl>
                                          <p:spTgt spid="550"/>
                                        </p:tgtEl>
                                        <p:attrNameLst>
                                          <p:attrName>ppt_x</p:attrName>
                                          <p:attrName>ppt_y</p:attrName>
                                        </p:attrNameLst>
                                      </p:cBhvr>
                                    </p:animMotion>
                                  </p:childTnLst>
                                </p:cTn>
                              </p:par>
                              <p:par>
                                <p:cTn id="19" presetID="0" presetClass="path" presetSubtype="0" repeatCount="indefinite" fill="remove" nodeType="withEffect">
                                  <p:stCondLst>
                                    <p:cond delay="0"/>
                                  </p:stCondLst>
                                  <p:childTnLst>
                                    <p:animMotion origin="layout" path="M 8.33333E-7 -2.59259E-6 C 0.09375 -0.01018 0.18767 -0.02014 0.25347 -0.02083 C 0.31927 -0.02153 0.34774 -0.01296 0.39479 -0.00463 C 0.44184 0.0037 0.48958 0.02407 0.53611 0.02986 C 0.58264 0.03565 0.61007 0.04051 0.67413 0.02986 C 0.7382 0.01921 0.83125 -0.02268 0.92066 -0.03449 C 1.01007 -0.0463 1.11007 -0.04398 1.21024 -0.04143 " pathEditMode="relative" ptsTypes="aaaaaaA">
                                      <p:cBhvr>
                                        <p:cTn id="20" dur="2000" fill="hold"/>
                                        <p:tgtEl>
                                          <p:spTgt spid="599"/>
                                        </p:tgtEl>
                                        <p:attrNameLst>
                                          <p:attrName>ppt_x</p:attrName>
                                          <p:attrName>ppt_y</p:attrName>
                                        </p:attrNameLst>
                                      </p:cBhvr>
                                    </p:animMotion>
                                  </p:childTnLst>
                                </p:cTn>
                              </p:par>
                              <p:par>
                                <p:cTn id="21" presetID="0" presetClass="path" presetSubtype="0" repeatCount="indefinite" fill="remove" nodeType="withEffect">
                                  <p:stCondLst>
                                    <p:cond delay="0"/>
                                  </p:stCondLst>
                                  <p:childTnLst>
                                    <p:animMotion origin="layout" path="M -4.72222E-6 -0.00046 C 0.1191 -0.01111 0.23837 -0.02152 0.32188 -0.02222 C 0.40521 -0.02291 0.44063 -0.00532 0.50105 -0.00532 C 0.56146 -0.00532 0.61789 -0.02291 0.68421 -0.02176 C 0.75053 -0.0206 0.83768 0.0051 0.89862 0.00255 C 0.95938 0.00023 1.00469 -0.02963 1.04966 -0.03611 C 1.09462 -0.04259 1.12987 -0.04027 1.16841 -0.03657 C 1.20695 -0.03287 1.24896 -0.01435 1.2816 -0.01435 C 1.31407 -0.01435 1.32257 -0.03125 1.36476 -0.03611 C 1.40712 -0.04097 1.50035 -0.04213 1.53612 -0.04375 " pathEditMode="relative" rAng="0" ptsTypes="aaaaaaaaaa">
                                      <p:cBhvr>
                                        <p:cTn id="22" dur="5000" fill="hold"/>
                                        <p:tgtEl>
                                          <p:spTgt spid="648"/>
                                        </p:tgtEl>
                                        <p:attrNameLst>
                                          <p:attrName>ppt_x</p:attrName>
                                          <p:attrName>ppt_y</p:attrName>
                                        </p:attrNameLst>
                                      </p:cBhvr>
                                      <p:rCtr x="768" y="-19"/>
                                    </p:animMotion>
                                  </p:childTnLst>
                                </p:cTn>
                              </p:par>
                              <p:par>
                                <p:cTn id="23" presetID="0" presetClass="path" presetSubtype="0" repeatCount="indefinite" fill="remove" nodeType="withEffect">
                                  <p:stCondLst>
                                    <p:cond delay="1000"/>
                                  </p:stCondLst>
                                  <p:childTnLst>
                                    <p:animMotion origin="layout" path="M -1.38889E-6 -1.48148E-6 C 0.09375 -0.01018 0.18768 -0.02014 0.25347 -0.02083 C 0.31927 -0.02153 0.34722 -0.00463 0.39479 -0.00463 C 0.44236 -0.00463 0.48681 -0.02153 0.53906 -0.02037 C 0.59132 -0.01921 0.66007 0.00509 0.70799 0.00278 C 0.7559 0.00046 0.79167 -0.02778 0.82708 -0.03403 C 0.8625 -0.04028 0.89028 -0.03796 0.92066 -0.03449 C 0.95104 -0.03102 0.98403 -0.01342 1.00972 -0.01342 C 1.03542 -0.01342 1.04202 -0.0294 1.07535 -0.03403 C 1.10868 -0.03866 1.18212 -0.03981 1.21024 -0.04143 " pathEditMode="relative" rAng="0" ptsTypes="aaaaaaaaaa">
                                      <p:cBhvr>
                                        <p:cTn id="24" dur="5000" fill="hold"/>
                                        <p:tgtEl>
                                          <p:spTgt spid="697"/>
                                        </p:tgtEl>
                                        <p:attrNameLst>
                                          <p:attrName>ppt_x</p:attrName>
                                          <p:attrName>ppt_y</p:attrName>
                                        </p:attrNameLst>
                                      </p:cBhvr>
                                      <p:rCtr x="605" y="-18"/>
                                    </p:animMotion>
                                  </p:childTnLst>
                                </p:cTn>
                              </p:par>
                              <p:par>
                                <p:cTn id="25" presetID="0" presetClass="path" presetSubtype="0" repeatCount="indefinite" fill="remove" nodeType="withEffect">
                                  <p:stCondLst>
                                    <p:cond delay="1600"/>
                                  </p:stCondLst>
                                  <p:childTnLst>
                                    <p:animMotion origin="layout" path="M -3.88889E-6 -4.81481E-6 C 0.04705 0.00371 0.09671 0.01436 0.13438 0.00672 C 0.17205 -0.00092 0.18889 -0.03935 0.22657 -0.04652 C 0.26424 -0.0537 0.30157 -0.03287 0.36025 -0.0368 C 0.41893 -0.04074 0.49966 -0.07314 0.5783 -0.06944 C 0.65695 -0.06574 0.76146 -0.00972 0.83177 -0.01435 C 0.90209 -0.01898 0.93525 -0.08171 1 -0.09652 C 1.06476 -0.11134 1.14636 -0.10185 1.22066 -0.10347 " pathEditMode="relative" rAng="0" ptsTypes="aaaaaaaa">
                                      <p:cBhvr>
                                        <p:cTn id="26" dur="1000" fill="hold"/>
                                        <p:tgtEl>
                                          <p:spTgt spid="746"/>
                                        </p:tgtEl>
                                        <p:attrNameLst>
                                          <p:attrName>ppt_x</p:attrName>
                                          <p:attrName>ppt_y</p:attrName>
                                        </p:attrNameLst>
                                      </p:cBhvr>
                                      <p:rCtr x="610" y="-49"/>
                                    </p:animMotion>
                                  </p:childTnLst>
                                </p:cTn>
                              </p:par>
                              <p:par>
                                <p:cTn id="27" presetID="0" presetClass="path" presetSubtype="0" repeatCount="indefinite" fill="remove" nodeType="withEffect">
                                  <p:stCondLst>
                                    <p:cond delay="700"/>
                                  </p:stCondLst>
                                  <p:childTnLst>
                                    <p:animMotion origin="layout" path="M 8.33333E-7 -2.59259E-6 C 0.09375 -0.01018 0.18767 -0.02014 0.25347 -0.02083 C 0.31927 -0.02153 0.34774 -0.01296 0.39479 -0.00463 C 0.44184 0.0037 0.48958 0.02407 0.53611 0.02986 C 0.58264 0.03565 0.61007 0.04051 0.67413 0.02986 C 0.7382 0.01921 0.83125 -0.02268 0.92066 -0.03449 C 1.01007 -0.0463 1.11007 -0.04398 1.21024 -0.04143 " pathEditMode="relative" ptsTypes="aaaaaaA">
                                      <p:cBhvr>
                                        <p:cTn id="28" dur="2000" fill="hold"/>
                                        <p:tgtEl>
                                          <p:spTgt spid="795"/>
                                        </p:tgtEl>
                                        <p:attrNameLst>
                                          <p:attrName>ppt_x</p:attrName>
                                          <p:attrName>ppt_y</p:attrName>
                                        </p:attrNameLst>
                                      </p:cBhvr>
                                    </p:animMotion>
                                  </p:childTnLst>
                                </p:cTn>
                              </p:par>
                              <p:par>
                                <p:cTn id="29" presetID="0" presetClass="path" presetSubtype="0" repeatCount="indefinite" accel="50000" decel="50000" fill="hold" grpId="0" nodeType="withEffect">
                                  <p:stCondLst>
                                    <p:cond delay="700"/>
                                  </p:stCondLst>
                                  <p:childTnLst>
                                    <p:animMotion origin="layout" path="M -2.77778E-7 2.96296E-6 C 0.17413 -0.01643 0.34826 -0.03264 0.48281 -0.03912 C 0.61736 -0.0456 0.73021 -0.04722 0.80694 -0.03912 C 0.88368 -0.03102 0.84253 0.00787 0.94305 0.00903 C 1.0434 0.01019 1.29774 -0.01528 1.41024 -0.03241 C 1.52309 -0.04954 1.571 -0.07199 1.61892 -0.09444 " pathEditMode="relative" ptsTypes="aaaaaA">
                                      <p:cBhvr>
                                        <p:cTn id="30" dur="2000" fill="hold"/>
                                        <p:tgtEl>
                                          <p:spTgt spid="9"/>
                                        </p:tgtEl>
                                        <p:attrNameLst>
                                          <p:attrName>ppt_x</p:attrName>
                                          <p:attrName>ppt_y</p:attrName>
                                        </p:attrNameLst>
                                      </p:cBhvr>
                                    </p:animMotion>
                                  </p:childTnLst>
                                </p:cTn>
                              </p:par>
                              <p:par>
                                <p:cTn id="31" presetID="8" presetClass="emph" presetSubtype="0" repeatCount="indefinite" fill="hold" grpId="1" nodeType="withEffect">
                                  <p:stCondLst>
                                    <p:cond delay="0"/>
                                  </p:stCondLst>
                                  <p:childTnLst>
                                    <p:animRot by="-21600000">
                                      <p:cBhvr>
                                        <p:cTn id="32" dur="2000" fill="hold"/>
                                        <p:tgtEl>
                                          <p:spTgt spid="9"/>
                                        </p:tgtEl>
                                        <p:attrNameLst>
                                          <p:attrName>r</p:attrName>
                                        </p:attrNameLst>
                                      </p:cBhvr>
                                    </p:animRot>
                                  </p:childTnLst>
                                </p:cTn>
                              </p:par>
                              <p:par>
                                <p:cTn id="33" presetID="0" presetClass="path" presetSubtype="0" repeatCount="indefinite" accel="50000" decel="50000" fill="hold" grpId="0" nodeType="withEffect">
                                  <p:stCondLst>
                                    <p:cond delay="0"/>
                                  </p:stCondLst>
                                  <p:childTnLst>
                                    <p:animMotion origin="layout" path="M -2.77778E-7 2.96296E-6 C 0.17413 -0.01643 0.34826 -0.03264 0.48281 -0.03912 C 0.61736 -0.0456 0.73021 -0.04722 0.80694 -0.03912 C 0.88368 -0.03102 0.84253 0.00787 0.94305 0.00903 C 1.0434 0.01019 1.29774 -0.01528 1.41024 -0.03241 C 1.52309 -0.04954 1.571 -0.07199 1.61892 -0.09444 " pathEditMode="relative" ptsTypes="aaaaaA">
                                      <p:cBhvr>
                                        <p:cTn id="34" dur="2000" fill="hold"/>
                                        <p:tgtEl>
                                          <p:spTgt spid="844"/>
                                        </p:tgtEl>
                                        <p:attrNameLst>
                                          <p:attrName>ppt_x</p:attrName>
                                          <p:attrName>ppt_y</p:attrName>
                                        </p:attrNameLst>
                                      </p:cBhvr>
                                    </p:animMotion>
                                  </p:childTnLst>
                                </p:cTn>
                              </p:par>
                              <p:par>
                                <p:cTn id="35" presetID="8" presetClass="emph" presetSubtype="0" repeatCount="indefinite" fill="hold" grpId="1" nodeType="withEffect">
                                  <p:stCondLst>
                                    <p:cond delay="0"/>
                                  </p:stCondLst>
                                  <p:childTnLst>
                                    <p:animRot by="21600000">
                                      <p:cBhvr>
                                        <p:cTn id="36" dur="2000" fill="hold"/>
                                        <p:tgtEl>
                                          <p:spTgt spid="8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44" grpId="0" animBg="1"/>
      <p:bldP spid="84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effectLst/>
        </p:spPr>
        <p:txBody>
          <a:bodyPr>
            <a:normAutofit fontScale="90000"/>
          </a:bodyPr>
          <a:lstStyle/>
          <a:p>
            <a:r>
              <a:rPr lang="en-US"/>
              <a:t>Coagulant introduction with rapid mixing</a:t>
            </a:r>
          </a:p>
        </p:txBody>
      </p:sp>
      <p:sp>
        <p:nvSpPr>
          <p:cNvPr id="48131" name="Rectangle 3"/>
          <p:cNvSpPr>
            <a:spLocks noGrp="1" noChangeArrowheads="1"/>
          </p:cNvSpPr>
          <p:nvPr>
            <p:ph idx="1"/>
          </p:nvPr>
        </p:nvSpPr>
        <p:spPr/>
        <p:txBody>
          <a:bodyPr/>
          <a:lstStyle/>
          <a:p>
            <a:pPr>
              <a:lnSpc>
                <a:spcPct val="90000"/>
              </a:lnSpc>
            </a:pPr>
            <a:r>
              <a:rPr lang="en-US" dirty="0"/>
              <a:t>The coagulant must be mixed with the water</a:t>
            </a:r>
          </a:p>
          <a:p>
            <a:pPr>
              <a:lnSpc>
                <a:spcPct val="90000"/>
              </a:lnSpc>
            </a:pPr>
            <a:r>
              <a:rPr lang="en-US" dirty="0" smtClean="0"/>
              <a:t>In </a:t>
            </a:r>
            <a:r>
              <a:rPr lang="en-US" dirty="0"/>
              <a:t>small plants the mixing element could be an elbow </a:t>
            </a:r>
            <a:r>
              <a:rPr lang="en-US" dirty="0" smtClean="0"/>
              <a:t>or orifice in </a:t>
            </a:r>
            <a:r>
              <a:rPr lang="en-US" dirty="0"/>
              <a:t>a pipe</a:t>
            </a:r>
          </a:p>
          <a:p>
            <a:pPr>
              <a:lnSpc>
                <a:spcPct val="90000"/>
              </a:lnSpc>
            </a:pPr>
            <a:r>
              <a:rPr lang="en-US" dirty="0"/>
              <a:t>For the WTP design competition mixing will occur in the tubing without any special effort</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clrChange>
              <a:clrFrom>
                <a:srgbClr val="E6E6E6"/>
              </a:clrFrom>
              <a:clrTo>
                <a:srgbClr val="E6E6E6">
                  <a:alpha val="0"/>
                </a:srgbClr>
              </a:clrTo>
            </a:clrChange>
            <a:extLst>
              <a:ext uri="{28A0092B-C50C-407E-A947-70E740481C1C}">
                <a14:useLocalDpi xmlns:a14="http://schemas.microsoft.com/office/drawing/2010/main" xmlns="" val="0"/>
              </a:ext>
            </a:extLst>
          </a:blip>
          <a:srcRect/>
          <a:stretch>
            <a:fillRect/>
          </a:stretch>
        </p:blipFill>
        <p:spPr bwMode="auto">
          <a:xfrm>
            <a:off x="0" y="-19750"/>
            <a:ext cx="1053228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1"/>
          <p:cNvGrpSpPr/>
          <p:nvPr/>
        </p:nvGrpSpPr>
        <p:grpSpPr>
          <a:xfrm>
            <a:off x="5029200" y="2231760"/>
            <a:ext cx="3492743" cy="2202580"/>
            <a:chOff x="3962401" y="1882140"/>
            <a:chExt cx="3492743" cy="2202580"/>
          </a:xfrm>
        </p:grpSpPr>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0029" t="41606" r="19613" b="11837"/>
            <a:stretch/>
          </p:blipFill>
          <p:spPr bwMode="auto">
            <a:xfrm>
              <a:off x="6096001" y="2789321"/>
              <a:ext cx="1359143" cy="1295399"/>
            </a:xfrm>
            <a:prstGeom prst="ellipse">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Connector 8"/>
            <p:cNvCxnSpPr>
              <a:stCxn id="8" idx="0"/>
              <a:endCxn id="11" idx="0"/>
            </p:cNvCxnSpPr>
            <p:nvPr/>
          </p:nvCxnSpPr>
          <p:spPr>
            <a:xfrm flipH="1" flipV="1">
              <a:off x="4038601" y="1882140"/>
              <a:ext cx="2736972" cy="9071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4"/>
              <a:endCxn id="11" idx="4"/>
            </p:cNvCxnSpPr>
            <p:nvPr/>
          </p:nvCxnSpPr>
          <p:spPr>
            <a:xfrm flipH="1" flipV="1">
              <a:off x="4038601" y="2034540"/>
              <a:ext cx="2736972" cy="20501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962401" y="1882140"/>
              <a:ext cx="152399"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grpSp>
      <p:sp>
        <p:nvSpPr>
          <p:cNvPr id="15" name="TextBox 14"/>
          <p:cNvSpPr txBox="1"/>
          <p:nvPr/>
        </p:nvSpPr>
        <p:spPr>
          <a:xfrm>
            <a:off x="4261688" y="1926960"/>
            <a:ext cx="1320661" cy="381000"/>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FFFFFF"/>
                </a:solidFill>
                <a:latin typeface="Calibri"/>
              </a:rPr>
              <a:t>Trash Rack</a:t>
            </a:r>
          </a:p>
        </p:txBody>
      </p:sp>
      <p:sp>
        <p:nvSpPr>
          <p:cNvPr id="16" name="TextBox 15"/>
          <p:cNvSpPr txBox="1"/>
          <p:nvPr/>
        </p:nvSpPr>
        <p:spPr>
          <a:xfrm>
            <a:off x="3715099" y="776741"/>
            <a:ext cx="1905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Overflow Weir</a:t>
            </a:r>
          </a:p>
        </p:txBody>
      </p:sp>
      <p:sp>
        <p:nvSpPr>
          <p:cNvPr id="17" name="TextBox 16"/>
          <p:cNvSpPr txBox="1"/>
          <p:nvPr/>
        </p:nvSpPr>
        <p:spPr>
          <a:xfrm>
            <a:off x="762000" y="548141"/>
            <a:ext cx="27432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Chemical Dose Controller</a:t>
            </a:r>
          </a:p>
        </p:txBody>
      </p:sp>
      <p:sp>
        <p:nvSpPr>
          <p:cNvPr id="18" name="TextBox 17"/>
          <p:cNvSpPr txBox="1"/>
          <p:nvPr/>
        </p:nvSpPr>
        <p:spPr>
          <a:xfrm>
            <a:off x="2286000" y="1864614"/>
            <a:ext cx="16764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LFOM</a:t>
            </a:r>
          </a:p>
        </p:txBody>
      </p:sp>
      <p:sp>
        <p:nvSpPr>
          <p:cNvPr id="19" name="TextBox 18"/>
          <p:cNvSpPr txBox="1"/>
          <p:nvPr/>
        </p:nvSpPr>
        <p:spPr>
          <a:xfrm>
            <a:off x="3429000" y="4249675"/>
            <a:ext cx="1676399"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Hopper</a:t>
            </a:r>
          </a:p>
        </p:txBody>
      </p:sp>
      <p:sp>
        <p:nvSpPr>
          <p:cNvPr id="20" name="TextBox 19"/>
          <p:cNvSpPr txBox="1"/>
          <p:nvPr/>
        </p:nvSpPr>
        <p:spPr>
          <a:xfrm>
            <a:off x="1690255" y="4783075"/>
            <a:ext cx="2286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Primary Sludge Drain</a:t>
            </a:r>
          </a:p>
        </p:txBody>
      </p:sp>
      <p:cxnSp>
        <p:nvCxnSpPr>
          <p:cNvPr id="22" name="Straight Arrow Connector 21"/>
          <p:cNvCxnSpPr/>
          <p:nvPr/>
        </p:nvCxnSpPr>
        <p:spPr>
          <a:xfrm rot="10800000" flipV="1">
            <a:off x="5582350" y="1689351"/>
            <a:ext cx="1428051" cy="633847"/>
          </a:xfrm>
          <a:prstGeom prst="bentConnector3">
            <a:avLst>
              <a:gd name="adj1" fmla="val 100025"/>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976255" y="2006274"/>
            <a:ext cx="824345" cy="316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48"/>
          <p:cNvGrpSpPr/>
          <p:nvPr/>
        </p:nvGrpSpPr>
        <p:grpSpPr>
          <a:xfrm>
            <a:off x="1095372" y="1411226"/>
            <a:ext cx="1182865" cy="2228849"/>
            <a:chOff x="1095372" y="1352551"/>
            <a:chExt cx="1182865" cy="2228849"/>
          </a:xfrm>
        </p:grpSpPr>
        <p:sp>
          <p:nvSpPr>
            <p:cNvPr id="46" name="Freeform 45"/>
            <p:cNvSpPr/>
            <p:nvPr/>
          </p:nvSpPr>
          <p:spPr>
            <a:xfrm>
              <a:off x="1095372" y="1352551"/>
              <a:ext cx="1182865" cy="1295400"/>
            </a:xfrm>
            <a:custGeom>
              <a:avLst/>
              <a:gdLst>
                <a:gd name="connsiteX0" fmla="*/ 1181100 w 1233236"/>
                <a:gd name="connsiteY0" fmla="*/ 0 h 1152525"/>
                <a:gd name="connsiteX1" fmla="*/ 1095375 w 1233236"/>
                <a:gd name="connsiteY1" fmla="*/ 885825 h 1152525"/>
                <a:gd name="connsiteX2" fmla="*/ 0 w 1233236"/>
                <a:gd name="connsiteY2" fmla="*/ 1152525 h 1152525"/>
                <a:gd name="connsiteX0" fmla="*/ 1181100 w 1195781"/>
                <a:gd name="connsiteY0" fmla="*/ 0 h 1152525"/>
                <a:gd name="connsiteX1" fmla="*/ 933450 w 1195781"/>
                <a:gd name="connsiteY1" fmla="*/ 942975 h 1152525"/>
                <a:gd name="connsiteX2" fmla="*/ 0 w 1195781"/>
                <a:gd name="connsiteY2" fmla="*/ 1152525 h 1152525"/>
                <a:gd name="connsiteX0" fmla="*/ 1181102 w 1195783"/>
                <a:gd name="connsiteY0" fmla="*/ 0 h 1152525"/>
                <a:gd name="connsiteX1" fmla="*/ 933452 w 1195783"/>
                <a:gd name="connsiteY1" fmla="*/ 942975 h 1152525"/>
                <a:gd name="connsiteX2" fmla="*/ 2 w 1195783"/>
                <a:gd name="connsiteY2" fmla="*/ 1152525 h 1152525"/>
                <a:gd name="connsiteX0" fmla="*/ 1181102 w 1195783"/>
                <a:gd name="connsiteY0" fmla="*/ 0 h 1295400"/>
                <a:gd name="connsiteX1" fmla="*/ 933452 w 1195783"/>
                <a:gd name="connsiteY1" fmla="*/ 942975 h 1295400"/>
                <a:gd name="connsiteX2" fmla="*/ 2 w 1195783"/>
                <a:gd name="connsiteY2" fmla="*/ 1295400 h 1295400"/>
                <a:gd name="connsiteX0" fmla="*/ 1181102 w 1201029"/>
                <a:gd name="connsiteY0" fmla="*/ 0 h 1295400"/>
                <a:gd name="connsiteX1" fmla="*/ 981077 w 1201029"/>
                <a:gd name="connsiteY1" fmla="*/ 942975 h 1295400"/>
                <a:gd name="connsiteX2" fmla="*/ 2 w 1201029"/>
                <a:gd name="connsiteY2" fmla="*/ 1295400 h 1295400"/>
                <a:gd name="connsiteX0" fmla="*/ 1181102 w 1181102"/>
                <a:gd name="connsiteY0" fmla="*/ 0 h 1295400"/>
                <a:gd name="connsiteX1" fmla="*/ 981077 w 1181102"/>
                <a:gd name="connsiteY1" fmla="*/ 942975 h 1295400"/>
                <a:gd name="connsiteX2" fmla="*/ 2 w 1181102"/>
                <a:gd name="connsiteY2" fmla="*/ 1295400 h 1295400"/>
                <a:gd name="connsiteX0" fmla="*/ 1181102 w 1182865"/>
                <a:gd name="connsiteY0" fmla="*/ 0 h 1295400"/>
                <a:gd name="connsiteX1" fmla="*/ 981077 w 1182865"/>
                <a:gd name="connsiteY1" fmla="*/ 942975 h 1295400"/>
                <a:gd name="connsiteX2" fmla="*/ 2 w 1182865"/>
                <a:gd name="connsiteY2" fmla="*/ 1295400 h 1295400"/>
              </a:gdLst>
              <a:ahLst/>
              <a:cxnLst>
                <a:cxn ang="0">
                  <a:pos x="connsiteX0" y="connsiteY0"/>
                </a:cxn>
                <a:cxn ang="0">
                  <a:pos x="connsiteX1" y="connsiteY1"/>
                </a:cxn>
                <a:cxn ang="0">
                  <a:pos x="connsiteX2" y="connsiteY2"/>
                </a:cxn>
              </a:cxnLst>
              <a:rect l="l" t="t" r="r" b="b"/>
              <a:pathLst>
                <a:path w="1182865" h="1295400">
                  <a:moveTo>
                    <a:pt x="1181102" y="0"/>
                  </a:moveTo>
                  <a:cubicBezTo>
                    <a:pt x="1189039" y="727869"/>
                    <a:pt x="1177927" y="727075"/>
                    <a:pt x="981077" y="942975"/>
                  </a:cubicBezTo>
                  <a:cubicBezTo>
                    <a:pt x="784227" y="1158875"/>
                    <a:pt x="-1586" y="966788"/>
                    <a:pt x="2" y="129540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srgbClr val="000000"/>
                </a:solidFill>
              </a:endParaRPr>
            </a:p>
          </p:txBody>
        </p:sp>
        <p:cxnSp>
          <p:nvCxnSpPr>
            <p:cNvPr id="48" name="Straight Arrow Connector 47"/>
            <p:cNvCxnSpPr>
              <a:stCxn id="46" idx="2"/>
            </p:cNvCxnSpPr>
            <p:nvPr/>
          </p:nvCxnSpPr>
          <p:spPr>
            <a:xfrm flipH="1">
              <a:off x="1095372" y="2647951"/>
              <a:ext cx="2" cy="9334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59"/>
          <p:cNvGrpSpPr/>
          <p:nvPr/>
        </p:nvGrpSpPr>
        <p:grpSpPr>
          <a:xfrm>
            <a:off x="3805556" y="1171389"/>
            <a:ext cx="497032" cy="336796"/>
            <a:chOff x="3805556" y="1171389"/>
            <a:chExt cx="497032" cy="336796"/>
          </a:xfrm>
        </p:grpSpPr>
        <p:sp>
          <p:nvSpPr>
            <p:cNvPr id="52" name="Freeform 51"/>
            <p:cNvSpPr/>
            <p:nvPr/>
          </p:nvSpPr>
          <p:spPr>
            <a:xfrm>
              <a:off x="3805556" y="1171389"/>
              <a:ext cx="488373" cy="336796"/>
            </a:xfrm>
            <a:custGeom>
              <a:avLst/>
              <a:gdLst>
                <a:gd name="connsiteX0" fmla="*/ 0 w 488373"/>
                <a:gd name="connsiteY0" fmla="*/ 336796 h 336796"/>
                <a:gd name="connsiteX1" fmla="*/ 155864 w 488373"/>
                <a:gd name="connsiteY1" fmla="*/ 4287 h 336796"/>
                <a:gd name="connsiteX2" fmla="*/ 488373 w 488373"/>
                <a:gd name="connsiteY2" fmla="*/ 170542 h 336796"/>
              </a:gdLst>
              <a:ahLst/>
              <a:cxnLst>
                <a:cxn ang="0">
                  <a:pos x="connsiteX0" y="connsiteY0"/>
                </a:cxn>
                <a:cxn ang="0">
                  <a:pos x="connsiteX1" y="connsiteY1"/>
                </a:cxn>
                <a:cxn ang="0">
                  <a:pos x="connsiteX2" y="connsiteY2"/>
                </a:cxn>
              </a:cxnLst>
              <a:rect l="l" t="t" r="r" b="b"/>
              <a:pathLst>
                <a:path w="488373" h="336796">
                  <a:moveTo>
                    <a:pt x="0" y="336796"/>
                  </a:moveTo>
                  <a:cubicBezTo>
                    <a:pt x="37234" y="184396"/>
                    <a:pt x="74469" y="31996"/>
                    <a:pt x="155864" y="4287"/>
                  </a:cubicBezTo>
                  <a:cubicBezTo>
                    <a:pt x="237260" y="-23422"/>
                    <a:pt x="339437" y="89147"/>
                    <a:pt x="488373" y="170542"/>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srgbClr val="000000"/>
                </a:solidFill>
              </a:endParaRPr>
            </a:p>
          </p:txBody>
        </p:sp>
        <p:cxnSp>
          <p:nvCxnSpPr>
            <p:cNvPr id="54" name="Straight Arrow Connector 53"/>
            <p:cNvCxnSpPr/>
            <p:nvPr/>
          </p:nvCxnSpPr>
          <p:spPr>
            <a:xfrm>
              <a:off x="4285270" y="1339787"/>
              <a:ext cx="17318" cy="142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6591300" y="2883290"/>
            <a:ext cx="0" cy="177596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69"/>
          <p:cNvGrpSpPr/>
          <p:nvPr/>
        </p:nvGrpSpPr>
        <p:grpSpPr>
          <a:xfrm>
            <a:off x="3962400" y="2384160"/>
            <a:ext cx="457200" cy="2398915"/>
            <a:chOff x="3962400" y="2384160"/>
            <a:chExt cx="457200" cy="2398915"/>
          </a:xfrm>
        </p:grpSpPr>
        <p:cxnSp>
          <p:nvCxnSpPr>
            <p:cNvPr id="66" name="Straight Arrow Connector 65"/>
            <p:cNvCxnSpPr/>
            <p:nvPr/>
          </p:nvCxnSpPr>
          <p:spPr>
            <a:xfrm>
              <a:off x="3976255" y="3640075"/>
              <a:ext cx="443345" cy="1143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962400" y="2384160"/>
              <a:ext cx="13855" cy="12559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p:cNvCxnSpPr/>
          <p:nvPr/>
        </p:nvCxnSpPr>
        <p:spPr>
          <a:xfrm flipH="1" flipV="1">
            <a:off x="2595130" y="1411226"/>
            <a:ext cx="824345" cy="316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019800" y="548141"/>
            <a:ext cx="2667000" cy="553998"/>
          </a:xfrm>
          <a:prstGeom prst="rect">
            <a:avLst/>
          </a:prstGeom>
          <a:noFill/>
        </p:spPr>
        <p:txBody>
          <a:bodyPr wrap="square" rtlCol="0">
            <a:spAutoFit/>
          </a:bodyPr>
          <a:lstStyle/>
          <a:p>
            <a:pPr eaLnBrk="1" fontAlgn="auto" hangingPunct="1">
              <a:spcBef>
                <a:spcPts val="0"/>
              </a:spcBef>
              <a:spcAft>
                <a:spcPts val="0"/>
              </a:spcAft>
            </a:pPr>
            <a:r>
              <a:rPr lang="en-US" sz="3000" b="1" dirty="0" smtClean="0">
                <a:solidFill>
                  <a:srgbClr val="002060"/>
                </a:solidFill>
                <a:latin typeface="Calibri"/>
              </a:rPr>
              <a:t>Entrance Tank</a:t>
            </a:r>
          </a:p>
        </p:txBody>
      </p:sp>
      <p:sp>
        <p:nvSpPr>
          <p:cNvPr id="28" name="TextBox 27"/>
          <p:cNvSpPr txBox="1"/>
          <p:nvPr/>
        </p:nvSpPr>
        <p:spPr>
          <a:xfrm>
            <a:off x="1460311" y="5459105"/>
            <a:ext cx="1638590" cy="523220"/>
          </a:xfrm>
          <a:prstGeom prst="rect">
            <a:avLst/>
          </a:prstGeom>
          <a:noFill/>
        </p:spPr>
        <p:txBody>
          <a:bodyPr wrap="none" rtlCol="0">
            <a:spAutoFit/>
          </a:bodyPr>
          <a:lstStyle/>
          <a:p>
            <a:r>
              <a:rPr lang="en-US" dirty="0" smtClean="0">
                <a:latin typeface="+mn-lt"/>
              </a:rPr>
              <a:t>Rapid Mix</a:t>
            </a:r>
          </a:p>
        </p:txBody>
      </p:sp>
      <p:cxnSp>
        <p:nvCxnSpPr>
          <p:cNvPr id="30" name="Straight Arrow Connector 29"/>
          <p:cNvCxnSpPr>
            <a:stCxn id="28" idx="1"/>
          </p:cNvCxnSpPr>
          <p:nvPr/>
        </p:nvCxnSpPr>
        <p:spPr>
          <a:xfrm rot="10800000">
            <a:off x="409433" y="5227093"/>
            <a:ext cx="1050878" cy="4936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5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defRPr/>
            </a:pPr>
            <a:r>
              <a:rPr lang="en-US" dirty="0">
                <a:latin typeface="+mj-lt"/>
                <a:ea typeface="+mj-ea"/>
                <a:cs typeface="+mj-cs"/>
              </a:rPr>
              <a:t>State of the Art </a:t>
            </a:r>
            <a:r>
              <a:rPr lang="en-US" dirty="0" err="1">
                <a:latin typeface="+mj-lt"/>
                <a:ea typeface="+mj-ea"/>
                <a:cs typeface="+mj-cs"/>
              </a:rPr>
              <a:t>Flocculators</a:t>
            </a:r>
            <a:endParaRPr lang="en-US" dirty="0">
              <a:latin typeface="+mj-lt"/>
              <a:ea typeface="+mj-ea"/>
              <a:cs typeface="+mj-cs"/>
            </a:endParaRPr>
          </a:p>
        </p:txBody>
      </p:sp>
      <p:sp>
        <p:nvSpPr>
          <p:cNvPr id="355331" name="Rectangle 3"/>
          <p:cNvSpPr>
            <a:spLocks noGrp="1" noChangeArrowheads="1"/>
          </p:cNvSpPr>
          <p:nvPr>
            <p:ph idx="1"/>
          </p:nvPr>
        </p:nvSpPr>
        <p:spPr/>
        <p:txBody>
          <a:bodyPr/>
          <a:lstStyle/>
          <a:p>
            <a:pPr>
              <a:lnSpc>
                <a:spcPct val="80000"/>
              </a:lnSpc>
            </a:pPr>
            <a:r>
              <a:rPr lang="en-US" sz="2800" dirty="0"/>
              <a:t>GOAL: convert tiny colloids into large flocs and don’t leave any tiny colloids in the suspension</a:t>
            </a:r>
          </a:p>
          <a:p>
            <a:pPr>
              <a:lnSpc>
                <a:spcPct val="80000"/>
              </a:lnSpc>
            </a:pPr>
            <a:r>
              <a:rPr lang="en-US" sz="2800" dirty="0"/>
              <a:t>Two main types</a:t>
            </a:r>
          </a:p>
          <a:p>
            <a:pPr lvl="1">
              <a:lnSpc>
                <a:spcPct val="80000"/>
              </a:lnSpc>
            </a:pPr>
            <a:r>
              <a:rPr lang="en-US" sz="2400" dirty="0"/>
              <a:t>Mechanical flocculators</a:t>
            </a:r>
          </a:p>
          <a:p>
            <a:pPr lvl="1">
              <a:lnSpc>
                <a:spcPct val="80000"/>
              </a:lnSpc>
            </a:pPr>
            <a:r>
              <a:rPr lang="en-US" sz="2400" dirty="0"/>
              <a:t>Hydraulic flocculators</a:t>
            </a:r>
          </a:p>
          <a:p>
            <a:pPr>
              <a:lnSpc>
                <a:spcPct val="80000"/>
              </a:lnSpc>
            </a:pPr>
            <a:r>
              <a:rPr lang="en-US" sz="2800" dirty="0"/>
              <a:t>Design objective</a:t>
            </a:r>
          </a:p>
          <a:p>
            <a:pPr lvl="1">
              <a:lnSpc>
                <a:spcPct val="80000"/>
              </a:lnSpc>
            </a:pPr>
            <a:r>
              <a:rPr lang="en-US" sz="2400" dirty="0"/>
              <a:t>Mix to cause collisions</a:t>
            </a:r>
          </a:p>
          <a:p>
            <a:pPr lvl="1">
              <a:lnSpc>
                <a:spcPct val="80000"/>
              </a:lnSpc>
            </a:pPr>
            <a:r>
              <a:rPr lang="en-US" sz="2400" dirty="0"/>
              <a:t>Mix gently to not cause floc breakup</a:t>
            </a:r>
          </a:p>
          <a:p>
            <a:pPr lvl="1">
              <a:lnSpc>
                <a:spcPct val="80000"/>
              </a:lnSpc>
            </a:pPr>
            <a:r>
              <a:rPr lang="en-US" sz="2400" dirty="0"/>
              <a:t>Mix long </a:t>
            </a:r>
            <a:r>
              <a:rPr lang="en-US" sz="2400" dirty="0" smtClean="0"/>
              <a:t>enough so that very few non </a:t>
            </a:r>
            <a:r>
              <a:rPr lang="en-US" sz="2400" dirty="0" err="1" smtClean="0"/>
              <a:t>settleable</a:t>
            </a:r>
            <a:r>
              <a:rPr lang="en-US" sz="2400" dirty="0" smtClean="0"/>
              <a:t> colloids remain</a:t>
            </a:r>
            <a:endParaRPr lang="en-US" sz="2400"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a:effectLst/>
        </p:spPr>
        <p:txBody>
          <a:bodyPr/>
          <a:lstStyle/>
          <a:p>
            <a:r>
              <a:rPr lang="en-US"/>
              <a:t>Flocculation</a:t>
            </a:r>
          </a:p>
        </p:txBody>
      </p:sp>
      <p:sp>
        <p:nvSpPr>
          <p:cNvPr id="41991" name="Rectangle 7"/>
          <p:cNvSpPr>
            <a:spLocks noGrp="1" noChangeArrowheads="1"/>
          </p:cNvSpPr>
          <p:nvPr>
            <p:ph idx="1"/>
          </p:nvPr>
        </p:nvSpPr>
        <p:spPr>
          <a:xfrm>
            <a:off x="685800" y="1981200"/>
            <a:ext cx="7772400" cy="4622800"/>
          </a:xfrm>
        </p:spPr>
        <p:txBody>
          <a:bodyPr/>
          <a:lstStyle/>
          <a:p>
            <a:pPr>
              <a:lnSpc>
                <a:spcPct val="90000"/>
              </a:lnSpc>
            </a:pPr>
            <a:r>
              <a:rPr lang="en-US" dirty="0" smtClean="0"/>
              <a:t>Coagulant </a:t>
            </a:r>
            <a:r>
              <a:rPr lang="en-US" dirty="0" err="1" smtClean="0"/>
              <a:t>nanoglob</a:t>
            </a:r>
            <a:r>
              <a:rPr lang="en-US" dirty="0" smtClean="0"/>
              <a:t> deposition has made the colloids sticky</a:t>
            </a:r>
            <a:endParaRPr lang="en-US" dirty="0"/>
          </a:p>
          <a:p>
            <a:pPr>
              <a:lnSpc>
                <a:spcPct val="90000"/>
              </a:lnSpc>
            </a:pPr>
            <a:r>
              <a:rPr lang="en-US" dirty="0"/>
              <a:t>Now we want to get the particles to collide</a:t>
            </a:r>
          </a:p>
          <a:p>
            <a:pPr>
              <a:lnSpc>
                <a:spcPct val="90000"/>
              </a:lnSpc>
            </a:pPr>
            <a:r>
              <a:rPr lang="en-US" dirty="0"/>
              <a:t>We need relative motion between particles</a:t>
            </a:r>
          </a:p>
          <a:p>
            <a:pPr lvl="1">
              <a:lnSpc>
                <a:spcPct val="90000"/>
              </a:lnSpc>
            </a:pPr>
            <a:r>
              <a:rPr lang="en-US" dirty="0"/>
              <a:t>________ ________ (effective for particles smaller than 1 </a:t>
            </a:r>
            <a:r>
              <a:rPr lang="en-US" dirty="0">
                <a:latin typeface="Symbol" pitchFamily="18" charset="2"/>
              </a:rPr>
              <a:t>m</a:t>
            </a:r>
            <a:r>
              <a:rPr lang="en-US" dirty="0"/>
              <a:t>m)</a:t>
            </a:r>
          </a:p>
          <a:p>
            <a:pPr lvl="1">
              <a:lnSpc>
                <a:spcPct val="90000"/>
              </a:lnSpc>
            </a:pPr>
            <a:r>
              <a:rPr lang="en-US" dirty="0"/>
              <a:t>_________ _____________ (big particles </a:t>
            </a:r>
            <a:r>
              <a:rPr lang="en-US" dirty="0" smtClean="0"/>
              <a:t>settle </a:t>
            </a:r>
            <a:r>
              <a:rPr lang="en-US" dirty="0" smtClean="0"/>
              <a:t>fast and fall on </a:t>
            </a:r>
            <a:r>
              <a:rPr lang="en-US" dirty="0" smtClean="0"/>
              <a:t>smaller </a:t>
            </a:r>
            <a:r>
              <a:rPr lang="en-US" dirty="0"/>
              <a:t>particles)</a:t>
            </a:r>
          </a:p>
          <a:p>
            <a:pPr lvl="1">
              <a:lnSpc>
                <a:spcPct val="90000"/>
              </a:lnSpc>
            </a:pPr>
            <a:r>
              <a:rPr lang="en-US" dirty="0"/>
              <a:t>_______ __________</a:t>
            </a:r>
          </a:p>
        </p:txBody>
      </p:sp>
      <p:sp>
        <p:nvSpPr>
          <p:cNvPr id="41993" name="Rectangle 9"/>
          <p:cNvSpPr>
            <a:spLocks noChangeArrowheads="1"/>
          </p:cNvSpPr>
          <p:nvPr/>
        </p:nvSpPr>
        <p:spPr bwMode="auto">
          <a:xfrm>
            <a:off x="1447800" y="4876800"/>
            <a:ext cx="3921125"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Differential sedimentation</a:t>
            </a:r>
          </a:p>
        </p:txBody>
      </p:sp>
      <p:sp>
        <p:nvSpPr>
          <p:cNvPr id="41994" name="Rectangle 10"/>
          <p:cNvSpPr>
            <a:spLocks noChangeArrowheads="1"/>
          </p:cNvSpPr>
          <p:nvPr/>
        </p:nvSpPr>
        <p:spPr bwMode="auto">
          <a:xfrm>
            <a:off x="1520825" y="5729288"/>
            <a:ext cx="2797175"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Velocity gradients</a:t>
            </a:r>
          </a:p>
        </p:txBody>
      </p:sp>
      <p:sp>
        <p:nvSpPr>
          <p:cNvPr id="41995" name="Rectangle 11"/>
          <p:cNvSpPr>
            <a:spLocks noChangeArrowheads="1"/>
          </p:cNvSpPr>
          <p:nvPr/>
        </p:nvSpPr>
        <p:spPr bwMode="auto">
          <a:xfrm>
            <a:off x="1447800" y="4038600"/>
            <a:ext cx="2681288"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Brownian motion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9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build="p" autoUpdateAnimBg="0"/>
      <p:bldP spid="41994" grpId="0" build="p" autoUpdateAnimBg="0"/>
      <p:bldP spid="419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effectLst/>
        </p:spPr>
        <p:txBody>
          <a:bodyPr/>
          <a:lstStyle/>
          <a:p>
            <a:r>
              <a:rPr lang="en-US"/>
              <a:t>Mechanical Flocculation</a:t>
            </a:r>
          </a:p>
        </p:txBody>
      </p:sp>
      <p:sp>
        <p:nvSpPr>
          <p:cNvPr id="47107" name="Rectangle 3"/>
          <p:cNvSpPr>
            <a:spLocks noGrp="1" noChangeArrowheads="1"/>
          </p:cNvSpPr>
          <p:nvPr>
            <p:ph idx="1"/>
          </p:nvPr>
        </p:nvSpPr>
        <p:spPr>
          <a:xfrm>
            <a:off x="685800" y="1981200"/>
            <a:ext cx="5340350" cy="4876800"/>
          </a:xfrm>
        </p:spPr>
        <p:txBody>
          <a:bodyPr>
            <a:normAutofit/>
          </a:bodyPr>
          <a:lstStyle/>
          <a:p>
            <a:pPr>
              <a:lnSpc>
                <a:spcPct val="90000"/>
              </a:lnSpc>
            </a:pPr>
            <a:r>
              <a:rPr lang="en-US" sz="2800" dirty="0"/>
              <a:t>Shear provided by turbulence created by </a:t>
            </a:r>
            <a:r>
              <a:rPr lang="en-US" sz="2800" u="sng" dirty="0"/>
              <a:t>gentle</a:t>
            </a:r>
            <a:r>
              <a:rPr lang="en-US" sz="2800" dirty="0"/>
              <a:t> stirring</a:t>
            </a:r>
          </a:p>
          <a:p>
            <a:pPr>
              <a:lnSpc>
                <a:spcPct val="90000"/>
              </a:lnSpc>
            </a:pPr>
            <a:r>
              <a:rPr lang="en-US" sz="2800" dirty="0"/>
              <a:t>Turbulence also keeps large flocs from settling so they can grow even larger!</a:t>
            </a:r>
          </a:p>
          <a:p>
            <a:pPr>
              <a:lnSpc>
                <a:spcPct val="90000"/>
              </a:lnSpc>
            </a:pPr>
            <a:r>
              <a:rPr lang="en-US" sz="2800" dirty="0"/>
              <a:t>Retention time of 10 - 30 minutes</a:t>
            </a:r>
          </a:p>
          <a:p>
            <a:pPr>
              <a:lnSpc>
                <a:spcPct val="90000"/>
              </a:lnSpc>
            </a:pPr>
            <a:r>
              <a:rPr lang="en-US" sz="2800" dirty="0"/>
              <a:t>Advantage is that amount of shear can be varied independent of flow rate</a:t>
            </a:r>
          </a:p>
          <a:p>
            <a:pPr>
              <a:lnSpc>
                <a:spcPct val="90000"/>
              </a:lnSpc>
            </a:pPr>
            <a:r>
              <a:rPr lang="en-US" sz="2800" dirty="0"/>
              <a:t>Disadvantage </a:t>
            </a:r>
            <a:r>
              <a:rPr lang="en-US" sz="2800"/>
              <a:t>is </a:t>
            </a:r>
            <a:r>
              <a:rPr lang="en-US" sz="2800" smtClean="0"/>
              <a:t>the tanks are far from plug flow</a:t>
            </a:r>
            <a:endParaRPr lang="en-US" sz="2800" dirty="0"/>
          </a:p>
        </p:txBody>
      </p:sp>
      <p:pic>
        <p:nvPicPr>
          <p:cNvPr id="47108" name="Picture 4"/>
          <p:cNvPicPr>
            <a:picLocks noChangeAspect="1" noChangeArrowheads="1"/>
          </p:cNvPicPr>
          <p:nvPr/>
        </p:nvPicPr>
        <p:blipFill>
          <a:blip r:embed="rId3" cstate="print"/>
          <a:srcRect/>
          <a:stretch>
            <a:fillRect/>
          </a:stretch>
        </p:blipFill>
        <p:spPr bwMode="auto">
          <a:xfrm>
            <a:off x="6026150" y="1790700"/>
            <a:ext cx="2889250" cy="2411413"/>
          </a:xfrm>
          <a:prstGeom prst="rect">
            <a:avLst/>
          </a:prstGeom>
          <a:noFill/>
          <a:ln w="50800">
            <a:noFill/>
            <a:miter lim="800000"/>
            <a:headEnd type="none" w="sm" len="sm"/>
            <a:tailEnd type="none" w="med" len="sm"/>
          </a:ln>
          <a:effectLst/>
        </p:spPr>
      </p:pic>
      <p:pic>
        <p:nvPicPr>
          <p:cNvPr id="47109" name="Picture 5"/>
          <p:cNvPicPr>
            <a:picLocks noChangeAspect="1" noChangeArrowheads="1"/>
          </p:cNvPicPr>
          <p:nvPr/>
        </p:nvPicPr>
        <p:blipFill>
          <a:blip r:embed="rId4" cstate="print"/>
          <a:srcRect/>
          <a:stretch>
            <a:fillRect/>
          </a:stretch>
        </p:blipFill>
        <p:spPr bwMode="auto">
          <a:xfrm>
            <a:off x="6026150" y="4202113"/>
            <a:ext cx="2962275" cy="2228850"/>
          </a:xfrm>
          <a:prstGeom prst="rect">
            <a:avLst/>
          </a:prstGeom>
          <a:noFill/>
          <a:ln w="50800">
            <a:noFill/>
            <a:miter lim="800000"/>
            <a:headEnd type="none" w="sm" len="sm"/>
            <a:tailEnd type="none" w="med" len="sm"/>
          </a:ln>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effectLst/>
        </p:spPr>
        <p:txBody>
          <a:bodyPr/>
          <a:lstStyle/>
          <a:p>
            <a:r>
              <a:rPr lang="en-US"/>
              <a:t>Hydraulic Flocculators</a:t>
            </a:r>
          </a:p>
        </p:txBody>
      </p:sp>
      <p:sp>
        <p:nvSpPr>
          <p:cNvPr id="256003" name="Rectangle 3"/>
          <p:cNvSpPr>
            <a:spLocks noGrp="1" noChangeArrowheads="1"/>
          </p:cNvSpPr>
          <p:nvPr>
            <p:ph idx="1"/>
          </p:nvPr>
        </p:nvSpPr>
        <p:spPr>
          <a:xfrm>
            <a:off x="685800" y="1981200"/>
            <a:ext cx="8026400" cy="4419600"/>
          </a:xfrm>
        </p:spPr>
        <p:txBody>
          <a:bodyPr>
            <a:normAutofit/>
          </a:bodyPr>
          <a:lstStyle/>
          <a:p>
            <a:r>
              <a:rPr lang="en-US"/>
              <a:t>Types</a:t>
            </a:r>
          </a:p>
          <a:p>
            <a:pPr lvl="1"/>
            <a:r>
              <a:rPr lang="en-US"/>
              <a:t>Horizontal baffle</a:t>
            </a:r>
          </a:p>
          <a:p>
            <a:pPr lvl="1"/>
            <a:r>
              <a:rPr lang="en-US"/>
              <a:t>Vertical baffle</a:t>
            </a:r>
          </a:p>
          <a:p>
            <a:pPr lvl="1"/>
            <a:r>
              <a:rPr lang="en-US"/>
              <a:t>Pipe flow</a:t>
            </a:r>
          </a:p>
          <a:p>
            <a:r>
              <a:rPr lang="en-US"/>
              <a:t>Questions for design</a:t>
            </a:r>
          </a:p>
          <a:p>
            <a:pPr lvl="1"/>
            <a:r>
              <a:rPr lang="en-US"/>
              <a:t>How long must the suspension be in the “reactor”</a:t>
            </a:r>
          </a:p>
          <a:p>
            <a:pPr lvl="1"/>
            <a:r>
              <a:rPr lang="en-US"/>
              <a:t>How should the geometry of the reactor be determined?</a:t>
            </a:r>
          </a:p>
        </p:txBody>
      </p:sp>
      <p:pic>
        <p:nvPicPr>
          <p:cNvPr id="256005" name="Picture 5" descr="R001-021"/>
          <p:cNvPicPr>
            <a:picLocks noChangeAspect="1" noChangeArrowheads="1"/>
          </p:cNvPicPr>
          <p:nvPr/>
        </p:nvPicPr>
        <p:blipFill>
          <a:blip r:embed="rId3" cstate="print"/>
          <a:srcRect/>
          <a:stretch>
            <a:fillRect/>
          </a:stretch>
        </p:blipFill>
        <p:spPr bwMode="auto">
          <a:xfrm>
            <a:off x="3994150" y="1792288"/>
            <a:ext cx="2355850" cy="1649412"/>
          </a:xfrm>
          <a:prstGeom prst="rect">
            <a:avLst/>
          </a:prstGeom>
          <a:noFill/>
        </p:spPr>
      </p:pic>
      <p:pic>
        <p:nvPicPr>
          <p:cNvPr id="256006" name="Picture 6" descr="P1100262"/>
          <p:cNvPicPr>
            <a:picLocks noChangeAspect="1" noChangeArrowheads="1"/>
          </p:cNvPicPr>
          <p:nvPr/>
        </p:nvPicPr>
        <p:blipFill>
          <a:blip r:embed="rId4" cstate="print"/>
          <a:srcRect/>
          <a:stretch>
            <a:fillRect/>
          </a:stretch>
        </p:blipFill>
        <p:spPr bwMode="auto">
          <a:xfrm>
            <a:off x="7200900" y="1774825"/>
            <a:ext cx="1333500" cy="1096963"/>
          </a:xfrm>
          <a:prstGeom prst="rect">
            <a:avLst/>
          </a:prstGeom>
          <a:noFill/>
        </p:spPr>
      </p:pic>
      <p:pic>
        <p:nvPicPr>
          <p:cNvPr id="256007" name="Picture 7"/>
          <p:cNvPicPr>
            <a:picLocks noChangeAspect="1" noChangeArrowheads="1"/>
          </p:cNvPicPr>
          <p:nvPr/>
        </p:nvPicPr>
        <p:blipFill>
          <a:blip r:embed="rId5" cstate="print"/>
          <a:srcRect/>
          <a:stretch>
            <a:fillRect/>
          </a:stretch>
        </p:blipFill>
        <p:spPr bwMode="auto">
          <a:xfrm>
            <a:off x="6403975" y="2974975"/>
            <a:ext cx="2701925" cy="1820863"/>
          </a:xfrm>
          <a:prstGeom prst="rect">
            <a:avLst/>
          </a:prstGeom>
          <a:noFill/>
          <a:ln w="12700">
            <a:noFill/>
            <a:miter lim="800000"/>
            <a:headEnd type="none" w="lg" len="med"/>
            <a:tailEnd type="none" w="lg" len="med"/>
          </a:ln>
          <a:effectLst/>
        </p:spPr>
      </p:pic>
      <p:sp>
        <p:nvSpPr>
          <p:cNvPr id="256008" name="Oval 8"/>
          <p:cNvSpPr>
            <a:spLocks noChangeArrowheads="1"/>
          </p:cNvSpPr>
          <p:nvPr/>
        </p:nvSpPr>
        <p:spPr bwMode="auto">
          <a:xfrm>
            <a:off x="8242300" y="1905000"/>
            <a:ext cx="88900" cy="88900"/>
          </a:xfrm>
          <a:prstGeom prst="ellipse">
            <a:avLst/>
          </a:prstGeom>
          <a:solidFill>
            <a:schemeClr val="accent1"/>
          </a:solidFill>
          <a:ln w="12700">
            <a:solidFill>
              <a:schemeClr val="tx1"/>
            </a:solidFill>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0 7.40741E-7 C -0.01094 0.00393 -0.0625 -0.02593 -0.06597 0.02315 C -0.06944 0.07222 0.00069 0.0213 0.00278 0.07407 C 0.00486 0.12685 -0.05885 0.10255 -0.07431 0.11389 C -0.08802 0.12546 -0.07865 0.13727 -0.07986 0.14352 " pathEditMode="relative" rAng="0" ptsTypes="assaa">
                                      <p:cBhvr>
                                        <p:cTn id="6" dur="5000" fill="hold"/>
                                        <p:tgtEl>
                                          <p:spTgt spid="256008"/>
                                        </p:tgtEl>
                                        <p:attrNameLst>
                                          <p:attrName>ppt_x</p:attrName>
                                          <p:attrName>ppt_y</p:attrName>
                                        </p:attrNameLst>
                                      </p:cBhvr>
                                      <p:rCtr x="-42" y="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clrChange>
              <a:clrFrom>
                <a:srgbClr val="E6E6E6"/>
              </a:clrFrom>
              <a:clrTo>
                <a:srgbClr val="E6E6E6">
                  <a:alpha val="0"/>
                </a:srgbClr>
              </a:clrTo>
            </a:clrChange>
            <a:extLst>
              <a:ext uri="{28A0092B-C50C-407E-A947-70E740481C1C}">
                <a14:useLocalDpi xmlns:a14="http://schemas.microsoft.com/office/drawing/2010/main" xmlns="" val="0"/>
              </a:ext>
            </a:extLst>
          </a:blip>
          <a:srcRect r="8507"/>
          <a:stretch/>
        </p:blipFill>
        <p:spPr bwMode="auto">
          <a:xfrm>
            <a:off x="-1" y="0"/>
            <a:ext cx="9144001"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0"/>
          <p:cNvGrpSpPr/>
          <p:nvPr/>
        </p:nvGrpSpPr>
        <p:grpSpPr>
          <a:xfrm>
            <a:off x="6431152" y="2720001"/>
            <a:ext cx="833248" cy="2022041"/>
            <a:chOff x="6431152" y="2720001"/>
            <a:chExt cx="833248" cy="2022041"/>
          </a:xfrm>
        </p:grpSpPr>
        <p:sp>
          <p:nvSpPr>
            <p:cNvPr id="5" name="Freeform 4"/>
            <p:cNvSpPr/>
            <p:nvPr/>
          </p:nvSpPr>
          <p:spPr>
            <a:xfrm>
              <a:off x="6847776" y="2720001"/>
              <a:ext cx="416624" cy="1888693"/>
            </a:xfrm>
            <a:custGeom>
              <a:avLst/>
              <a:gdLst>
                <a:gd name="connsiteX0" fmla="*/ 416560 w 416560"/>
                <a:gd name="connsiteY0" fmla="*/ 1718509 h 2033316"/>
                <a:gd name="connsiteX1" fmla="*/ 314960 w 416560"/>
                <a:gd name="connsiteY1" fmla="*/ 1469 h 2033316"/>
                <a:gd name="connsiteX2" fmla="*/ 152400 w 416560"/>
                <a:gd name="connsiteY2" fmla="*/ 1972509 h 2033316"/>
                <a:gd name="connsiteX3" fmla="*/ 0 w 416560"/>
                <a:gd name="connsiteY3" fmla="*/ 1586429 h 2033316"/>
                <a:gd name="connsiteX0" fmla="*/ 416618 w 416618"/>
                <a:gd name="connsiteY0" fmla="*/ 1718509 h 2063161"/>
                <a:gd name="connsiteX1" fmla="*/ 315018 w 416618"/>
                <a:gd name="connsiteY1" fmla="*/ 1469 h 2063161"/>
                <a:gd name="connsiteX2" fmla="*/ 152458 w 416618"/>
                <a:gd name="connsiteY2" fmla="*/ 1972509 h 2063161"/>
                <a:gd name="connsiteX3" fmla="*/ 58 w 416618"/>
                <a:gd name="connsiteY3" fmla="*/ 1586429 h 2063161"/>
                <a:gd name="connsiteX0" fmla="*/ 416621 w 416621"/>
                <a:gd name="connsiteY0" fmla="*/ 1718509 h 2009536"/>
                <a:gd name="connsiteX1" fmla="*/ 315021 w 416621"/>
                <a:gd name="connsiteY1" fmla="*/ 1469 h 2009536"/>
                <a:gd name="connsiteX2" fmla="*/ 152461 w 416621"/>
                <a:gd name="connsiteY2" fmla="*/ 1972509 h 2009536"/>
                <a:gd name="connsiteX3" fmla="*/ 61 w 416621"/>
                <a:gd name="connsiteY3" fmla="*/ 1586429 h 2009536"/>
                <a:gd name="connsiteX0" fmla="*/ 416621 w 416621"/>
                <a:gd name="connsiteY0" fmla="*/ 1718509 h 1989099"/>
                <a:gd name="connsiteX1" fmla="*/ 315021 w 416621"/>
                <a:gd name="connsiteY1" fmla="*/ 1469 h 1989099"/>
                <a:gd name="connsiteX2" fmla="*/ 152461 w 416621"/>
                <a:gd name="connsiteY2" fmla="*/ 1972509 h 1989099"/>
                <a:gd name="connsiteX3" fmla="*/ 61 w 416621"/>
                <a:gd name="connsiteY3" fmla="*/ 1586429 h 1989099"/>
                <a:gd name="connsiteX0" fmla="*/ 416612 w 416612"/>
                <a:gd name="connsiteY0" fmla="*/ 1599665 h 1936073"/>
                <a:gd name="connsiteX1" fmla="*/ 234050 w 416612"/>
                <a:gd name="connsiteY1" fmla="*/ 1687 h 1936073"/>
                <a:gd name="connsiteX2" fmla="*/ 152452 w 416612"/>
                <a:gd name="connsiteY2" fmla="*/ 1853665 h 1936073"/>
                <a:gd name="connsiteX3" fmla="*/ 52 w 416612"/>
                <a:gd name="connsiteY3" fmla="*/ 1467585 h 1936073"/>
                <a:gd name="connsiteX0" fmla="*/ 416612 w 416612"/>
                <a:gd name="connsiteY0" fmla="*/ 1597997 h 1934405"/>
                <a:gd name="connsiteX1" fmla="*/ 234050 w 416612"/>
                <a:gd name="connsiteY1" fmla="*/ 19 h 1934405"/>
                <a:gd name="connsiteX2" fmla="*/ 152452 w 416612"/>
                <a:gd name="connsiteY2" fmla="*/ 1851997 h 1934405"/>
                <a:gd name="connsiteX3" fmla="*/ 52 w 416612"/>
                <a:gd name="connsiteY3" fmla="*/ 1465917 h 1934405"/>
                <a:gd name="connsiteX0" fmla="*/ 416615 w 416615"/>
                <a:gd name="connsiteY0" fmla="*/ 1597997 h 1934405"/>
                <a:gd name="connsiteX1" fmla="*/ 286441 w 416615"/>
                <a:gd name="connsiteY1" fmla="*/ 19 h 1934405"/>
                <a:gd name="connsiteX2" fmla="*/ 152455 w 416615"/>
                <a:gd name="connsiteY2" fmla="*/ 1851997 h 1934405"/>
                <a:gd name="connsiteX3" fmla="*/ 55 w 416615"/>
                <a:gd name="connsiteY3" fmla="*/ 1465917 h 1934405"/>
                <a:gd name="connsiteX0" fmla="*/ 416615 w 416615"/>
                <a:gd name="connsiteY0" fmla="*/ 1597997 h 1961119"/>
                <a:gd name="connsiteX1" fmla="*/ 286441 w 416615"/>
                <a:gd name="connsiteY1" fmla="*/ 19 h 1961119"/>
                <a:gd name="connsiteX2" fmla="*/ 152455 w 416615"/>
                <a:gd name="connsiteY2" fmla="*/ 1851997 h 1961119"/>
                <a:gd name="connsiteX3" fmla="*/ 55 w 416615"/>
                <a:gd name="connsiteY3" fmla="*/ 1575454 h 1961119"/>
                <a:gd name="connsiteX0" fmla="*/ 416610 w 416610"/>
                <a:gd name="connsiteY0" fmla="*/ 1597997 h 1892748"/>
                <a:gd name="connsiteX1" fmla="*/ 286436 w 416610"/>
                <a:gd name="connsiteY1" fmla="*/ 19 h 1892748"/>
                <a:gd name="connsiteX2" fmla="*/ 152450 w 416610"/>
                <a:gd name="connsiteY2" fmla="*/ 1851997 h 1892748"/>
                <a:gd name="connsiteX3" fmla="*/ 50 w 416610"/>
                <a:gd name="connsiteY3" fmla="*/ 1575454 h 1892748"/>
                <a:gd name="connsiteX0" fmla="*/ 416624 w 416624"/>
                <a:gd name="connsiteY0" fmla="*/ 1597997 h 1888693"/>
                <a:gd name="connsiteX1" fmla="*/ 286450 w 416624"/>
                <a:gd name="connsiteY1" fmla="*/ 19 h 1888693"/>
                <a:gd name="connsiteX2" fmla="*/ 152464 w 416624"/>
                <a:gd name="connsiteY2" fmla="*/ 1851997 h 1888693"/>
                <a:gd name="connsiteX3" fmla="*/ 64 w 416624"/>
                <a:gd name="connsiteY3" fmla="*/ 1575454 h 1888693"/>
              </a:gdLst>
              <a:ahLst/>
              <a:cxnLst>
                <a:cxn ang="0">
                  <a:pos x="connsiteX0" y="connsiteY0"/>
                </a:cxn>
                <a:cxn ang="0">
                  <a:pos x="connsiteX1" y="connsiteY1"/>
                </a:cxn>
                <a:cxn ang="0">
                  <a:pos x="connsiteX2" y="connsiteY2"/>
                </a:cxn>
                <a:cxn ang="0">
                  <a:pos x="connsiteX3" y="connsiteY3"/>
                </a:cxn>
              </a:cxnLst>
              <a:rect l="l" t="t" r="r" b="b"/>
              <a:pathLst>
                <a:path w="416624" h="1888693">
                  <a:moveTo>
                    <a:pt x="416624" y="1597997"/>
                  </a:moveTo>
                  <a:cubicBezTo>
                    <a:pt x="387837" y="718310"/>
                    <a:pt x="378102" y="-4214"/>
                    <a:pt x="286450" y="19"/>
                  </a:cubicBezTo>
                  <a:cubicBezTo>
                    <a:pt x="194798" y="4252"/>
                    <a:pt x="214482" y="1756111"/>
                    <a:pt x="152464" y="1851997"/>
                  </a:cubicBezTo>
                  <a:cubicBezTo>
                    <a:pt x="90446" y="1947883"/>
                    <a:pt x="-2793" y="1855912"/>
                    <a:pt x="64" y="1575454"/>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srgbClr val="000000"/>
                </a:solidFill>
              </a:endParaRPr>
            </a:p>
          </p:txBody>
        </p:sp>
        <p:sp>
          <p:nvSpPr>
            <p:cNvPr id="8" name="Freeform 7"/>
            <p:cNvSpPr/>
            <p:nvPr/>
          </p:nvSpPr>
          <p:spPr>
            <a:xfrm>
              <a:off x="6431152" y="2853349"/>
              <a:ext cx="416624" cy="1888693"/>
            </a:xfrm>
            <a:custGeom>
              <a:avLst/>
              <a:gdLst>
                <a:gd name="connsiteX0" fmla="*/ 416560 w 416560"/>
                <a:gd name="connsiteY0" fmla="*/ 1718509 h 2033316"/>
                <a:gd name="connsiteX1" fmla="*/ 314960 w 416560"/>
                <a:gd name="connsiteY1" fmla="*/ 1469 h 2033316"/>
                <a:gd name="connsiteX2" fmla="*/ 152400 w 416560"/>
                <a:gd name="connsiteY2" fmla="*/ 1972509 h 2033316"/>
                <a:gd name="connsiteX3" fmla="*/ 0 w 416560"/>
                <a:gd name="connsiteY3" fmla="*/ 1586429 h 2033316"/>
                <a:gd name="connsiteX0" fmla="*/ 416618 w 416618"/>
                <a:gd name="connsiteY0" fmla="*/ 1718509 h 2063161"/>
                <a:gd name="connsiteX1" fmla="*/ 315018 w 416618"/>
                <a:gd name="connsiteY1" fmla="*/ 1469 h 2063161"/>
                <a:gd name="connsiteX2" fmla="*/ 152458 w 416618"/>
                <a:gd name="connsiteY2" fmla="*/ 1972509 h 2063161"/>
                <a:gd name="connsiteX3" fmla="*/ 58 w 416618"/>
                <a:gd name="connsiteY3" fmla="*/ 1586429 h 2063161"/>
                <a:gd name="connsiteX0" fmla="*/ 416621 w 416621"/>
                <a:gd name="connsiteY0" fmla="*/ 1718509 h 2009536"/>
                <a:gd name="connsiteX1" fmla="*/ 315021 w 416621"/>
                <a:gd name="connsiteY1" fmla="*/ 1469 h 2009536"/>
                <a:gd name="connsiteX2" fmla="*/ 152461 w 416621"/>
                <a:gd name="connsiteY2" fmla="*/ 1972509 h 2009536"/>
                <a:gd name="connsiteX3" fmla="*/ 61 w 416621"/>
                <a:gd name="connsiteY3" fmla="*/ 1586429 h 2009536"/>
                <a:gd name="connsiteX0" fmla="*/ 416621 w 416621"/>
                <a:gd name="connsiteY0" fmla="*/ 1718509 h 1989099"/>
                <a:gd name="connsiteX1" fmla="*/ 315021 w 416621"/>
                <a:gd name="connsiteY1" fmla="*/ 1469 h 1989099"/>
                <a:gd name="connsiteX2" fmla="*/ 152461 w 416621"/>
                <a:gd name="connsiteY2" fmla="*/ 1972509 h 1989099"/>
                <a:gd name="connsiteX3" fmla="*/ 61 w 416621"/>
                <a:gd name="connsiteY3" fmla="*/ 1586429 h 1989099"/>
                <a:gd name="connsiteX0" fmla="*/ 416612 w 416612"/>
                <a:gd name="connsiteY0" fmla="*/ 1599665 h 1936073"/>
                <a:gd name="connsiteX1" fmla="*/ 234050 w 416612"/>
                <a:gd name="connsiteY1" fmla="*/ 1687 h 1936073"/>
                <a:gd name="connsiteX2" fmla="*/ 152452 w 416612"/>
                <a:gd name="connsiteY2" fmla="*/ 1853665 h 1936073"/>
                <a:gd name="connsiteX3" fmla="*/ 52 w 416612"/>
                <a:gd name="connsiteY3" fmla="*/ 1467585 h 1936073"/>
                <a:gd name="connsiteX0" fmla="*/ 416612 w 416612"/>
                <a:gd name="connsiteY0" fmla="*/ 1597997 h 1934405"/>
                <a:gd name="connsiteX1" fmla="*/ 234050 w 416612"/>
                <a:gd name="connsiteY1" fmla="*/ 19 h 1934405"/>
                <a:gd name="connsiteX2" fmla="*/ 152452 w 416612"/>
                <a:gd name="connsiteY2" fmla="*/ 1851997 h 1934405"/>
                <a:gd name="connsiteX3" fmla="*/ 52 w 416612"/>
                <a:gd name="connsiteY3" fmla="*/ 1465917 h 1934405"/>
                <a:gd name="connsiteX0" fmla="*/ 416615 w 416615"/>
                <a:gd name="connsiteY0" fmla="*/ 1597997 h 1934405"/>
                <a:gd name="connsiteX1" fmla="*/ 286441 w 416615"/>
                <a:gd name="connsiteY1" fmla="*/ 19 h 1934405"/>
                <a:gd name="connsiteX2" fmla="*/ 152455 w 416615"/>
                <a:gd name="connsiteY2" fmla="*/ 1851997 h 1934405"/>
                <a:gd name="connsiteX3" fmla="*/ 55 w 416615"/>
                <a:gd name="connsiteY3" fmla="*/ 1465917 h 1934405"/>
                <a:gd name="connsiteX0" fmla="*/ 416615 w 416615"/>
                <a:gd name="connsiteY0" fmla="*/ 1597997 h 1961119"/>
                <a:gd name="connsiteX1" fmla="*/ 286441 w 416615"/>
                <a:gd name="connsiteY1" fmla="*/ 19 h 1961119"/>
                <a:gd name="connsiteX2" fmla="*/ 152455 w 416615"/>
                <a:gd name="connsiteY2" fmla="*/ 1851997 h 1961119"/>
                <a:gd name="connsiteX3" fmla="*/ 55 w 416615"/>
                <a:gd name="connsiteY3" fmla="*/ 1575454 h 1961119"/>
                <a:gd name="connsiteX0" fmla="*/ 416610 w 416610"/>
                <a:gd name="connsiteY0" fmla="*/ 1597997 h 1892748"/>
                <a:gd name="connsiteX1" fmla="*/ 286436 w 416610"/>
                <a:gd name="connsiteY1" fmla="*/ 19 h 1892748"/>
                <a:gd name="connsiteX2" fmla="*/ 152450 w 416610"/>
                <a:gd name="connsiteY2" fmla="*/ 1851997 h 1892748"/>
                <a:gd name="connsiteX3" fmla="*/ 50 w 416610"/>
                <a:gd name="connsiteY3" fmla="*/ 1575454 h 1892748"/>
                <a:gd name="connsiteX0" fmla="*/ 416624 w 416624"/>
                <a:gd name="connsiteY0" fmla="*/ 1597997 h 1888693"/>
                <a:gd name="connsiteX1" fmla="*/ 286450 w 416624"/>
                <a:gd name="connsiteY1" fmla="*/ 19 h 1888693"/>
                <a:gd name="connsiteX2" fmla="*/ 152464 w 416624"/>
                <a:gd name="connsiteY2" fmla="*/ 1851997 h 1888693"/>
                <a:gd name="connsiteX3" fmla="*/ 64 w 416624"/>
                <a:gd name="connsiteY3" fmla="*/ 1575454 h 1888693"/>
              </a:gdLst>
              <a:ahLst/>
              <a:cxnLst>
                <a:cxn ang="0">
                  <a:pos x="connsiteX0" y="connsiteY0"/>
                </a:cxn>
                <a:cxn ang="0">
                  <a:pos x="connsiteX1" y="connsiteY1"/>
                </a:cxn>
                <a:cxn ang="0">
                  <a:pos x="connsiteX2" y="connsiteY2"/>
                </a:cxn>
                <a:cxn ang="0">
                  <a:pos x="connsiteX3" y="connsiteY3"/>
                </a:cxn>
              </a:cxnLst>
              <a:rect l="l" t="t" r="r" b="b"/>
              <a:pathLst>
                <a:path w="416624" h="1888693">
                  <a:moveTo>
                    <a:pt x="416624" y="1597997"/>
                  </a:moveTo>
                  <a:cubicBezTo>
                    <a:pt x="387837" y="718310"/>
                    <a:pt x="378102" y="-4214"/>
                    <a:pt x="286450" y="19"/>
                  </a:cubicBezTo>
                  <a:cubicBezTo>
                    <a:pt x="194798" y="4252"/>
                    <a:pt x="214482" y="1756111"/>
                    <a:pt x="152464" y="1851997"/>
                  </a:cubicBezTo>
                  <a:cubicBezTo>
                    <a:pt x="90446" y="1947883"/>
                    <a:pt x="-2793" y="1855912"/>
                    <a:pt x="64" y="1575454"/>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srgbClr val="000000"/>
                </a:solidFill>
              </a:endParaRPr>
            </a:p>
          </p:txBody>
        </p:sp>
        <p:cxnSp>
          <p:nvCxnSpPr>
            <p:cNvPr id="9" name="Straight Arrow Connector 8"/>
            <p:cNvCxnSpPr>
              <a:stCxn id="8" idx="3"/>
            </p:cNvCxnSpPr>
            <p:nvPr/>
          </p:nvCxnSpPr>
          <p:spPr>
            <a:xfrm flipH="1" flipV="1">
              <a:off x="6431152" y="4191000"/>
              <a:ext cx="64" cy="23780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056088" y="4742042"/>
            <a:ext cx="18034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Rapid Mix Pipe</a:t>
            </a:r>
          </a:p>
        </p:txBody>
      </p:sp>
      <p:cxnSp>
        <p:nvCxnSpPr>
          <p:cNvPr id="20" name="Straight Arrow Connector 19"/>
          <p:cNvCxnSpPr/>
          <p:nvPr/>
        </p:nvCxnSpPr>
        <p:spPr>
          <a:xfrm flipH="1">
            <a:off x="3276600" y="2514600"/>
            <a:ext cx="3779488" cy="144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362200" y="1234101"/>
            <a:ext cx="3779488" cy="144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002216" y="1958001"/>
            <a:ext cx="34290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3"/>
          <p:cNvGrpSpPr/>
          <p:nvPr/>
        </p:nvGrpSpPr>
        <p:grpSpPr>
          <a:xfrm>
            <a:off x="2124074" y="381000"/>
            <a:ext cx="3438526" cy="1819275"/>
            <a:chOff x="2124074" y="381000"/>
            <a:chExt cx="3438526" cy="1819275"/>
          </a:xfrm>
        </p:grpSpPr>
        <p:cxnSp>
          <p:nvCxnSpPr>
            <p:cNvPr id="18" name="Straight Arrow Connector 17"/>
            <p:cNvCxnSpPr/>
            <p:nvPr/>
          </p:nvCxnSpPr>
          <p:spPr>
            <a:xfrm flipH="1" flipV="1">
              <a:off x="5257800" y="381000"/>
              <a:ext cx="3048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124074" y="828675"/>
              <a:ext cx="3429000" cy="1371600"/>
            </a:xfrm>
            <a:prstGeom prst="straightConnector1">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33400" y="390525"/>
            <a:ext cx="3048000" cy="553998"/>
          </a:xfrm>
          <a:prstGeom prst="rect">
            <a:avLst/>
          </a:prstGeom>
          <a:noFill/>
        </p:spPr>
        <p:txBody>
          <a:bodyPr wrap="square" rtlCol="0">
            <a:spAutoFit/>
          </a:bodyPr>
          <a:lstStyle/>
          <a:p>
            <a:pPr eaLnBrk="1" fontAlgn="auto" hangingPunct="1">
              <a:spcBef>
                <a:spcPts val="0"/>
              </a:spcBef>
              <a:spcAft>
                <a:spcPts val="0"/>
              </a:spcAft>
            </a:pPr>
            <a:r>
              <a:rPr lang="en-US" sz="3000" b="1" dirty="0" smtClean="0">
                <a:solidFill>
                  <a:srgbClr val="002060"/>
                </a:solidFill>
                <a:latin typeface="Calibri"/>
              </a:rPr>
              <a:t>Flocculator</a:t>
            </a:r>
          </a:p>
        </p:txBody>
      </p:sp>
      <p:pic>
        <p:nvPicPr>
          <p:cNvPr id="15" name="Picture 2" descr="https://lh6.googleusercontent.com/-HgbEKqCrn18/TdGH4RgXrzI/AAAAAAAAflQ/dM-OL_kBtRg/s720/IMG_1179.JPG"/>
          <p:cNvPicPr>
            <a:picLocks noChangeAspect="1" noChangeArrowheads="1"/>
          </p:cNvPicPr>
          <p:nvPr/>
        </p:nvPicPr>
        <p:blipFill>
          <a:blip r:embed="rId3" cstate="print"/>
          <a:srcRect/>
          <a:stretch>
            <a:fillRect/>
          </a:stretch>
        </p:blipFill>
        <p:spPr bwMode="auto">
          <a:xfrm>
            <a:off x="9144000" y="0"/>
            <a:ext cx="9143998" cy="6858000"/>
          </a:xfrm>
          <a:prstGeom prst="rect">
            <a:avLst/>
          </a:prstGeom>
          <a:noFill/>
        </p:spPr>
      </p:pic>
    </p:spTree>
    <p:extLst>
      <p:ext uri="{BB962C8B-B14F-4D97-AF65-F5344CB8AC3E}">
        <p14:creationId xmlns:p14="http://schemas.microsoft.com/office/powerpoint/2010/main" xmlns="" val="858766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nodeType="clickEffect">
                                  <p:stCondLst>
                                    <p:cond delay="0"/>
                                  </p:stCondLst>
                                  <p:childTnLst>
                                    <p:animMotion origin="layout" path="M 0 0 L -1.00174 0 " pathEditMode="relative" rAng="0" ptsTypes="AA">
                                      <p:cBhvr>
                                        <p:cTn id="31" dur="500" fill="hold"/>
                                        <p:tgtEl>
                                          <p:spTgt spid="15"/>
                                        </p:tgtEl>
                                        <p:attrNameLst>
                                          <p:attrName>ppt_x</p:attrName>
                                          <p:attrName>ppt_y</p:attrName>
                                        </p:attrNameLst>
                                      </p:cBhvr>
                                      <p:rCtr x="-5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a:effectLst/>
        </p:spPr>
        <p:txBody>
          <a:bodyPr/>
          <a:lstStyle/>
          <a:p>
            <a:r>
              <a:rPr lang="en-US"/>
              <a:t>Simple Sorting</a:t>
            </a:r>
          </a:p>
        </p:txBody>
      </p:sp>
      <p:sp>
        <p:nvSpPr>
          <p:cNvPr id="133123" name="Rectangle 1027"/>
          <p:cNvSpPr>
            <a:spLocks noGrp="1" noChangeArrowheads="1"/>
          </p:cNvSpPr>
          <p:nvPr>
            <p:ph idx="1"/>
          </p:nvPr>
        </p:nvSpPr>
        <p:spPr/>
        <p:txBody>
          <a:bodyPr/>
          <a:lstStyle/>
          <a:p>
            <a:r>
              <a:rPr lang="en-US"/>
              <a:t>Goal: clean water</a:t>
            </a:r>
          </a:p>
          <a:p>
            <a:r>
              <a:rPr lang="en-US"/>
              <a:t>Source: (contaminated) surface water</a:t>
            </a:r>
          </a:p>
          <a:p>
            <a:r>
              <a:rPr lang="en-US"/>
              <a:t>Solution: separate contaminants from water</a:t>
            </a:r>
          </a:p>
          <a:p>
            <a:r>
              <a:rPr lang="en-US"/>
              <a:t>How?</a:t>
            </a:r>
          </a:p>
          <a:p>
            <a:pPr lvl="1"/>
            <a:r>
              <a:rPr lang="en-US"/>
              <a:t>Take advantage of </a:t>
            </a:r>
            <a:br>
              <a:rPr lang="en-US"/>
            </a:br>
            <a:r>
              <a:rPr lang="en-US"/>
              <a:t>differences between </a:t>
            </a:r>
            <a:br>
              <a:rPr lang="en-US"/>
            </a:br>
            <a:r>
              <a:rPr lang="en-US"/>
              <a:t>water and contaminants </a:t>
            </a:r>
          </a:p>
        </p:txBody>
      </p:sp>
      <p:pic>
        <p:nvPicPr>
          <p:cNvPr id="133124" name="Picture 1028" descr="P1180266"/>
          <p:cNvPicPr>
            <a:picLocks noChangeAspect="1" noChangeArrowheads="1"/>
          </p:cNvPicPr>
          <p:nvPr/>
        </p:nvPicPr>
        <p:blipFill>
          <a:blip r:embed="rId3" cstate="print"/>
          <a:srcRect/>
          <a:stretch>
            <a:fillRect/>
          </a:stretch>
        </p:blipFill>
        <p:spPr bwMode="auto">
          <a:xfrm>
            <a:off x="5072063" y="3752850"/>
            <a:ext cx="3773487" cy="28305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effectLst/>
        </p:spPr>
        <p:txBody>
          <a:bodyPr/>
          <a:lstStyle/>
          <a:p>
            <a:r>
              <a:rPr lang="en-US"/>
              <a:t>Velocity Gradient Flocculation</a:t>
            </a:r>
          </a:p>
        </p:txBody>
      </p:sp>
      <p:sp>
        <p:nvSpPr>
          <p:cNvPr id="257028" name="Oval 4"/>
          <p:cNvSpPr>
            <a:spLocks noChangeArrowheads="1"/>
          </p:cNvSpPr>
          <p:nvPr/>
        </p:nvSpPr>
        <p:spPr bwMode="auto">
          <a:xfrm>
            <a:off x="1066800" y="23622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sp>
        <p:nvSpPr>
          <p:cNvPr id="257029" name="Oval 5"/>
          <p:cNvSpPr>
            <a:spLocks noChangeArrowheads="1"/>
          </p:cNvSpPr>
          <p:nvPr/>
        </p:nvSpPr>
        <p:spPr bwMode="auto">
          <a:xfrm>
            <a:off x="2590800" y="27432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grpSp>
        <p:nvGrpSpPr>
          <p:cNvPr id="257102" name="Group 78"/>
          <p:cNvGrpSpPr>
            <a:grpSpLocks/>
          </p:cNvGrpSpPr>
          <p:nvPr/>
        </p:nvGrpSpPr>
        <p:grpSpPr bwMode="auto">
          <a:xfrm>
            <a:off x="6477000" y="1981200"/>
            <a:ext cx="1828800" cy="3352800"/>
            <a:chOff x="4320" y="1296"/>
            <a:chExt cx="1152" cy="2112"/>
          </a:xfrm>
        </p:grpSpPr>
        <p:sp>
          <p:nvSpPr>
            <p:cNvPr id="257030" name="Line 6"/>
            <p:cNvSpPr>
              <a:spLocks noChangeShapeType="1"/>
            </p:cNvSpPr>
            <p:nvPr/>
          </p:nvSpPr>
          <p:spPr bwMode="auto">
            <a:xfrm>
              <a:off x="4320" y="1296"/>
              <a:ext cx="1152"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57" name="Line 33"/>
            <p:cNvSpPr>
              <a:spLocks noChangeShapeType="1"/>
            </p:cNvSpPr>
            <p:nvPr/>
          </p:nvSpPr>
          <p:spPr bwMode="auto">
            <a:xfrm>
              <a:off x="4320" y="1488"/>
              <a:ext cx="1056"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58" name="Line 34"/>
            <p:cNvSpPr>
              <a:spLocks noChangeShapeType="1"/>
            </p:cNvSpPr>
            <p:nvPr/>
          </p:nvSpPr>
          <p:spPr bwMode="auto">
            <a:xfrm>
              <a:off x="4320" y="1680"/>
              <a:ext cx="912"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59" name="Line 35"/>
            <p:cNvSpPr>
              <a:spLocks noChangeShapeType="1"/>
            </p:cNvSpPr>
            <p:nvPr/>
          </p:nvSpPr>
          <p:spPr bwMode="auto">
            <a:xfrm>
              <a:off x="4320" y="1872"/>
              <a:ext cx="816"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0" name="Line 36"/>
            <p:cNvSpPr>
              <a:spLocks noChangeShapeType="1"/>
            </p:cNvSpPr>
            <p:nvPr/>
          </p:nvSpPr>
          <p:spPr bwMode="auto">
            <a:xfrm>
              <a:off x="4320" y="2064"/>
              <a:ext cx="720"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1" name="Line 37"/>
            <p:cNvSpPr>
              <a:spLocks noChangeShapeType="1"/>
            </p:cNvSpPr>
            <p:nvPr/>
          </p:nvSpPr>
          <p:spPr bwMode="auto">
            <a:xfrm>
              <a:off x="4320" y="2256"/>
              <a:ext cx="62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2" name="Line 38"/>
            <p:cNvSpPr>
              <a:spLocks noChangeShapeType="1"/>
            </p:cNvSpPr>
            <p:nvPr/>
          </p:nvSpPr>
          <p:spPr bwMode="auto">
            <a:xfrm>
              <a:off x="4320" y="2448"/>
              <a:ext cx="52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3" name="Line 39"/>
            <p:cNvSpPr>
              <a:spLocks noChangeShapeType="1"/>
            </p:cNvSpPr>
            <p:nvPr/>
          </p:nvSpPr>
          <p:spPr bwMode="auto">
            <a:xfrm>
              <a:off x="4320" y="2640"/>
              <a:ext cx="432"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4" name="Line 40"/>
            <p:cNvSpPr>
              <a:spLocks noChangeShapeType="1"/>
            </p:cNvSpPr>
            <p:nvPr/>
          </p:nvSpPr>
          <p:spPr bwMode="auto">
            <a:xfrm>
              <a:off x="4320" y="2832"/>
              <a:ext cx="336"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5" name="Line 41"/>
            <p:cNvSpPr>
              <a:spLocks noChangeShapeType="1"/>
            </p:cNvSpPr>
            <p:nvPr/>
          </p:nvSpPr>
          <p:spPr bwMode="auto">
            <a:xfrm>
              <a:off x="4320" y="3024"/>
              <a:ext cx="240"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6" name="Line 42"/>
            <p:cNvSpPr>
              <a:spLocks noChangeShapeType="1"/>
            </p:cNvSpPr>
            <p:nvPr/>
          </p:nvSpPr>
          <p:spPr bwMode="auto">
            <a:xfrm>
              <a:off x="4320" y="3216"/>
              <a:ext cx="14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67" name="Line 43"/>
            <p:cNvSpPr>
              <a:spLocks noChangeShapeType="1"/>
            </p:cNvSpPr>
            <p:nvPr/>
          </p:nvSpPr>
          <p:spPr bwMode="auto">
            <a:xfrm>
              <a:off x="4320" y="3408"/>
              <a:ext cx="4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grpSp>
      <p:sp>
        <p:nvSpPr>
          <p:cNvPr id="257071" name="Oval 47"/>
          <p:cNvSpPr>
            <a:spLocks noChangeArrowheads="1"/>
          </p:cNvSpPr>
          <p:nvPr/>
        </p:nvSpPr>
        <p:spPr bwMode="auto">
          <a:xfrm>
            <a:off x="4191000" y="23622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sp>
        <p:nvSpPr>
          <p:cNvPr id="257072" name="Oval 48"/>
          <p:cNvSpPr>
            <a:spLocks noChangeArrowheads="1"/>
          </p:cNvSpPr>
          <p:nvPr/>
        </p:nvSpPr>
        <p:spPr bwMode="auto">
          <a:xfrm>
            <a:off x="2819400" y="4495800"/>
            <a:ext cx="457200" cy="457200"/>
          </a:xfrm>
          <a:prstGeom prst="ellipse">
            <a:avLst/>
          </a:prstGeom>
          <a:solidFill>
            <a:schemeClr val="accent4">
              <a:lumMod val="60000"/>
              <a:lumOff val="40000"/>
            </a:schemeClr>
          </a:solidFill>
          <a:ln w="12700">
            <a:solidFill>
              <a:schemeClr val="tx1"/>
            </a:solidFill>
            <a:round/>
            <a:headEnd type="none" w="lg" len="med"/>
            <a:tailEnd type="none" w="lg" len="med"/>
          </a:ln>
          <a:effectLst/>
        </p:spPr>
        <p:txBody>
          <a:bodyPr wrap="none" anchor="ctr">
            <a:spAutoFit/>
          </a:bodyPr>
          <a:lstStyle/>
          <a:p>
            <a:endParaRPr lang="en-US"/>
          </a:p>
        </p:txBody>
      </p:sp>
      <p:sp>
        <p:nvSpPr>
          <p:cNvPr id="257073" name="Oval 49"/>
          <p:cNvSpPr>
            <a:spLocks noChangeArrowheads="1"/>
          </p:cNvSpPr>
          <p:nvPr/>
        </p:nvSpPr>
        <p:spPr bwMode="auto">
          <a:xfrm>
            <a:off x="1752600" y="41148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sp>
        <p:nvSpPr>
          <p:cNvPr id="257074" name="Oval 50"/>
          <p:cNvSpPr>
            <a:spLocks noChangeArrowheads="1"/>
          </p:cNvSpPr>
          <p:nvPr/>
        </p:nvSpPr>
        <p:spPr bwMode="auto">
          <a:xfrm>
            <a:off x="3962400" y="49530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sp>
        <p:nvSpPr>
          <p:cNvPr id="257075" name="Text Box 51"/>
          <p:cNvSpPr txBox="1">
            <a:spLocks noChangeArrowheads="1"/>
          </p:cNvSpPr>
          <p:nvPr/>
        </p:nvSpPr>
        <p:spPr bwMode="auto">
          <a:xfrm>
            <a:off x="609600" y="3505200"/>
            <a:ext cx="5686425" cy="519113"/>
          </a:xfrm>
          <a:prstGeom prst="rect">
            <a:avLst/>
          </a:prstGeom>
          <a:noFill/>
          <a:ln w="12700">
            <a:noFill/>
            <a:miter lim="800000"/>
            <a:headEnd type="none" w="lg" len="med"/>
            <a:tailEnd type="none" w="lg" len="med"/>
          </a:ln>
          <a:effectLst/>
        </p:spPr>
        <p:txBody>
          <a:bodyPr wrap="none">
            <a:spAutoFit/>
          </a:bodyPr>
          <a:lstStyle/>
          <a:p>
            <a:r>
              <a:rPr lang="en-US"/>
              <a:t>With red particle as frame of reference</a:t>
            </a:r>
          </a:p>
        </p:txBody>
      </p:sp>
      <p:sp>
        <p:nvSpPr>
          <p:cNvPr id="257076" name="Text Box 52"/>
          <p:cNvSpPr txBox="1">
            <a:spLocks noChangeArrowheads="1"/>
          </p:cNvSpPr>
          <p:nvPr/>
        </p:nvSpPr>
        <p:spPr bwMode="auto">
          <a:xfrm>
            <a:off x="838200" y="1752600"/>
            <a:ext cx="4425950" cy="519113"/>
          </a:xfrm>
          <a:prstGeom prst="rect">
            <a:avLst/>
          </a:prstGeom>
          <a:noFill/>
          <a:ln w="12700">
            <a:noFill/>
            <a:miter lim="800000"/>
            <a:headEnd type="none" w="lg" len="med"/>
            <a:tailEnd type="none" w="lg" len="med"/>
          </a:ln>
          <a:effectLst/>
        </p:spPr>
        <p:txBody>
          <a:bodyPr wrap="none">
            <a:spAutoFit/>
          </a:bodyPr>
          <a:lstStyle/>
          <a:p>
            <a:r>
              <a:rPr lang="en-US"/>
              <a:t>With fixed frame of reference</a:t>
            </a:r>
          </a:p>
        </p:txBody>
      </p:sp>
      <p:grpSp>
        <p:nvGrpSpPr>
          <p:cNvPr id="257101" name="Group 77"/>
          <p:cNvGrpSpPr>
            <a:grpSpLocks/>
          </p:cNvGrpSpPr>
          <p:nvPr/>
        </p:nvGrpSpPr>
        <p:grpSpPr bwMode="auto">
          <a:xfrm>
            <a:off x="7010400" y="2819400"/>
            <a:ext cx="1981200" cy="3810000"/>
            <a:chOff x="2448" y="2592"/>
            <a:chExt cx="1248" cy="2400"/>
          </a:xfrm>
        </p:grpSpPr>
        <p:grpSp>
          <p:nvGrpSpPr>
            <p:cNvPr id="257092" name="Group 68"/>
            <p:cNvGrpSpPr>
              <a:grpSpLocks/>
            </p:cNvGrpSpPr>
            <p:nvPr/>
          </p:nvGrpSpPr>
          <p:grpSpPr bwMode="auto">
            <a:xfrm>
              <a:off x="3072" y="2592"/>
              <a:ext cx="624" cy="1152"/>
              <a:chOff x="2448" y="3648"/>
              <a:chExt cx="624" cy="1152"/>
            </a:xfrm>
          </p:grpSpPr>
          <p:sp>
            <p:nvSpPr>
              <p:cNvPr id="257085" name="Line 61"/>
              <p:cNvSpPr>
                <a:spLocks noChangeShapeType="1"/>
              </p:cNvSpPr>
              <p:nvPr/>
            </p:nvSpPr>
            <p:spPr bwMode="auto">
              <a:xfrm>
                <a:off x="2448" y="3648"/>
                <a:ext cx="62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86" name="Line 62"/>
              <p:cNvSpPr>
                <a:spLocks noChangeShapeType="1"/>
              </p:cNvSpPr>
              <p:nvPr/>
            </p:nvSpPr>
            <p:spPr bwMode="auto">
              <a:xfrm>
                <a:off x="2448" y="3840"/>
                <a:ext cx="52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87" name="Line 63"/>
              <p:cNvSpPr>
                <a:spLocks noChangeShapeType="1"/>
              </p:cNvSpPr>
              <p:nvPr/>
            </p:nvSpPr>
            <p:spPr bwMode="auto">
              <a:xfrm>
                <a:off x="2448" y="4032"/>
                <a:ext cx="432"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88" name="Line 64"/>
              <p:cNvSpPr>
                <a:spLocks noChangeShapeType="1"/>
              </p:cNvSpPr>
              <p:nvPr/>
            </p:nvSpPr>
            <p:spPr bwMode="auto">
              <a:xfrm>
                <a:off x="2448" y="4224"/>
                <a:ext cx="336"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89" name="Line 65"/>
              <p:cNvSpPr>
                <a:spLocks noChangeShapeType="1"/>
              </p:cNvSpPr>
              <p:nvPr/>
            </p:nvSpPr>
            <p:spPr bwMode="auto">
              <a:xfrm>
                <a:off x="2448" y="4416"/>
                <a:ext cx="240"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90" name="Line 66"/>
              <p:cNvSpPr>
                <a:spLocks noChangeShapeType="1"/>
              </p:cNvSpPr>
              <p:nvPr/>
            </p:nvSpPr>
            <p:spPr bwMode="auto">
              <a:xfrm>
                <a:off x="2448" y="4608"/>
                <a:ext cx="14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91" name="Line 67"/>
              <p:cNvSpPr>
                <a:spLocks noChangeShapeType="1"/>
              </p:cNvSpPr>
              <p:nvPr/>
            </p:nvSpPr>
            <p:spPr bwMode="auto">
              <a:xfrm>
                <a:off x="2448" y="4800"/>
                <a:ext cx="4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grpSp>
        <p:grpSp>
          <p:nvGrpSpPr>
            <p:cNvPr id="257093" name="Group 69"/>
            <p:cNvGrpSpPr>
              <a:grpSpLocks/>
            </p:cNvGrpSpPr>
            <p:nvPr/>
          </p:nvGrpSpPr>
          <p:grpSpPr bwMode="auto">
            <a:xfrm flipH="1" flipV="1">
              <a:off x="2448" y="3840"/>
              <a:ext cx="624" cy="1152"/>
              <a:chOff x="2448" y="3648"/>
              <a:chExt cx="624" cy="1152"/>
            </a:xfrm>
          </p:grpSpPr>
          <p:sp>
            <p:nvSpPr>
              <p:cNvPr id="257094" name="Line 70"/>
              <p:cNvSpPr>
                <a:spLocks noChangeShapeType="1"/>
              </p:cNvSpPr>
              <p:nvPr/>
            </p:nvSpPr>
            <p:spPr bwMode="auto">
              <a:xfrm>
                <a:off x="2448" y="3648"/>
                <a:ext cx="62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95" name="Line 71"/>
              <p:cNvSpPr>
                <a:spLocks noChangeShapeType="1"/>
              </p:cNvSpPr>
              <p:nvPr/>
            </p:nvSpPr>
            <p:spPr bwMode="auto">
              <a:xfrm>
                <a:off x="2448" y="3840"/>
                <a:ext cx="52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96" name="Line 72"/>
              <p:cNvSpPr>
                <a:spLocks noChangeShapeType="1"/>
              </p:cNvSpPr>
              <p:nvPr/>
            </p:nvSpPr>
            <p:spPr bwMode="auto">
              <a:xfrm>
                <a:off x="2448" y="4032"/>
                <a:ext cx="432"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97" name="Line 73"/>
              <p:cNvSpPr>
                <a:spLocks noChangeShapeType="1"/>
              </p:cNvSpPr>
              <p:nvPr/>
            </p:nvSpPr>
            <p:spPr bwMode="auto">
              <a:xfrm>
                <a:off x="2448" y="4224"/>
                <a:ext cx="336"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98" name="Line 74"/>
              <p:cNvSpPr>
                <a:spLocks noChangeShapeType="1"/>
              </p:cNvSpPr>
              <p:nvPr/>
            </p:nvSpPr>
            <p:spPr bwMode="auto">
              <a:xfrm>
                <a:off x="2448" y="4416"/>
                <a:ext cx="240"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099" name="Line 75"/>
              <p:cNvSpPr>
                <a:spLocks noChangeShapeType="1"/>
              </p:cNvSpPr>
              <p:nvPr/>
            </p:nvSpPr>
            <p:spPr bwMode="auto">
              <a:xfrm>
                <a:off x="2448" y="4608"/>
                <a:ext cx="14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57100" name="Line 76"/>
              <p:cNvSpPr>
                <a:spLocks noChangeShapeType="1"/>
              </p:cNvSpPr>
              <p:nvPr/>
            </p:nvSpPr>
            <p:spPr bwMode="auto">
              <a:xfrm>
                <a:off x="2448" y="4800"/>
                <a:ext cx="4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grpId="0" nodeType="clickEffect">
                                  <p:stCondLst>
                                    <p:cond delay="0"/>
                                  </p:stCondLst>
                                  <p:childTnLst>
                                    <p:animMotion origin="layout" path="M 3.33333E-6 -4.44444E-6 L 0.56666 -4.44444E-6 " pathEditMode="relative" rAng="0" ptsTypes="AA">
                                      <p:cBhvr>
                                        <p:cTn id="6" dur="2000" fill="hold"/>
                                        <p:tgtEl>
                                          <p:spTgt spid="257028"/>
                                        </p:tgtEl>
                                        <p:attrNameLst>
                                          <p:attrName>ppt_x</p:attrName>
                                          <p:attrName>ppt_y</p:attrName>
                                        </p:attrNameLst>
                                      </p:cBhvr>
                                      <p:rCtr x="283" y="0"/>
                                    </p:animMotion>
                                  </p:childTnLst>
                                </p:cTn>
                              </p:par>
                              <p:par>
                                <p:cTn id="7" presetID="63" presetClass="path" presetSubtype="0" fill="hold" grpId="0" nodeType="withEffect">
                                  <p:stCondLst>
                                    <p:cond delay="0"/>
                                  </p:stCondLst>
                                  <p:childTnLst>
                                    <p:animMotion origin="layout" path="M -3.33333E-6 -2.22222E-6 L 0.4 -2.22222E-6 " pathEditMode="relative" rAng="0" ptsTypes="AA">
                                      <p:cBhvr>
                                        <p:cTn id="8" dur="2000" fill="hold"/>
                                        <p:tgtEl>
                                          <p:spTgt spid="257029"/>
                                        </p:tgtEl>
                                        <p:attrNameLst>
                                          <p:attrName>ppt_x</p:attrName>
                                          <p:attrName>ppt_y</p:attrName>
                                        </p:attrNameLst>
                                      </p:cBhvr>
                                      <p:rCtr x="200" y="0"/>
                                    </p:animMotion>
                                  </p:childTnLst>
                                </p:cTn>
                              </p:par>
                              <p:par>
                                <p:cTn id="9" presetID="63" presetClass="path" presetSubtype="0" fill="hold" grpId="0" nodeType="withEffect">
                                  <p:stCondLst>
                                    <p:cond delay="0"/>
                                  </p:stCondLst>
                                  <p:childTnLst>
                                    <p:animMotion origin="layout" path="M 3.33333E-6 -4.44444E-6 L 0.56666 -4.44444E-6 " pathEditMode="relative" rAng="0" ptsTypes="AA">
                                      <p:cBhvr>
                                        <p:cTn id="10" dur="2000" fill="hold"/>
                                        <p:tgtEl>
                                          <p:spTgt spid="257071"/>
                                        </p:tgtEl>
                                        <p:attrNameLst>
                                          <p:attrName>ppt_x</p:attrName>
                                          <p:attrName>ppt_y</p:attrName>
                                        </p:attrNameLst>
                                      </p:cBhvr>
                                      <p:rCtr x="283" y="0"/>
                                    </p:animMotion>
                                  </p:childTnLst>
                                </p:cTn>
                              </p:par>
                            </p:childTnLst>
                          </p:cTn>
                        </p:par>
                        <p:par>
                          <p:cTn id="11" fill="hold">
                            <p:stCondLst>
                              <p:cond delay="2000"/>
                            </p:stCondLst>
                            <p:childTnLst>
                              <p:par>
                                <p:cTn id="12" presetID="10" presetClass="exit" presetSubtype="0" fill="hold" grpId="1" nodeType="afterEffect">
                                  <p:stCondLst>
                                    <p:cond delay="0"/>
                                  </p:stCondLst>
                                  <p:childTnLst>
                                    <p:animEffect transition="out" filter="fade">
                                      <p:cBhvr>
                                        <p:cTn id="13" dur="2000"/>
                                        <p:tgtEl>
                                          <p:spTgt spid="257028"/>
                                        </p:tgtEl>
                                      </p:cBhvr>
                                    </p:animEffect>
                                    <p:set>
                                      <p:cBhvr>
                                        <p:cTn id="14" dur="1" fill="hold">
                                          <p:stCondLst>
                                            <p:cond delay="1999"/>
                                          </p:stCondLst>
                                        </p:cTn>
                                        <p:tgtEl>
                                          <p:spTgt spid="257028"/>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000"/>
                                        <p:tgtEl>
                                          <p:spTgt spid="257029"/>
                                        </p:tgtEl>
                                      </p:cBhvr>
                                    </p:animEffect>
                                    <p:set>
                                      <p:cBhvr>
                                        <p:cTn id="17" dur="1" fill="hold">
                                          <p:stCondLst>
                                            <p:cond delay="1999"/>
                                          </p:stCondLst>
                                        </p:cTn>
                                        <p:tgtEl>
                                          <p:spTgt spid="2570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5710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57076"/>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5707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710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707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5707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707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3" presetClass="path" presetSubtype="0" fill="hold" grpId="1" nodeType="clickEffect">
                                  <p:stCondLst>
                                    <p:cond delay="0"/>
                                  </p:stCondLst>
                                  <p:childTnLst>
                                    <p:animMotion origin="layout" path="M 3.33333E-6 2.22222E-6 L 0.10833 2.22222E-6 " pathEditMode="relative" rAng="0" ptsTypes="AA">
                                      <p:cBhvr>
                                        <p:cTn id="39" dur="2000" fill="hold"/>
                                        <p:tgtEl>
                                          <p:spTgt spid="257073"/>
                                        </p:tgtEl>
                                        <p:attrNameLst>
                                          <p:attrName>ppt_x</p:attrName>
                                          <p:attrName>ppt_y</p:attrName>
                                        </p:attrNameLst>
                                      </p:cBhvr>
                                      <p:rCtr x="54" y="0"/>
                                    </p:animMotion>
                                  </p:childTnLst>
                                </p:cTn>
                              </p:par>
                              <p:par>
                                <p:cTn id="40" presetID="63" presetClass="path" presetSubtype="0" fill="hold" grpId="1" nodeType="withEffect">
                                  <p:stCondLst>
                                    <p:cond delay="0"/>
                                  </p:stCondLst>
                                  <p:childTnLst>
                                    <p:animMotion origin="layout" path="M -3.33333E-6 1.11111E-6 L -0.125 1.11111E-6 " pathEditMode="relative" rAng="0" ptsTypes="AA">
                                      <p:cBhvr>
                                        <p:cTn id="41" dur="2000" fill="hold"/>
                                        <p:tgtEl>
                                          <p:spTgt spid="257074"/>
                                        </p:tgtEl>
                                        <p:attrNameLst>
                                          <p:attrName>ppt_x</p:attrName>
                                          <p:attrName>ppt_y</p:attrName>
                                        </p:attrNameLst>
                                      </p:cBhvr>
                                      <p:rCtr x="-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animBg="1"/>
      <p:bldP spid="257028" grpId="1" animBg="1"/>
      <p:bldP spid="257029" grpId="0" animBg="1"/>
      <p:bldP spid="257029" grpId="1" animBg="1"/>
      <p:bldP spid="257071" grpId="0" animBg="1"/>
      <p:bldP spid="257072" grpId="0" animBg="1"/>
      <p:bldP spid="257073" grpId="0" animBg="1"/>
      <p:bldP spid="257073" grpId="1" animBg="1"/>
      <p:bldP spid="257074" grpId="0" animBg="1"/>
      <p:bldP spid="257074" grpId="1" animBg="1"/>
      <p:bldP spid="257075" grpId="0"/>
      <p:bldP spid="25707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effectLst/>
        </p:spPr>
        <p:txBody>
          <a:bodyPr/>
          <a:lstStyle/>
          <a:p>
            <a:r>
              <a:rPr lang="en-US"/>
              <a:t>Increase Velocity Gradient</a:t>
            </a:r>
          </a:p>
        </p:txBody>
      </p:sp>
      <p:sp>
        <p:nvSpPr>
          <p:cNvPr id="262148" name="Oval 4"/>
          <p:cNvSpPr>
            <a:spLocks noChangeArrowheads="1"/>
          </p:cNvSpPr>
          <p:nvPr/>
        </p:nvSpPr>
        <p:spPr bwMode="auto">
          <a:xfrm>
            <a:off x="2819400" y="3657600"/>
            <a:ext cx="457200" cy="457200"/>
          </a:xfrm>
          <a:prstGeom prst="ellipse">
            <a:avLst/>
          </a:prstGeom>
          <a:solidFill>
            <a:schemeClr val="accent1"/>
          </a:solidFill>
          <a:ln w="12700">
            <a:solidFill>
              <a:schemeClr val="tx1"/>
            </a:solidFill>
            <a:round/>
            <a:headEnd type="none" w="lg" len="med"/>
            <a:tailEnd type="none" w="lg" len="med"/>
          </a:ln>
          <a:effectLst/>
        </p:spPr>
        <p:txBody>
          <a:bodyPr wrap="none" anchor="ctr">
            <a:spAutoFit/>
          </a:bodyPr>
          <a:lstStyle/>
          <a:p>
            <a:endParaRPr lang="en-US"/>
          </a:p>
        </p:txBody>
      </p:sp>
      <p:sp>
        <p:nvSpPr>
          <p:cNvPr id="262149" name="Oval 5"/>
          <p:cNvSpPr>
            <a:spLocks noChangeArrowheads="1"/>
          </p:cNvSpPr>
          <p:nvPr/>
        </p:nvSpPr>
        <p:spPr bwMode="auto">
          <a:xfrm>
            <a:off x="1752600" y="32766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sp>
        <p:nvSpPr>
          <p:cNvPr id="262150" name="Oval 6"/>
          <p:cNvSpPr>
            <a:spLocks noChangeArrowheads="1"/>
          </p:cNvSpPr>
          <p:nvPr/>
        </p:nvSpPr>
        <p:spPr bwMode="auto">
          <a:xfrm>
            <a:off x="3962400" y="41148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grpSp>
        <p:nvGrpSpPr>
          <p:cNvPr id="262152" name="Group 8"/>
          <p:cNvGrpSpPr>
            <a:grpSpLocks/>
          </p:cNvGrpSpPr>
          <p:nvPr/>
        </p:nvGrpSpPr>
        <p:grpSpPr bwMode="auto">
          <a:xfrm>
            <a:off x="3429000" y="1981200"/>
            <a:ext cx="5562600" cy="3810000"/>
            <a:chOff x="2448" y="2592"/>
            <a:chExt cx="1248" cy="2400"/>
          </a:xfrm>
        </p:grpSpPr>
        <p:grpSp>
          <p:nvGrpSpPr>
            <p:cNvPr id="262153" name="Group 9"/>
            <p:cNvGrpSpPr>
              <a:grpSpLocks/>
            </p:cNvGrpSpPr>
            <p:nvPr/>
          </p:nvGrpSpPr>
          <p:grpSpPr bwMode="auto">
            <a:xfrm>
              <a:off x="3072" y="2592"/>
              <a:ext cx="624" cy="1152"/>
              <a:chOff x="2448" y="3648"/>
              <a:chExt cx="624" cy="1152"/>
            </a:xfrm>
          </p:grpSpPr>
          <p:sp>
            <p:nvSpPr>
              <p:cNvPr id="262154" name="Line 10"/>
              <p:cNvSpPr>
                <a:spLocks noChangeShapeType="1"/>
              </p:cNvSpPr>
              <p:nvPr/>
            </p:nvSpPr>
            <p:spPr bwMode="auto">
              <a:xfrm>
                <a:off x="2448" y="3648"/>
                <a:ext cx="62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55" name="Line 11"/>
              <p:cNvSpPr>
                <a:spLocks noChangeShapeType="1"/>
              </p:cNvSpPr>
              <p:nvPr/>
            </p:nvSpPr>
            <p:spPr bwMode="auto">
              <a:xfrm>
                <a:off x="2448" y="3840"/>
                <a:ext cx="52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56" name="Line 12"/>
              <p:cNvSpPr>
                <a:spLocks noChangeShapeType="1"/>
              </p:cNvSpPr>
              <p:nvPr/>
            </p:nvSpPr>
            <p:spPr bwMode="auto">
              <a:xfrm>
                <a:off x="2448" y="4032"/>
                <a:ext cx="432"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57" name="Line 13"/>
              <p:cNvSpPr>
                <a:spLocks noChangeShapeType="1"/>
              </p:cNvSpPr>
              <p:nvPr/>
            </p:nvSpPr>
            <p:spPr bwMode="auto">
              <a:xfrm>
                <a:off x="2448" y="4224"/>
                <a:ext cx="336"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58" name="Line 14"/>
              <p:cNvSpPr>
                <a:spLocks noChangeShapeType="1"/>
              </p:cNvSpPr>
              <p:nvPr/>
            </p:nvSpPr>
            <p:spPr bwMode="auto">
              <a:xfrm>
                <a:off x="2448" y="4416"/>
                <a:ext cx="240"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59" name="Line 15"/>
              <p:cNvSpPr>
                <a:spLocks noChangeShapeType="1"/>
              </p:cNvSpPr>
              <p:nvPr/>
            </p:nvSpPr>
            <p:spPr bwMode="auto">
              <a:xfrm>
                <a:off x="2448" y="4608"/>
                <a:ext cx="14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60" name="Line 16"/>
              <p:cNvSpPr>
                <a:spLocks noChangeShapeType="1"/>
              </p:cNvSpPr>
              <p:nvPr/>
            </p:nvSpPr>
            <p:spPr bwMode="auto">
              <a:xfrm>
                <a:off x="2448" y="4800"/>
                <a:ext cx="4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grpSp>
        <p:grpSp>
          <p:nvGrpSpPr>
            <p:cNvPr id="262161" name="Group 17"/>
            <p:cNvGrpSpPr>
              <a:grpSpLocks/>
            </p:cNvGrpSpPr>
            <p:nvPr/>
          </p:nvGrpSpPr>
          <p:grpSpPr bwMode="auto">
            <a:xfrm flipH="1" flipV="1">
              <a:off x="2448" y="3840"/>
              <a:ext cx="624" cy="1152"/>
              <a:chOff x="2448" y="3648"/>
              <a:chExt cx="624" cy="1152"/>
            </a:xfrm>
          </p:grpSpPr>
          <p:sp>
            <p:nvSpPr>
              <p:cNvPr id="262162" name="Line 18"/>
              <p:cNvSpPr>
                <a:spLocks noChangeShapeType="1"/>
              </p:cNvSpPr>
              <p:nvPr/>
            </p:nvSpPr>
            <p:spPr bwMode="auto">
              <a:xfrm>
                <a:off x="2448" y="3648"/>
                <a:ext cx="62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63" name="Line 19"/>
              <p:cNvSpPr>
                <a:spLocks noChangeShapeType="1"/>
              </p:cNvSpPr>
              <p:nvPr/>
            </p:nvSpPr>
            <p:spPr bwMode="auto">
              <a:xfrm>
                <a:off x="2448" y="3840"/>
                <a:ext cx="52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64" name="Line 20"/>
              <p:cNvSpPr>
                <a:spLocks noChangeShapeType="1"/>
              </p:cNvSpPr>
              <p:nvPr/>
            </p:nvSpPr>
            <p:spPr bwMode="auto">
              <a:xfrm>
                <a:off x="2448" y="4032"/>
                <a:ext cx="432"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65" name="Line 21"/>
              <p:cNvSpPr>
                <a:spLocks noChangeShapeType="1"/>
              </p:cNvSpPr>
              <p:nvPr/>
            </p:nvSpPr>
            <p:spPr bwMode="auto">
              <a:xfrm>
                <a:off x="2448" y="4224"/>
                <a:ext cx="336"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66" name="Line 22"/>
              <p:cNvSpPr>
                <a:spLocks noChangeShapeType="1"/>
              </p:cNvSpPr>
              <p:nvPr/>
            </p:nvSpPr>
            <p:spPr bwMode="auto">
              <a:xfrm>
                <a:off x="2448" y="4416"/>
                <a:ext cx="240"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67" name="Line 23"/>
              <p:cNvSpPr>
                <a:spLocks noChangeShapeType="1"/>
              </p:cNvSpPr>
              <p:nvPr/>
            </p:nvSpPr>
            <p:spPr bwMode="auto">
              <a:xfrm>
                <a:off x="2448" y="4608"/>
                <a:ext cx="144"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2168" name="Line 24"/>
              <p:cNvSpPr>
                <a:spLocks noChangeShapeType="1"/>
              </p:cNvSpPr>
              <p:nvPr/>
            </p:nvSpPr>
            <p:spPr bwMode="auto">
              <a:xfrm>
                <a:off x="2448" y="4800"/>
                <a:ext cx="48" cy="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grpSp>
      </p:grpSp>
      <p:sp>
        <p:nvSpPr>
          <p:cNvPr id="262169" name="Oval 25"/>
          <p:cNvSpPr>
            <a:spLocks noChangeArrowheads="1"/>
          </p:cNvSpPr>
          <p:nvPr/>
        </p:nvSpPr>
        <p:spPr bwMode="auto">
          <a:xfrm>
            <a:off x="152400" y="31242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sp>
        <p:nvSpPr>
          <p:cNvPr id="262170" name="Oval 26"/>
          <p:cNvSpPr>
            <a:spLocks noChangeArrowheads="1"/>
          </p:cNvSpPr>
          <p:nvPr/>
        </p:nvSpPr>
        <p:spPr bwMode="auto">
          <a:xfrm>
            <a:off x="5715000" y="4267200"/>
            <a:ext cx="457200" cy="457200"/>
          </a:xfrm>
          <a:prstGeom prst="ellipse">
            <a:avLst/>
          </a:prstGeom>
          <a:solidFill>
            <a:schemeClr val="tx1"/>
          </a:solidFill>
          <a:ln w="12700">
            <a:solidFill>
              <a:schemeClr val="tx1"/>
            </a:solidFill>
            <a:round/>
            <a:headEnd type="none" w="lg" len="med"/>
            <a:tailEnd type="none" w="lg" len="med"/>
          </a:ln>
          <a:effectLst/>
        </p:spPr>
        <p:txBody>
          <a:bodyPr wrap="none" anchor="ctr">
            <a:spAutoFit/>
          </a:bodyPr>
          <a:lstStyle/>
          <a:p>
            <a:endParaRPr lang="en-US"/>
          </a:p>
        </p:txBody>
      </p:sp>
      <p:sp>
        <p:nvSpPr>
          <p:cNvPr id="262171" name="Text Box 27"/>
          <p:cNvSpPr txBox="1">
            <a:spLocks noChangeArrowheads="1"/>
          </p:cNvSpPr>
          <p:nvPr/>
        </p:nvSpPr>
        <p:spPr bwMode="auto">
          <a:xfrm>
            <a:off x="441325" y="5781675"/>
            <a:ext cx="2778125" cy="519113"/>
          </a:xfrm>
          <a:prstGeom prst="rect">
            <a:avLst/>
          </a:prstGeom>
          <a:noFill/>
          <a:ln w="12700">
            <a:noFill/>
            <a:miter lim="800000"/>
            <a:headEnd type="none" w="lg" len="med"/>
            <a:tailEnd type="none" w="lg" len="med"/>
          </a:ln>
          <a:effectLst/>
        </p:spPr>
        <p:txBody>
          <a:bodyPr wrap="none">
            <a:spAutoFit/>
          </a:bodyPr>
          <a:lstStyle/>
          <a:p>
            <a:r>
              <a:rPr lang="en-US"/>
              <a:t>Velocity gradient!</a:t>
            </a:r>
          </a:p>
        </p:txBody>
      </p:sp>
      <p:graphicFrame>
        <p:nvGraphicFramePr>
          <p:cNvPr id="262172" name="Object 28">
            <a:hlinkClick r:id="" action="ppaction://ole?verb=0"/>
          </p:cNvPr>
          <p:cNvGraphicFramePr>
            <a:graphicFrameLocks/>
          </p:cNvGraphicFramePr>
          <p:nvPr/>
        </p:nvGraphicFramePr>
        <p:xfrm>
          <a:off x="762000" y="4724400"/>
          <a:ext cx="1096963" cy="903288"/>
        </p:xfrm>
        <a:graphic>
          <a:graphicData uri="http://schemas.openxmlformats.org/presentationml/2006/ole">
            <p:oleObj spid="_x0000_s262172" name="Equation" r:id="rId4" imgW="545760" imgH="419040" progId="Equation.DSMT4">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2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2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2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21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2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2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fill="hold" grpId="1" nodeType="clickEffect">
                                  <p:stCondLst>
                                    <p:cond delay="0"/>
                                  </p:stCondLst>
                                  <p:childTnLst>
                                    <p:animMotion origin="layout" path="M 3.33333E-6 2.22222E-6 L 0.10833 2.22222E-6 " pathEditMode="relative" rAng="0" ptsTypes="AA">
                                      <p:cBhvr>
                                        <p:cTn id="20" dur="1000" fill="hold"/>
                                        <p:tgtEl>
                                          <p:spTgt spid="262149"/>
                                        </p:tgtEl>
                                        <p:attrNameLst>
                                          <p:attrName>ppt_x</p:attrName>
                                          <p:attrName>ppt_y</p:attrName>
                                        </p:attrNameLst>
                                      </p:cBhvr>
                                      <p:rCtr x="54" y="0"/>
                                    </p:animMotion>
                                  </p:childTnLst>
                                </p:cTn>
                              </p:par>
                              <p:par>
                                <p:cTn id="21" presetID="63" presetClass="path" presetSubtype="0" fill="hold" grpId="1" nodeType="withEffect">
                                  <p:stCondLst>
                                    <p:cond delay="0"/>
                                  </p:stCondLst>
                                  <p:childTnLst>
                                    <p:animMotion origin="layout" path="M -3.33333E-6 1.11111E-6 L -0.125 1.11111E-6 " pathEditMode="relative" rAng="0" ptsTypes="AA">
                                      <p:cBhvr>
                                        <p:cTn id="22" dur="1000" fill="hold"/>
                                        <p:tgtEl>
                                          <p:spTgt spid="262150"/>
                                        </p:tgtEl>
                                        <p:attrNameLst>
                                          <p:attrName>ppt_x</p:attrName>
                                          <p:attrName>ppt_y</p:attrName>
                                        </p:attrNameLst>
                                      </p:cBhvr>
                                      <p:rCtr x="-63" y="0"/>
                                    </p:animMotion>
                                  </p:childTnLst>
                                </p:cTn>
                              </p:par>
                              <p:par>
                                <p:cTn id="23" presetID="63" presetClass="path" presetSubtype="0" fill="hold" grpId="1" nodeType="withEffect">
                                  <p:stCondLst>
                                    <p:cond delay="0"/>
                                  </p:stCondLst>
                                  <p:childTnLst>
                                    <p:animMotion origin="layout" path="M 3.33333E-6 1.11111E-6 L 0.25833 1.11111E-6 " pathEditMode="relative" rAng="0" ptsTypes="AA">
                                      <p:cBhvr>
                                        <p:cTn id="24" dur="1000" fill="hold"/>
                                        <p:tgtEl>
                                          <p:spTgt spid="262169"/>
                                        </p:tgtEl>
                                        <p:attrNameLst>
                                          <p:attrName>ppt_x</p:attrName>
                                          <p:attrName>ppt_y</p:attrName>
                                        </p:attrNameLst>
                                      </p:cBhvr>
                                      <p:rCtr x="129" y="0"/>
                                    </p:animMotion>
                                  </p:childTnLst>
                                </p:cTn>
                              </p:par>
                              <p:par>
                                <p:cTn id="25" presetID="63" presetClass="path" presetSubtype="0" fill="hold" grpId="1" nodeType="withEffect">
                                  <p:stCondLst>
                                    <p:cond delay="0"/>
                                  </p:stCondLst>
                                  <p:childTnLst>
                                    <p:animMotion origin="layout" path="M 1.11022E-16 4.44444E-6 L -0.275 4.44444E-6 " pathEditMode="relative" rAng="0" ptsTypes="AA">
                                      <p:cBhvr>
                                        <p:cTn id="26" dur="1000" fill="hold"/>
                                        <p:tgtEl>
                                          <p:spTgt spid="262170"/>
                                        </p:tgtEl>
                                        <p:attrNameLst>
                                          <p:attrName>ppt_x</p:attrName>
                                          <p:attrName>ppt_y</p:attrName>
                                        </p:attrNameLst>
                                      </p:cBhvr>
                                      <p:rCtr x="-1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p:bldP spid="262149" grpId="0" animBg="1"/>
      <p:bldP spid="262149" grpId="1" animBg="1"/>
      <p:bldP spid="262150" grpId="0" animBg="1"/>
      <p:bldP spid="262150" grpId="1" animBg="1"/>
      <p:bldP spid="262169" grpId="0" animBg="1"/>
      <p:bldP spid="262169" grpId="1" animBg="1"/>
      <p:bldP spid="262170" grpId="0" animBg="1"/>
      <p:bldP spid="26217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effectLst/>
        </p:spPr>
        <p:txBody>
          <a:bodyPr/>
          <a:lstStyle/>
          <a:p>
            <a:r>
              <a:rPr lang="en-US"/>
              <a:t>Flocculation Reactor Design</a:t>
            </a:r>
          </a:p>
        </p:txBody>
      </p:sp>
      <p:sp>
        <p:nvSpPr>
          <p:cNvPr id="277507" name="Rectangle 3"/>
          <p:cNvSpPr>
            <a:spLocks noGrp="1" noChangeArrowheads="1"/>
          </p:cNvSpPr>
          <p:nvPr>
            <p:ph idx="1"/>
          </p:nvPr>
        </p:nvSpPr>
        <p:spPr/>
        <p:txBody>
          <a:bodyPr/>
          <a:lstStyle/>
          <a:p>
            <a:pPr>
              <a:lnSpc>
                <a:spcPct val="90000"/>
              </a:lnSpc>
            </a:pPr>
            <a:r>
              <a:rPr lang="en-US" dirty="0"/>
              <a:t>Critical design is when floc volume is </a:t>
            </a:r>
            <a:r>
              <a:rPr lang="en-US" dirty="0" smtClean="0"/>
              <a:t>low</a:t>
            </a:r>
            <a:br>
              <a:rPr lang="en-US" dirty="0" smtClean="0"/>
            </a:br>
            <a:endParaRPr lang="en-US" dirty="0"/>
          </a:p>
          <a:p>
            <a:pPr>
              <a:lnSpc>
                <a:spcPct val="90000"/>
              </a:lnSpc>
            </a:pPr>
            <a:endParaRPr lang="en-US" dirty="0"/>
          </a:p>
          <a:p>
            <a:pPr>
              <a:lnSpc>
                <a:spcPct val="90000"/>
              </a:lnSpc>
            </a:pPr>
            <a:r>
              <a:rPr lang="en-US" dirty="0"/>
              <a:t>Higher velocity gradients would decrease the characteristic collision time</a:t>
            </a:r>
          </a:p>
          <a:p>
            <a:pPr>
              <a:lnSpc>
                <a:spcPct val="90000"/>
              </a:lnSpc>
            </a:pPr>
            <a:r>
              <a:rPr lang="en-US" dirty="0"/>
              <a:t>What do you think </a:t>
            </a:r>
            <a:r>
              <a:rPr lang="en-US" i="1" dirty="0" err="1">
                <a:latin typeface="Symbol" pitchFamily="18" charset="2"/>
              </a:rPr>
              <a:t>f</a:t>
            </a:r>
            <a:r>
              <a:rPr lang="en-US" i="1" baseline="-25000" dirty="0" err="1"/>
              <a:t>Floc</a:t>
            </a:r>
            <a:r>
              <a:rPr lang="en-US" dirty="0"/>
              <a:t> does as the flocs grow in size?</a:t>
            </a:r>
          </a:p>
          <a:p>
            <a:pPr>
              <a:lnSpc>
                <a:spcPct val="90000"/>
              </a:lnSpc>
            </a:pPr>
            <a:r>
              <a:rPr lang="en-US" dirty="0" smtClean="0"/>
              <a:t>Dilute suspensions take longer to flocculate!</a:t>
            </a:r>
            <a:endParaRPr lang="en-US" dirty="0"/>
          </a:p>
          <a:p>
            <a:pPr>
              <a:lnSpc>
                <a:spcPct val="90000"/>
              </a:lnSpc>
            </a:pPr>
            <a:endParaRPr lang="en-US" dirty="0"/>
          </a:p>
        </p:txBody>
      </p:sp>
      <p:graphicFrame>
        <p:nvGraphicFramePr>
          <p:cNvPr id="277508" name="Object 4">
            <a:hlinkClick r:id="" action="ppaction://ole?verb=0"/>
          </p:cNvPr>
          <p:cNvGraphicFramePr>
            <a:graphicFrameLocks/>
          </p:cNvGraphicFramePr>
          <p:nvPr/>
        </p:nvGraphicFramePr>
        <p:xfrm>
          <a:off x="4867584" y="2557700"/>
          <a:ext cx="2028825" cy="901700"/>
        </p:xfrm>
        <a:graphic>
          <a:graphicData uri="http://schemas.openxmlformats.org/presentationml/2006/ole">
            <p:oleObj spid="_x0000_s277508" name="Equation" r:id="rId4" imgW="2031840" imgH="901440" progId="Equation.DSMT4">
              <p:embed/>
            </p:oleObj>
          </a:graphicData>
        </a:graphic>
      </p:graphicFrame>
      <p:graphicFrame>
        <p:nvGraphicFramePr>
          <p:cNvPr id="277510" name="Object 6">
            <a:hlinkClick r:id="" action="ppaction://ole?verb=0"/>
          </p:cNvPr>
          <p:cNvGraphicFramePr>
            <a:graphicFrameLocks/>
          </p:cNvGraphicFramePr>
          <p:nvPr/>
        </p:nvGraphicFramePr>
        <p:xfrm>
          <a:off x="1319521" y="2662475"/>
          <a:ext cx="1941513" cy="836612"/>
        </p:xfrm>
        <a:graphic>
          <a:graphicData uri="http://schemas.openxmlformats.org/presentationml/2006/ole">
            <p:oleObj spid="_x0000_s277510" name="Equation" r:id="rId5" imgW="1942920" imgH="838080" progId="Equation.DSMT4">
              <p:embed/>
            </p:oleObj>
          </a:graphicData>
        </a:graphic>
      </p:graphicFrame>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effectLst/>
        </p:spPr>
        <p:txBody>
          <a:bodyPr/>
          <a:lstStyle/>
          <a:p>
            <a:r>
              <a:rPr lang="en-US"/>
              <a:t>Shear</a:t>
            </a:r>
          </a:p>
        </p:txBody>
      </p:sp>
      <p:sp>
        <p:nvSpPr>
          <p:cNvPr id="278531" name="Rectangle 3"/>
          <p:cNvSpPr>
            <a:spLocks noGrp="1" noChangeArrowheads="1"/>
          </p:cNvSpPr>
          <p:nvPr>
            <p:ph idx="1"/>
          </p:nvPr>
        </p:nvSpPr>
        <p:spPr/>
        <p:txBody>
          <a:bodyPr/>
          <a:lstStyle/>
          <a:p>
            <a:r>
              <a:rPr lang="en-US"/>
              <a:t>Why not design a tiny reactor with huge velocity gradients? </a:t>
            </a:r>
          </a:p>
          <a:p>
            <a:r>
              <a:rPr lang="en-US"/>
              <a:t>The tangential force experienced by a fluid in a velocity gradient is proportional to the viscosity of the fluid  </a:t>
            </a:r>
          </a:p>
        </p:txBody>
      </p:sp>
      <p:graphicFrame>
        <p:nvGraphicFramePr>
          <p:cNvPr id="278532" name="Object 4">
            <a:hlinkClick r:id="" action="ppaction://ole?verb=0"/>
          </p:cNvPr>
          <p:cNvGraphicFramePr>
            <a:graphicFrameLocks/>
          </p:cNvGraphicFramePr>
          <p:nvPr/>
        </p:nvGraphicFramePr>
        <p:xfrm>
          <a:off x="7454900" y="490538"/>
          <a:ext cx="1216025" cy="785812"/>
        </p:xfrm>
        <a:graphic>
          <a:graphicData uri="http://schemas.openxmlformats.org/presentationml/2006/ole">
            <p:oleObj spid="_x0000_s278532" name="Equation" r:id="rId4" imgW="1218960" imgH="787320" progId="Equation.DSMT4">
              <p:embed/>
            </p:oleObj>
          </a:graphicData>
        </a:graphic>
      </p:graphicFrame>
      <p:graphicFrame>
        <p:nvGraphicFramePr>
          <p:cNvPr id="278533" name="Object 5">
            <a:hlinkClick r:id="" action="ppaction://ole?verb=0"/>
          </p:cNvPr>
          <p:cNvGraphicFramePr>
            <a:graphicFrameLocks/>
          </p:cNvGraphicFramePr>
          <p:nvPr/>
        </p:nvGraphicFramePr>
        <p:xfrm>
          <a:off x="4772025" y="4154488"/>
          <a:ext cx="1033463" cy="328612"/>
        </p:xfrm>
        <a:graphic>
          <a:graphicData uri="http://schemas.openxmlformats.org/presentationml/2006/ole">
            <p:oleObj spid="_x0000_s278533" name="Equation" r:id="rId5" imgW="1028520" imgH="330120" progId="Equation.DSMT4">
              <p:embed/>
            </p:oleObj>
          </a:graphicData>
        </a:graphic>
      </p:graphicFrame>
      <p:sp>
        <p:nvSpPr>
          <p:cNvPr id="278534" name="Text Box 6"/>
          <p:cNvSpPr txBox="1">
            <a:spLocks noChangeArrowheads="1"/>
          </p:cNvSpPr>
          <p:nvPr/>
        </p:nvSpPr>
        <p:spPr bwMode="auto">
          <a:xfrm>
            <a:off x="4416425" y="5003800"/>
            <a:ext cx="1800225" cy="946150"/>
          </a:xfrm>
          <a:prstGeom prst="rect">
            <a:avLst/>
          </a:prstGeom>
          <a:noFill/>
          <a:ln w="12700">
            <a:noFill/>
            <a:miter lim="800000"/>
            <a:headEnd type="none" w="lg" len="med"/>
            <a:tailEnd type="none" w="lg" len="med"/>
          </a:ln>
          <a:effectLst/>
        </p:spPr>
        <p:txBody>
          <a:bodyPr>
            <a:spAutoFit/>
          </a:bodyPr>
          <a:lstStyle/>
          <a:p>
            <a:pPr algn="ctr"/>
            <a:r>
              <a:rPr lang="en-US"/>
              <a:t>Fluid viscosity</a:t>
            </a:r>
          </a:p>
        </p:txBody>
      </p:sp>
      <p:graphicFrame>
        <p:nvGraphicFramePr>
          <p:cNvPr id="278535" name="Object 7">
            <a:hlinkClick r:id="" action="ppaction://ole?verb=0"/>
          </p:cNvPr>
          <p:cNvGraphicFramePr>
            <a:graphicFrameLocks noChangeAspect="1"/>
          </p:cNvGraphicFramePr>
          <p:nvPr/>
        </p:nvGraphicFramePr>
        <p:xfrm>
          <a:off x="5000625" y="6035675"/>
          <a:ext cx="941388" cy="812800"/>
        </p:xfrm>
        <a:graphic>
          <a:graphicData uri="http://schemas.openxmlformats.org/presentationml/2006/ole">
            <p:oleObj spid="_x0000_s278535" name="Equation" r:id="rId6" imgW="888840" imgH="812520" progId="Equation.DSMT4">
              <p:embed/>
            </p:oleObj>
          </a:graphicData>
        </a:graphic>
      </p:graphicFrame>
      <p:sp>
        <p:nvSpPr>
          <p:cNvPr id="278536" name="Text Box 8"/>
          <p:cNvSpPr txBox="1">
            <a:spLocks noChangeArrowheads="1"/>
          </p:cNvSpPr>
          <p:nvPr/>
        </p:nvSpPr>
        <p:spPr bwMode="auto">
          <a:xfrm>
            <a:off x="6486525" y="5003800"/>
            <a:ext cx="1800225" cy="946150"/>
          </a:xfrm>
          <a:prstGeom prst="rect">
            <a:avLst/>
          </a:prstGeom>
          <a:noFill/>
          <a:ln w="12700">
            <a:noFill/>
            <a:miter lim="800000"/>
            <a:headEnd type="none" w="lg" len="med"/>
            <a:tailEnd type="none" w="lg" len="med"/>
          </a:ln>
          <a:effectLst/>
        </p:spPr>
        <p:txBody>
          <a:bodyPr>
            <a:spAutoFit/>
          </a:bodyPr>
          <a:lstStyle/>
          <a:p>
            <a:pPr algn="ctr"/>
            <a:r>
              <a:rPr lang="en-US"/>
              <a:t>Velocity gradient</a:t>
            </a:r>
          </a:p>
        </p:txBody>
      </p:sp>
      <p:graphicFrame>
        <p:nvGraphicFramePr>
          <p:cNvPr id="278537" name="Object 9">
            <a:hlinkClick r:id="" action="ppaction://ole?verb=0"/>
          </p:cNvPr>
          <p:cNvGraphicFramePr>
            <a:graphicFrameLocks noChangeAspect="1"/>
          </p:cNvGraphicFramePr>
          <p:nvPr/>
        </p:nvGraphicFramePr>
        <p:xfrm>
          <a:off x="7202488" y="6035675"/>
          <a:ext cx="523875" cy="812800"/>
        </p:xfrm>
        <a:graphic>
          <a:graphicData uri="http://schemas.openxmlformats.org/presentationml/2006/ole">
            <p:oleObj spid="_x0000_s278537" name="Equation" r:id="rId7" imgW="495000" imgH="812520" progId="Equation.DSMT4">
              <p:embed/>
            </p:oleObj>
          </a:graphicData>
        </a:graphic>
      </p:graphicFrame>
      <p:sp>
        <p:nvSpPr>
          <p:cNvPr id="278538" name="Text Box 10"/>
          <p:cNvSpPr txBox="1">
            <a:spLocks noChangeArrowheads="1"/>
          </p:cNvSpPr>
          <p:nvPr/>
        </p:nvSpPr>
        <p:spPr bwMode="auto">
          <a:xfrm>
            <a:off x="2346325" y="5218113"/>
            <a:ext cx="1800225" cy="519112"/>
          </a:xfrm>
          <a:prstGeom prst="rect">
            <a:avLst/>
          </a:prstGeom>
          <a:noFill/>
          <a:ln w="12700">
            <a:noFill/>
            <a:miter lim="800000"/>
            <a:headEnd type="none" w="lg" len="med"/>
            <a:tailEnd type="none" w="lg" len="med"/>
          </a:ln>
          <a:effectLst/>
        </p:spPr>
        <p:txBody>
          <a:bodyPr>
            <a:spAutoFit/>
          </a:bodyPr>
          <a:lstStyle/>
          <a:p>
            <a:pPr algn="ctr"/>
            <a:r>
              <a:rPr lang="en-US"/>
              <a:t>Shear</a:t>
            </a:r>
          </a:p>
        </p:txBody>
      </p:sp>
      <p:graphicFrame>
        <p:nvGraphicFramePr>
          <p:cNvPr id="278539" name="Object 11">
            <a:hlinkClick r:id="" action="ppaction://ole?verb=0"/>
          </p:cNvPr>
          <p:cNvGraphicFramePr>
            <a:graphicFrameLocks noChangeAspect="1"/>
          </p:cNvGraphicFramePr>
          <p:nvPr/>
        </p:nvGraphicFramePr>
        <p:xfrm>
          <a:off x="2719388" y="6035675"/>
          <a:ext cx="752475" cy="812800"/>
        </p:xfrm>
        <a:graphic>
          <a:graphicData uri="http://schemas.openxmlformats.org/presentationml/2006/ole">
            <p:oleObj spid="_x0000_s278539" name="Equation" r:id="rId8" imgW="711000" imgH="812520" progId="Equation.DSMT4">
              <p:embed/>
            </p:oleObj>
          </a:graphicData>
        </a:graphic>
      </p:graphicFrame>
      <p:sp>
        <p:nvSpPr>
          <p:cNvPr id="278540" name="Line 12"/>
          <p:cNvSpPr>
            <a:spLocks noChangeShapeType="1"/>
          </p:cNvSpPr>
          <p:nvPr/>
        </p:nvSpPr>
        <p:spPr bwMode="auto">
          <a:xfrm flipH="1">
            <a:off x="3543300" y="4479925"/>
            <a:ext cx="1435100" cy="82550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78541" name="Line 13"/>
          <p:cNvSpPr>
            <a:spLocks noChangeShapeType="1"/>
          </p:cNvSpPr>
          <p:nvPr/>
        </p:nvSpPr>
        <p:spPr bwMode="auto">
          <a:xfrm>
            <a:off x="5448300" y="4454525"/>
            <a:ext cx="0" cy="622300"/>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
        <p:nvSpPr>
          <p:cNvPr id="278542" name="Line 14"/>
          <p:cNvSpPr>
            <a:spLocks noChangeShapeType="1"/>
          </p:cNvSpPr>
          <p:nvPr/>
        </p:nvSpPr>
        <p:spPr bwMode="auto">
          <a:xfrm>
            <a:off x="5676900" y="4441825"/>
            <a:ext cx="1346200" cy="635000"/>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graphicFrame>
        <p:nvGraphicFramePr>
          <p:cNvPr id="2" name="Object 12">
            <a:hlinkClick r:id="" action="ppaction://ole?verb=0"/>
          </p:cNvPr>
          <p:cNvGraphicFramePr>
            <a:graphicFrameLocks/>
          </p:cNvGraphicFramePr>
          <p:nvPr/>
        </p:nvGraphicFramePr>
        <p:xfrm>
          <a:off x="226264" y="392233"/>
          <a:ext cx="2028825" cy="901700"/>
        </p:xfrm>
        <a:graphic>
          <a:graphicData uri="http://schemas.openxmlformats.org/presentationml/2006/ole">
            <p:oleObj spid="_x0000_s278540" name="Equation" r:id="rId9" imgW="2031840" imgH="901440" progId="Equation.DSMT4">
              <p:embed/>
            </p:oleObj>
          </a:graphicData>
        </a:graphic>
      </p:graphicFrame>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effectLst/>
        </p:spPr>
        <p:txBody>
          <a:bodyPr/>
          <a:lstStyle/>
          <a:p>
            <a:r>
              <a:rPr lang="en-US"/>
              <a:t>Laminar Flow Flocculator Design</a:t>
            </a:r>
          </a:p>
        </p:txBody>
      </p:sp>
      <p:sp>
        <p:nvSpPr>
          <p:cNvPr id="286723" name="Rectangle 3"/>
          <p:cNvSpPr>
            <a:spLocks noGrp="1" noChangeArrowheads="1"/>
          </p:cNvSpPr>
          <p:nvPr>
            <p:ph idx="1"/>
          </p:nvPr>
        </p:nvSpPr>
        <p:spPr/>
        <p:txBody>
          <a:bodyPr/>
          <a:lstStyle/>
          <a:p>
            <a:r>
              <a:rPr lang="en-US"/>
              <a:t>G should be approximately 50/s</a:t>
            </a:r>
          </a:p>
          <a:p>
            <a:r>
              <a:rPr lang="en-US"/>
              <a:t>G</a:t>
            </a:r>
            <a:r>
              <a:rPr lang="en-US">
                <a:latin typeface="Symbol" pitchFamily="18" charset="2"/>
              </a:rPr>
              <a:t>q</a:t>
            </a:r>
            <a:r>
              <a:rPr lang="en-US"/>
              <a:t> should be at least 20,000 where </a:t>
            </a:r>
            <a:r>
              <a:rPr lang="en-US">
                <a:latin typeface="Symbol" pitchFamily="18" charset="2"/>
              </a:rPr>
              <a:t>q</a:t>
            </a:r>
            <a:r>
              <a:rPr lang="en-US"/>
              <a:t> is the hydraulic residence time in the flocculation reactor</a:t>
            </a:r>
          </a:p>
        </p:txBody>
      </p:sp>
      <p:graphicFrame>
        <p:nvGraphicFramePr>
          <p:cNvPr id="286724" name="Object 4">
            <a:hlinkClick r:id="" action="ppaction://ole?verb=0"/>
          </p:cNvPr>
          <p:cNvGraphicFramePr>
            <a:graphicFrameLocks/>
          </p:cNvGraphicFramePr>
          <p:nvPr/>
        </p:nvGraphicFramePr>
        <p:xfrm>
          <a:off x="4722813" y="3803650"/>
          <a:ext cx="787400" cy="788988"/>
        </p:xfrm>
        <a:graphic>
          <a:graphicData uri="http://schemas.openxmlformats.org/presentationml/2006/ole">
            <p:oleObj spid="_x0000_s286724" name="Equation" r:id="rId4" imgW="787320" imgH="787320" progId="Equation.DSMT4">
              <p:embed/>
            </p:oleObj>
          </a:graphicData>
        </a:graphic>
      </p:graphicFrame>
      <p:sp>
        <p:nvSpPr>
          <p:cNvPr id="286725" name="Line 5"/>
          <p:cNvSpPr>
            <a:spLocks noChangeShapeType="1"/>
          </p:cNvSpPr>
          <p:nvPr/>
        </p:nvSpPr>
        <p:spPr bwMode="auto">
          <a:xfrm>
            <a:off x="6013450" y="4186238"/>
            <a:ext cx="20574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286726" name="Text Box 6"/>
          <p:cNvSpPr txBox="1">
            <a:spLocks noChangeArrowheads="1"/>
          </p:cNvSpPr>
          <p:nvPr/>
        </p:nvSpPr>
        <p:spPr bwMode="auto">
          <a:xfrm>
            <a:off x="5821363" y="3630613"/>
            <a:ext cx="2441575" cy="519112"/>
          </a:xfrm>
          <a:prstGeom prst="rect">
            <a:avLst/>
          </a:prstGeom>
          <a:noFill/>
          <a:ln w="12700">
            <a:noFill/>
            <a:miter lim="800000"/>
            <a:headEnd type="none" w="lg" len="med"/>
            <a:tailEnd type="none" w="lg" len="med"/>
          </a:ln>
          <a:effectLst/>
        </p:spPr>
        <p:txBody>
          <a:bodyPr wrap="none">
            <a:spAutoFit/>
          </a:bodyPr>
          <a:lstStyle/>
          <a:p>
            <a:pPr algn="ctr"/>
            <a:r>
              <a:rPr lang="en-US">
                <a:solidFill>
                  <a:schemeClr val="folHlink"/>
                </a:solidFill>
              </a:rPr>
              <a:t>Reactor volume</a:t>
            </a:r>
          </a:p>
        </p:txBody>
      </p:sp>
      <p:sp>
        <p:nvSpPr>
          <p:cNvPr id="286727" name="Text Box 7"/>
          <p:cNvSpPr txBox="1">
            <a:spLocks noChangeArrowheads="1"/>
          </p:cNvSpPr>
          <p:nvPr/>
        </p:nvSpPr>
        <p:spPr bwMode="auto">
          <a:xfrm>
            <a:off x="6273800" y="4189413"/>
            <a:ext cx="1536700" cy="519112"/>
          </a:xfrm>
          <a:prstGeom prst="rect">
            <a:avLst/>
          </a:prstGeom>
          <a:noFill/>
          <a:ln w="12700">
            <a:noFill/>
            <a:miter lim="800000"/>
            <a:headEnd type="none" w="lg" len="med"/>
            <a:tailEnd type="none" w="lg" len="med"/>
          </a:ln>
          <a:effectLst/>
        </p:spPr>
        <p:txBody>
          <a:bodyPr wrap="none">
            <a:spAutoFit/>
          </a:bodyPr>
          <a:lstStyle/>
          <a:p>
            <a:pPr algn="ctr"/>
            <a:r>
              <a:rPr lang="en-US">
                <a:solidFill>
                  <a:schemeClr val="folHlink"/>
                </a:solidFill>
              </a:rPr>
              <a:t>Flow rate</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effectLst/>
        </p:spPr>
        <p:txBody>
          <a:bodyPr>
            <a:normAutofit fontScale="90000"/>
          </a:bodyPr>
          <a:lstStyle/>
          <a:p>
            <a:r>
              <a:rPr lang="en-US" sz="4000"/>
              <a:t>Laminar Flow Pipe Flocculation: </a:t>
            </a:r>
            <a:br>
              <a:rPr lang="en-US" sz="4000"/>
            </a:br>
            <a:r>
              <a:rPr lang="en-US" sz="4000"/>
              <a:t>for tiny flows!</a:t>
            </a:r>
          </a:p>
        </p:txBody>
      </p:sp>
      <p:sp>
        <p:nvSpPr>
          <p:cNvPr id="288771" name="Rectangle 3"/>
          <p:cNvSpPr>
            <a:spLocks noGrp="1" noChangeArrowheads="1"/>
          </p:cNvSpPr>
          <p:nvPr>
            <p:ph idx="1"/>
          </p:nvPr>
        </p:nvSpPr>
        <p:spPr>
          <a:xfrm>
            <a:off x="685800" y="1981200"/>
            <a:ext cx="7666038" cy="4457700"/>
          </a:xfrm>
        </p:spPr>
        <p:txBody>
          <a:bodyPr/>
          <a:lstStyle/>
          <a:p>
            <a:r>
              <a:rPr lang="en-US"/>
              <a:t>The average value for G is approximately 50/s</a:t>
            </a:r>
          </a:p>
          <a:p>
            <a:endParaRPr lang="en-US"/>
          </a:p>
          <a:p>
            <a:r>
              <a:rPr lang="en-US"/>
              <a:t>These equations assume laminar flow</a:t>
            </a:r>
          </a:p>
          <a:p>
            <a:r>
              <a:rPr lang="en-US"/>
              <a:t>Laminar flow requires that the Reynolds number be less than 2000</a:t>
            </a:r>
          </a:p>
          <a:p>
            <a:pPr>
              <a:buFont typeface="Wingdings" pitchFamily="2" charset="2"/>
              <a:buNone/>
            </a:pPr>
            <a:endParaRPr lang="en-US"/>
          </a:p>
        </p:txBody>
      </p:sp>
      <p:graphicFrame>
        <p:nvGraphicFramePr>
          <p:cNvPr id="288773" name="Object 5">
            <a:hlinkClick r:id="" action="ppaction://ole?verb=0"/>
          </p:cNvPr>
          <p:cNvGraphicFramePr>
            <a:graphicFrameLocks/>
          </p:cNvGraphicFramePr>
          <p:nvPr/>
        </p:nvGraphicFramePr>
        <p:xfrm>
          <a:off x="2562225" y="2794000"/>
          <a:ext cx="1244600" cy="738188"/>
        </p:xfrm>
        <a:graphic>
          <a:graphicData uri="http://schemas.openxmlformats.org/presentationml/2006/ole">
            <p:oleObj spid="_x0000_s288773" name="Equation" r:id="rId4" imgW="1244520" imgH="736560" progId="Equation.DSMT4">
              <p:embed/>
            </p:oleObj>
          </a:graphicData>
        </a:graphic>
      </p:graphicFrame>
      <p:graphicFrame>
        <p:nvGraphicFramePr>
          <p:cNvPr id="288774" name="Object 6">
            <a:hlinkClick r:id="" action="ppaction://ole?verb=0"/>
          </p:cNvPr>
          <p:cNvGraphicFramePr>
            <a:graphicFrameLocks/>
          </p:cNvGraphicFramePr>
          <p:nvPr/>
        </p:nvGraphicFramePr>
        <p:xfrm>
          <a:off x="5354638" y="2743200"/>
          <a:ext cx="1358900" cy="827088"/>
        </p:xfrm>
        <a:graphic>
          <a:graphicData uri="http://schemas.openxmlformats.org/presentationml/2006/ole">
            <p:oleObj spid="_x0000_s288774" name="Equation" r:id="rId5" imgW="1358640" imgH="825480" progId="Equation.DSMT4">
              <p:embed/>
            </p:oleObj>
          </a:graphicData>
        </a:graphic>
      </p:graphicFrame>
      <p:graphicFrame>
        <p:nvGraphicFramePr>
          <p:cNvPr id="288775" name="Object 7"/>
          <p:cNvGraphicFramePr>
            <a:graphicFrameLocks noChangeAspect="1"/>
          </p:cNvGraphicFramePr>
          <p:nvPr/>
        </p:nvGraphicFramePr>
        <p:xfrm>
          <a:off x="1927225" y="5464175"/>
          <a:ext cx="2965450" cy="792163"/>
        </p:xfrm>
        <a:graphic>
          <a:graphicData uri="http://schemas.openxmlformats.org/presentationml/2006/ole">
            <p:oleObj spid="_x0000_s288775" name="Equation" r:id="rId6" imgW="2260440" imgH="787320" progId="Equation.DSMT4">
              <p:embed/>
            </p:oleObj>
          </a:graphicData>
        </a:graphic>
      </p:graphicFrame>
      <p:sp>
        <p:nvSpPr>
          <p:cNvPr id="288778" name="Line 10"/>
          <p:cNvSpPr>
            <a:spLocks noChangeShapeType="1"/>
          </p:cNvSpPr>
          <p:nvPr/>
        </p:nvSpPr>
        <p:spPr bwMode="auto">
          <a:xfrm>
            <a:off x="4037013" y="3176588"/>
            <a:ext cx="885825" cy="0"/>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sz="4000"/>
              <a:t>Given G</a:t>
            </a:r>
            <a:r>
              <a:rPr lang="en-US" sz="4000">
                <a:latin typeface="Symbol" pitchFamily="18" charset="2"/>
              </a:rPr>
              <a:t>q</a:t>
            </a:r>
            <a:r>
              <a:rPr lang="en-US" sz="4000"/>
              <a:t>, Q and d, Find Floc Tube Length</a:t>
            </a:r>
          </a:p>
        </p:txBody>
      </p:sp>
      <p:graphicFrame>
        <p:nvGraphicFramePr>
          <p:cNvPr id="305155" name="Object 3">
            <a:hlinkClick r:id="" action="ppaction://ole?verb=0"/>
          </p:cNvPr>
          <p:cNvGraphicFramePr>
            <a:graphicFrameLocks/>
          </p:cNvGraphicFramePr>
          <p:nvPr/>
        </p:nvGraphicFramePr>
        <p:xfrm>
          <a:off x="893763" y="2144713"/>
          <a:ext cx="1244600" cy="738187"/>
        </p:xfrm>
        <a:graphic>
          <a:graphicData uri="http://schemas.openxmlformats.org/presentationml/2006/ole">
            <p:oleObj spid="_x0000_s305155" name="Equation" r:id="rId4" imgW="1244520" imgH="736560" progId="Equation.DSMT4">
              <p:embed/>
            </p:oleObj>
          </a:graphicData>
        </a:graphic>
      </p:graphicFrame>
      <p:graphicFrame>
        <p:nvGraphicFramePr>
          <p:cNvPr id="305156" name="Object 4">
            <a:hlinkClick r:id="" action="ppaction://ole?verb=0"/>
          </p:cNvPr>
          <p:cNvGraphicFramePr>
            <a:graphicFrameLocks/>
          </p:cNvGraphicFramePr>
          <p:nvPr/>
        </p:nvGraphicFramePr>
        <p:xfrm>
          <a:off x="3000375" y="3441700"/>
          <a:ext cx="1003300" cy="827088"/>
        </p:xfrm>
        <a:graphic>
          <a:graphicData uri="http://schemas.openxmlformats.org/presentationml/2006/ole">
            <p:oleObj spid="_x0000_s305156" name="Equation" r:id="rId5" imgW="1002960" imgH="825480" progId="Equation.DSMT4">
              <p:embed/>
            </p:oleObj>
          </a:graphicData>
        </a:graphic>
      </p:graphicFrame>
      <p:graphicFrame>
        <p:nvGraphicFramePr>
          <p:cNvPr id="305157" name="Object 5">
            <a:hlinkClick r:id="" action="ppaction://ole?verb=0"/>
          </p:cNvPr>
          <p:cNvGraphicFramePr>
            <a:graphicFrameLocks/>
          </p:cNvGraphicFramePr>
          <p:nvPr/>
        </p:nvGraphicFramePr>
        <p:xfrm>
          <a:off x="536575" y="4541838"/>
          <a:ext cx="3098800" cy="827087"/>
        </p:xfrm>
        <a:graphic>
          <a:graphicData uri="http://schemas.openxmlformats.org/presentationml/2006/ole">
            <p:oleObj spid="_x0000_s305157" name="Equation" r:id="rId6" imgW="3098520" imgH="825480" progId="Equation.DSMT4">
              <p:embed/>
            </p:oleObj>
          </a:graphicData>
        </a:graphic>
      </p:graphicFrame>
      <p:graphicFrame>
        <p:nvGraphicFramePr>
          <p:cNvPr id="305158" name="Object 6">
            <a:hlinkClick r:id="" action="ppaction://ole?verb=0"/>
          </p:cNvPr>
          <p:cNvGraphicFramePr>
            <a:graphicFrameLocks/>
          </p:cNvGraphicFramePr>
          <p:nvPr/>
        </p:nvGraphicFramePr>
        <p:xfrm>
          <a:off x="919163" y="5719763"/>
          <a:ext cx="1270000" cy="776287"/>
        </p:xfrm>
        <a:graphic>
          <a:graphicData uri="http://schemas.openxmlformats.org/presentationml/2006/ole">
            <p:oleObj spid="_x0000_s305158" name="Equation" r:id="rId7" imgW="1269720" imgH="774360" progId="Equation.DSMT4">
              <p:embed/>
            </p:oleObj>
          </a:graphicData>
        </a:graphic>
      </p:graphicFrame>
      <p:sp>
        <p:nvSpPr>
          <p:cNvPr id="305159" name="Line 7"/>
          <p:cNvSpPr>
            <a:spLocks noChangeShapeType="1"/>
          </p:cNvSpPr>
          <p:nvPr/>
        </p:nvSpPr>
        <p:spPr bwMode="auto">
          <a:xfrm>
            <a:off x="2365375" y="366713"/>
            <a:ext cx="304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05160" name="Text Box 8"/>
          <p:cNvSpPr txBox="1">
            <a:spLocks noChangeArrowheads="1"/>
          </p:cNvSpPr>
          <p:nvPr/>
        </p:nvSpPr>
        <p:spPr bwMode="auto">
          <a:xfrm>
            <a:off x="3001963" y="2225675"/>
            <a:ext cx="3275012" cy="519113"/>
          </a:xfrm>
          <a:prstGeom prst="rect">
            <a:avLst/>
          </a:prstGeom>
          <a:noFill/>
          <a:ln w="12700">
            <a:noFill/>
            <a:miter lim="800000"/>
            <a:headEnd type="none" w="lg" len="med"/>
            <a:tailEnd type="none" w="lg" len="med"/>
          </a:ln>
          <a:effectLst/>
        </p:spPr>
        <p:txBody>
          <a:bodyPr wrap="none">
            <a:spAutoFit/>
          </a:bodyPr>
          <a:lstStyle/>
          <a:p>
            <a:r>
              <a:rPr lang="en-US"/>
              <a:t>True for laminar flow</a:t>
            </a:r>
          </a:p>
        </p:txBody>
      </p:sp>
      <p:graphicFrame>
        <p:nvGraphicFramePr>
          <p:cNvPr id="305161" name="Object 9">
            <a:hlinkClick r:id="" action="ppaction://ole?verb=0"/>
          </p:cNvPr>
          <p:cNvGraphicFramePr>
            <a:graphicFrameLocks/>
          </p:cNvGraphicFramePr>
          <p:nvPr/>
        </p:nvGraphicFramePr>
        <p:xfrm>
          <a:off x="779463" y="3678238"/>
          <a:ext cx="444500" cy="279400"/>
        </p:xfrm>
        <a:graphic>
          <a:graphicData uri="http://schemas.openxmlformats.org/presentationml/2006/ole">
            <p:oleObj spid="_x0000_s305161" name="Equation" r:id="rId8" imgW="444240" imgH="279360" progId="Equation.DSMT4">
              <p:embed/>
            </p:oleObj>
          </a:graphicData>
        </a:graphic>
      </p:graphicFrame>
      <p:graphicFrame>
        <p:nvGraphicFramePr>
          <p:cNvPr id="305162" name="Object 10">
            <a:hlinkClick r:id="" action="ppaction://ole?verb=0"/>
          </p:cNvPr>
          <p:cNvGraphicFramePr>
            <a:graphicFrameLocks/>
          </p:cNvGraphicFramePr>
          <p:nvPr/>
        </p:nvGraphicFramePr>
        <p:xfrm>
          <a:off x="1254125" y="3473450"/>
          <a:ext cx="546100" cy="788988"/>
        </p:xfrm>
        <a:graphic>
          <a:graphicData uri="http://schemas.openxmlformats.org/presentationml/2006/ole">
            <p:oleObj spid="_x0000_s305162" name="Equation" r:id="rId9" imgW="545760" imgH="787320" progId="Equation.DSMT4">
              <p:embed/>
            </p:oleObj>
          </a:graphicData>
        </a:graphic>
      </p:graphicFrame>
      <p:graphicFrame>
        <p:nvGraphicFramePr>
          <p:cNvPr id="305163" name="Object 11">
            <a:hlinkClick r:id="" action="ppaction://ole?verb=0"/>
          </p:cNvPr>
          <p:cNvGraphicFramePr>
            <a:graphicFrameLocks/>
          </p:cNvGraphicFramePr>
          <p:nvPr/>
        </p:nvGraphicFramePr>
        <p:xfrm>
          <a:off x="1974850" y="3033713"/>
          <a:ext cx="812800" cy="763587"/>
        </p:xfrm>
        <a:graphic>
          <a:graphicData uri="http://schemas.openxmlformats.org/presentationml/2006/ole">
            <p:oleObj spid="_x0000_s305163" name="Equation" r:id="rId10" imgW="812520" imgH="761760" progId="Equation.DSMT4">
              <p:embed/>
            </p:oleObj>
          </a:graphicData>
        </a:graphic>
      </p:graphicFrame>
      <p:sp>
        <p:nvSpPr>
          <p:cNvPr id="305164" name="Line 12"/>
          <p:cNvSpPr>
            <a:spLocks noChangeShapeType="1"/>
          </p:cNvSpPr>
          <p:nvPr/>
        </p:nvSpPr>
        <p:spPr bwMode="auto">
          <a:xfrm>
            <a:off x="1911350" y="3841750"/>
            <a:ext cx="963613" cy="0"/>
          </a:xfrm>
          <a:prstGeom prst="line">
            <a:avLst/>
          </a:prstGeom>
          <a:noFill/>
          <a:ln w="12700">
            <a:solidFill>
              <a:schemeClr val="folHlink"/>
            </a:solidFill>
            <a:round/>
            <a:headEnd type="none" w="lg" len="med"/>
            <a:tailEnd type="none" w="lg" len="med"/>
          </a:ln>
          <a:effectLst/>
        </p:spPr>
        <p:txBody>
          <a:bodyPr wrap="none" anchor="ctr">
            <a:spAutoFit/>
          </a:bodyPr>
          <a:lstStyle/>
          <a:p>
            <a:endParaRPr lang="en-US"/>
          </a:p>
        </p:txBody>
      </p:sp>
      <p:graphicFrame>
        <p:nvGraphicFramePr>
          <p:cNvPr id="305165" name="Object 13">
            <a:hlinkClick r:id="" action="ppaction://ole?verb=0"/>
          </p:cNvPr>
          <p:cNvGraphicFramePr>
            <a:graphicFrameLocks/>
          </p:cNvGraphicFramePr>
          <p:nvPr/>
        </p:nvGraphicFramePr>
        <p:xfrm>
          <a:off x="2130425" y="3890963"/>
          <a:ext cx="254000" cy="344487"/>
        </p:xfrm>
        <a:graphic>
          <a:graphicData uri="http://schemas.openxmlformats.org/presentationml/2006/ole">
            <p:oleObj spid="_x0000_s305165" name="Equation" r:id="rId11" imgW="253800" imgH="342720" progId="Equation.DSMT4">
              <p:embed/>
            </p:oleObj>
          </a:graphicData>
        </a:graphic>
      </p:graphicFrame>
      <p:sp>
        <p:nvSpPr>
          <p:cNvPr id="305167" name="Text Box 15"/>
          <p:cNvSpPr txBox="1">
            <a:spLocks noChangeArrowheads="1"/>
          </p:cNvSpPr>
          <p:nvPr/>
        </p:nvSpPr>
        <p:spPr bwMode="auto">
          <a:xfrm>
            <a:off x="2936875" y="5826125"/>
            <a:ext cx="5302250" cy="519113"/>
          </a:xfrm>
          <a:prstGeom prst="rect">
            <a:avLst/>
          </a:prstGeom>
          <a:noFill/>
          <a:ln w="12700">
            <a:noFill/>
            <a:miter lim="800000"/>
            <a:headEnd type="none" w="lg" len="med"/>
            <a:tailEnd type="none" w="lg" len="med"/>
          </a:ln>
          <a:effectLst/>
        </p:spPr>
        <p:txBody>
          <a:bodyPr wrap="none">
            <a:spAutoFit/>
          </a:bodyPr>
          <a:lstStyle/>
          <a:p>
            <a:r>
              <a:rPr lang="en-US"/>
              <a:t>Recommended length of flocculator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1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51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51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51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5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5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p:cNvSpPr>
            <a:spLocks noGrp="1" noChangeArrowheads="1"/>
          </p:cNvSpPr>
          <p:nvPr>
            <p:ph type="title"/>
          </p:nvPr>
        </p:nvSpPr>
        <p:spPr>
          <a:effectLst/>
        </p:spPr>
        <p:txBody>
          <a:bodyPr/>
          <a:lstStyle/>
          <a:p>
            <a:r>
              <a:rPr lang="en-US"/>
              <a:t>Laminar Pipe Flow</a:t>
            </a:r>
          </a:p>
        </p:txBody>
      </p:sp>
      <p:grpSp>
        <p:nvGrpSpPr>
          <p:cNvPr id="264268" name="Group 76"/>
          <p:cNvGrpSpPr>
            <a:grpSpLocks/>
          </p:cNvGrpSpPr>
          <p:nvPr/>
        </p:nvGrpSpPr>
        <p:grpSpPr bwMode="auto">
          <a:xfrm rot="-5400000">
            <a:off x="1390650" y="2790825"/>
            <a:ext cx="2170113" cy="277813"/>
            <a:chOff x="3030" y="2400"/>
            <a:chExt cx="1703" cy="1302"/>
          </a:xfrm>
        </p:grpSpPr>
        <p:sp>
          <p:nvSpPr>
            <p:cNvPr id="264213" name="Line 21"/>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228" name="Freeform 36"/>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229" name="Freeform 37"/>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230" name="Freeform 38"/>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231" name="Freeform 39"/>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232" name="Freeform 40"/>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233" name="Freeform 41"/>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234" name="Freeform 42"/>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235" name="Freeform 43"/>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236" name="Freeform 44"/>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237" name="Freeform 45"/>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238" name="Freeform 46"/>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239" name="Freeform 47"/>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240" name="Freeform 48"/>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241" name="Freeform 49"/>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242" name="Freeform 50"/>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243" name="Freeform 51"/>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244" name="Freeform 52"/>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245" name="Freeform 53"/>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246" name="Freeform 54"/>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247" name="Freeform 55"/>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511" name="Group 319"/>
          <p:cNvGrpSpPr>
            <a:grpSpLocks/>
          </p:cNvGrpSpPr>
          <p:nvPr/>
        </p:nvGrpSpPr>
        <p:grpSpPr bwMode="auto">
          <a:xfrm rot="-5400000">
            <a:off x="1528762" y="2652713"/>
            <a:ext cx="2170113" cy="554038"/>
            <a:chOff x="3030" y="2400"/>
            <a:chExt cx="1703" cy="1302"/>
          </a:xfrm>
        </p:grpSpPr>
        <p:sp>
          <p:nvSpPr>
            <p:cNvPr id="264512" name="Line 320"/>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513" name="Freeform 321"/>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514" name="Freeform 322"/>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515" name="Freeform 323"/>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516" name="Freeform 324"/>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517" name="Freeform 325"/>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518" name="Freeform 326"/>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519" name="Freeform 327"/>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520" name="Freeform 328"/>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521" name="Freeform 329"/>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522" name="Freeform 330"/>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523" name="Freeform 331"/>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524" name="Freeform 332"/>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525" name="Freeform 333"/>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526" name="Freeform 334"/>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527" name="Freeform 335"/>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528" name="Freeform 336"/>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529" name="Freeform 337"/>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530" name="Freeform 338"/>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531" name="Freeform 339"/>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532" name="Freeform 340"/>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533" name="Group 341"/>
          <p:cNvGrpSpPr>
            <a:grpSpLocks/>
          </p:cNvGrpSpPr>
          <p:nvPr/>
        </p:nvGrpSpPr>
        <p:grpSpPr bwMode="auto">
          <a:xfrm rot="-5400000">
            <a:off x="1667668" y="2513807"/>
            <a:ext cx="2170113" cy="831850"/>
            <a:chOff x="3030" y="2400"/>
            <a:chExt cx="1703" cy="1302"/>
          </a:xfrm>
        </p:grpSpPr>
        <p:sp>
          <p:nvSpPr>
            <p:cNvPr id="264534" name="Line 342"/>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535" name="Freeform 343"/>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536" name="Freeform 344"/>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537" name="Freeform 345"/>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538" name="Freeform 346"/>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539" name="Freeform 347"/>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540" name="Freeform 348"/>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541" name="Freeform 349"/>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542" name="Freeform 350"/>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543" name="Freeform 351"/>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544" name="Freeform 352"/>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545" name="Freeform 353"/>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546" name="Freeform 354"/>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547" name="Freeform 355"/>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548" name="Freeform 356"/>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549" name="Freeform 357"/>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550" name="Freeform 358"/>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551" name="Freeform 359"/>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552" name="Freeform 360"/>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553" name="Freeform 361"/>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554" name="Freeform 362"/>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555" name="Group 363"/>
          <p:cNvGrpSpPr>
            <a:grpSpLocks/>
          </p:cNvGrpSpPr>
          <p:nvPr/>
        </p:nvGrpSpPr>
        <p:grpSpPr bwMode="auto">
          <a:xfrm rot="-5400000">
            <a:off x="1805781" y="2375694"/>
            <a:ext cx="2170113" cy="1108075"/>
            <a:chOff x="3030" y="2400"/>
            <a:chExt cx="1703" cy="1302"/>
          </a:xfrm>
        </p:grpSpPr>
        <p:sp>
          <p:nvSpPr>
            <p:cNvPr id="264556" name="Line 364"/>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557" name="Freeform 365"/>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558" name="Freeform 366"/>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559" name="Freeform 367"/>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560" name="Freeform 368"/>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561" name="Freeform 369"/>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562" name="Freeform 370"/>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563" name="Freeform 371"/>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564" name="Freeform 372"/>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565" name="Freeform 373"/>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566" name="Freeform 374"/>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567" name="Freeform 375"/>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568" name="Freeform 376"/>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569" name="Freeform 377"/>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570" name="Freeform 378"/>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571" name="Freeform 379"/>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572" name="Freeform 380"/>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573" name="Freeform 381"/>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574" name="Freeform 382"/>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575" name="Freeform 383"/>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576" name="Freeform 384"/>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577" name="Group 385"/>
          <p:cNvGrpSpPr>
            <a:grpSpLocks/>
          </p:cNvGrpSpPr>
          <p:nvPr/>
        </p:nvGrpSpPr>
        <p:grpSpPr bwMode="auto">
          <a:xfrm rot="-5400000">
            <a:off x="1944687" y="2236788"/>
            <a:ext cx="2170113" cy="1385888"/>
            <a:chOff x="3030" y="2400"/>
            <a:chExt cx="1703" cy="1302"/>
          </a:xfrm>
        </p:grpSpPr>
        <p:sp>
          <p:nvSpPr>
            <p:cNvPr id="264578" name="Line 386"/>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579" name="Freeform 387"/>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580" name="Freeform 388"/>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581" name="Freeform 389"/>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582" name="Freeform 390"/>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583" name="Freeform 391"/>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584" name="Freeform 392"/>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585" name="Freeform 393"/>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586" name="Freeform 394"/>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587" name="Freeform 395"/>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588" name="Freeform 396"/>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589" name="Freeform 397"/>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590" name="Freeform 398"/>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591" name="Freeform 399"/>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592" name="Freeform 400"/>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593" name="Freeform 401"/>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594" name="Freeform 402"/>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595" name="Freeform 403"/>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596" name="Freeform 404"/>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597" name="Freeform 405"/>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598" name="Freeform 406"/>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599" name="Group 407"/>
          <p:cNvGrpSpPr>
            <a:grpSpLocks/>
          </p:cNvGrpSpPr>
          <p:nvPr/>
        </p:nvGrpSpPr>
        <p:grpSpPr bwMode="auto">
          <a:xfrm rot="-5400000">
            <a:off x="2082800" y="2098675"/>
            <a:ext cx="2170113" cy="1662113"/>
            <a:chOff x="3030" y="2400"/>
            <a:chExt cx="1703" cy="1302"/>
          </a:xfrm>
        </p:grpSpPr>
        <p:sp>
          <p:nvSpPr>
            <p:cNvPr id="264600" name="Line 408"/>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601" name="Freeform 409"/>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602" name="Freeform 410"/>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603" name="Freeform 411"/>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604" name="Freeform 412"/>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605" name="Freeform 413"/>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606" name="Freeform 414"/>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607" name="Freeform 415"/>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608" name="Freeform 416"/>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609" name="Freeform 417"/>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610" name="Freeform 418"/>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611" name="Freeform 419"/>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612" name="Freeform 420"/>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613" name="Freeform 421"/>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614" name="Freeform 422"/>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615" name="Freeform 423"/>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616" name="Freeform 424"/>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617" name="Freeform 425"/>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618" name="Freeform 426"/>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619" name="Freeform 427"/>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620" name="Freeform 428"/>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621" name="Group 429"/>
          <p:cNvGrpSpPr>
            <a:grpSpLocks/>
          </p:cNvGrpSpPr>
          <p:nvPr/>
        </p:nvGrpSpPr>
        <p:grpSpPr bwMode="auto">
          <a:xfrm rot="-5400000">
            <a:off x="2221707" y="1961356"/>
            <a:ext cx="2170112" cy="1939925"/>
            <a:chOff x="3030" y="2400"/>
            <a:chExt cx="1703" cy="1302"/>
          </a:xfrm>
        </p:grpSpPr>
        <p:sp>
          <p:nvSpPr>
            <p:cNvPr id="264622" name="Line 430"/>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623" name="Freeform 431"/>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624" name="Freeform 432"/>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625" name="Freeform 433"/>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626" name="Freeform 434"/>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627" name="Freeform 435"/>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628" name="Freeform 436"/>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629" name="Freeform 437"/>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630" name="Freeform 438"/>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631" name="Freeform 439"/>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632" name="Freeform 440"/>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633" name="Freeform 441"/>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634" name="Freeform 442"/>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635" name="Freeform 443"/>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636" name="Freeform 444"/>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637" name="Freeform 445"/>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638" name="Freeform 446"/>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639" name="Freeform 447"/>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640" name="Freeform 448"/>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641" name="Freeform 449"/>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642" name="Freeform 450"/>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643" name="Group 451"/>
          <p:cNvGrpSpPr>
            <a:grpSpLocks/>
          </p:cNvGrpSpPr>
          <p:nvPr/>
        </p:nvGrpSpPr>
        <p:grpSpPr bwMode="auto">
          <a:xfrm rot="-5400000">
            <a:off x="2359819" y="1823244"/>
            <a:ext cx="2170112" cy="2216150"/>
            <a:chOff x="3030" y="2400"/>
            <a:chExt cx="1703" cy="1302"/>
          </a:xfrm>
        </p:grpSpPr>
        <p:sp>
          <p:nvSpPr>
            <p:cNvPr id="264644" name="Line 452"/>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645" name="Freeform 453"/>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646" name="Freeform 454"/>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647" name="Freeform 455"/>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648" name="Freeform 456"/>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649" name="Freeform 457"/>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650" name="Freeform 458"/>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651" name="Freeform 459"/>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652" name="Freeform 460"/>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653" name="Freeform 461"/>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654" name="Freeform 462"/>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655" name="Freeform 463"/>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656" name="Freeform 464"/>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657" name="Freeform 465"/>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658" name="Freeform 466"/>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659" name="Freeform 467"/>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660" name="Freeform 468"/>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661" name="Freeform 469"/>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662" name="Freeform 470"/>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663" name="Freeform 471"/>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664" name="Freeform 472"/>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665" name="Group 473"/>
          <p:cNvGrpSpPr>
            <a:grpSpLocks/>
          </p:cNvGrpSpPr>
          <p:nvPr/>
        </p:nvGrpSpPr>
        <p:grpSpPr bwMode="auto">
          <a:xfrm rot="-5400000">
            <a:off x="2498726" y="1684337"/>
            <a:ext cx="2170112" cy="2493963"/>
            <a:chOff x="3030" y="2400"/>
            <a:chExt cx="1703" cy="1302"/>
          </a:xfrm>
        </p:grpSpPr>
        <p:sp>
          <p:nvSpPr>
            <p:cNvPr id="264666" name="Line 474"/>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667" name="Freeform 475"/>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668" name="Freeform 476"/>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669" name="Freeform 477"/>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670" name="Freeform 478"/>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671" name="Freeform 479"/>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672" name="Freeform 480"/>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673" name="Freeform 481"/>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674" name="Freeform 482"/>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675" name="Freeform 483"/>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676" name="Freeform 484"/>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677" name="Freeform 485"/>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678" name="Freeform 486"/>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679" name="Freeform 487"/>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680" name="Freeform 488"/>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681" name="Freeform 489"/>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682" name="Freeform 490"/>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683" name="Freeform 491"/>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684" name="Freeform 492"/>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685" name="Freeform 493"/>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686" name="Freeform 494"/>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687" name="Group 495"/>
          <p:cNvGrpSpPr>
            <a:grpSpLocks/>
          </p:cNvGrpSpPr>
          <p:nvPr/>
        </p:nvGrpSpPr>
        <p:grpSpPr bwMode="auto">
          <a:xfrm rot="-5400000">
            <a:off x="2636838" y="1546225"/>
            <a:ext cx="2170112" cy="2770188"/>
            <a:chOff x="3030" y="2400"/>
            <a:chExt cx="1703" cy="1302"/>
          </a:xfrm>
        </p:grpSpPr>
        <p:sp>
          <p:nvSpPr>
            <p:cNvPr id="264688" name="Line 496"/>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689" name="Freeform 497"/>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690" name="Freeform 498"/>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691" name="Freeform 499"/>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692" name="Freeform 500"/>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693" name="Freeform 501"/>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694" name="Freeform 502"/>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695" name="Freeform 503"/>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696" name="Freeform 504"/>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697" name="Freeform 505"/>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698" name="Freeform 506"/>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699" name="Freeform 507"/>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700" name="Freeform 508"/>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701" name="Freeform 509"/>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702" name="Freeform 510"/>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703" name="Freeform 511"/>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704" name="Freeform 512"/>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705" name="Freeform 513"/>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706" name="Freeform 514"/>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707" name="Freeform 515"/>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708" name="Freeform 516"/>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709" name="Group 517"/>
          <p:cNvGrpSpPr>
            <a:grpSpLocks/>
          </p:cNvGrpSpPr>
          <p:nvPr/>
        </p:nvGrpSpPr>
        <p:grpSpPr bwMode="auto">
          <a:xfrm rot="-5400000">
            <a:off x="2775744" y="1407319"/>
            <a:ext cx="2170112" cy="3048000"/>
            <a:chOff x="3030" y="2400"/>
            <a:chExt cx="1703" cy="1302"/>
          </a:xfrm>
        </p:grpSpPr>
        <p:sp>
          <p:nvSpPr>
            <p:cNvPr id="264710" name="Line 518"/>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711" name="Freeform 519"/>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712" name="Freeform 520"/>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713" name="Freeform 521"/>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714" name="Freeform 522"/>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715" name="Freeform 523"/>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716" name="Freeform 524"/>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717" name="Freeform 525"/>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718" name="Freeform 526"/>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719" name="Freeform 527"/>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720" name="Freeform 528"/>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721" name="Freeform 529"/>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722" name="Freeform 530"/>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723" name="Freeform 531"/>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724" name="Freeform 532"/>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725" name="Freeform 533"/>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726" name="Freeform 534"/>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727" name="Freeform 535"/>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728" name="Freeform 536"/>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729" name="Freeform 537"/>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730" name="Freeform 538"/>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grpSp>
        <p:nvGrpSpPr>
          <p:cNvPr id="264733" name="Group 541"/>
          <p:cNvGrpSpPr>
            <a:grpSpLocks/>
          </p:cNvGrpSpPr>
          <p:nvPr/>
        </p:nvGrpSpPr>
        <p:grpSpPr bwMode="auto">
          <a:xfrm rot="-5400000">
            <a:off x="2404268" y="678657"/>
            <a:ext cx="2201863" cy="4495800"/>
            <a:chOff x="3360" y="1344"/>
            <a:chExt cx="1728" cy="2832"/>
          </a:xfrm>
        </p:grpSpPr>
        <p:sp>
          <p:nvSpPr>
            <p:cNvPr id="264731" name="Line 539"/>
            <p:cNvSpPr>
              <a:spLocks noChangeShapeType="1"/>
            </p:cNvSpPr>
            <p:nvPr/>
          </p:nvSpPr>
          <p:spPr bwMode="auto">
            <a:xfrm>
              <a:off x="3360" y="1344"/>
              <a:ext cx="0" cy="2832"/>
            </a:xfrm>
            <a:prstGeom prst="line">
              <a:avLst/>
            </a:prstGeom>
            <a:noFill/>
            <a:ln w="38100">
              <a:solidFill>
                <a:schemeClr val="tx1"/>
              </a:solidFill>
              <a:round/>
              <a:headEnd type="none" w="lg" len="med"/>
              <a:tailEnd type="none" w="lg" len="med"/>
            </a:ln>
            <a:effectLst/>
          </p:spPr>
          <p:txBody>
            <a:bodyPr wrap="none" anchor="ctr">
              <a:spAutoFit/>
            </a:bodyPr>
            <a:lstStyle/>
            <a:p>
              <a:endParaRPr lang="en-US"/>
            </a:p>
          </p:txBody>
        </p:sp>
        <p:sp>
          <p:nvSpPr>
            <p:cNvPr id="264732" name="Line 540"/>
            <p:cNvSpPr>
              <a:spLocks noChangeShapeType="1"/>
            </p:cNvSpPr>
            <p:nvPr/>
          </p:nvSpPr>
          <p:spPr bwMode="auto">
            <a:xfrm>
              <a:off x="5088" y="1344"/>
              <a:ext cx="0" cy="2832"/>
            </a:xfrm>
            <a:prstGeom prst="line">
              <a:avLst/>
            </a:prstGeom>
            <a:noFill/>
            <a:ln w="38100">
              <a:solidFill>
                <a:schemeClr val="tx1"/>
              </a:solidFill>
              <a:round/>
              <a:headEnd type="none" w="lg" len="med"/>
              <a:tailEnd type="none" w="lg" len="med"/>
            </a:ln>
            <a:effectLst/>
          </p:spPr>
          <p:txBody>
            <a:bodyPr wrap="none" anchor="ctr">
              <a:spAutoFit/>
            </a:bodyPr>
            <a:lstStyle/>
            <a:p>
              <a:endParaRPr lang="en-US"/>
            </a:p>
          </p:txBody>
        </p:sp>
      </p:grpSp>
      <p:grpSp>
        <p:nvGrpSpPr>
          <p:cNvPr id="264734" name="Group 542"/>
          <p:cNvGrpSpPr>
            <a:grpSpLocks/>
          </p:cNvGrpSpPr>
          <p:nvPr/>
        </p:nvGrpSpPr>
        <p:grpSpPr bwMode="auto">
          <a:xfrm rot="-5400000">
            <a:off x="1273175" y="2905125"/>
            <a:ext cx="2170113" cy="42863"/>
            <a:chOff x="3030" y="2400"/>
            <a:chExt cx="1703" cy="1302"/>
          </a:xfrm>
        </p:grpSpPr>
        <p:sp>
          <p:nvSpPr>
            <p:cNvPr id="264735" name="Line 543"/>
            <p:cNvSpPr>
              <a:spLocks noChangeShapeType="1"/>
            </p:cNvSpPr>
            <p:nvPr/>
          </p:nvSpPr>
          <p:spPr bwMode="auto">
            <a:xfrm>
              <a:off x="3858" y="3701"/>
              <a:ext cx="24" cy="1"/>
            </a:xfrm>
            <a:prstGeom prst="line">
              <a:avLst/>
            </a:prstGeom>
            <a:noFill/>
            <a:ln w="38100">
              <a:solidFill>
                <a:schemeClr val="accent1"/>
              </a:solidFill>
              <a:round/>
              <a:headEnd/>
              <a:tailEnd/>
            </a:ln>
          </p:spPr>
          <p:txBody>
            <a:bodyPr/>
            <a:lstStyle/>
            <a:p>
              <a:endParaRPr lang="en-US"/>
            </a:p>
          </p:txBody>
        </p:sp>
        <p:sp>
          <p:nvSpPr>
            <p:cNvPr id="264736" name="Freeform 544"/>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accent1"/>
              </a:solidFill>
              <a:prstDash val="solid"/>
              <a:round/>
              <a:headEnd/>
              <a:tailEnd/>
            </a:ln>
          </p:spPr>
          <p:txBody>
            <a:bodyPr/>
            <a:lstStyle/>
            <a:p>
              <a:endParaRPr lang="en-US"/>
            </a:p>
          </p:txBody>
        </p:sp>
        <p:sp>
          <p:nvSpPr>
            <p:cNvPr id="264737" name="Freeform 545"/>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accent1"/>
              </a:solidFill>
              <a:prstDash val="solid"/>
              <a:round/>
              <a:headEnd/>
              <a:tailEnd/>
            </a:ln>
          </p:spPr>
          <p:txBody>
            <a:bodyPr/>
            <a:lstStyle/>
            <a:p>
              <a:endParaRPr lang="en-US"/>
            </a:p>
          </p:txBody>
        </p:sp>
        <p:sp>
          <p:nvSpPr>
            <p:cNvPr id="264738" name="Freeform 546"/>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accent1"/>
              </a:solidFill>
              <a:prstDash val="solid"/>
              <a:round/>
              <a:headEnd/>
              <a:tailEnd/>
            </a:ln>
          </p:spPr>
          <p:txBody>
            <a:bodyPr/>
            <a:lstStyle/>
            <a:p>
              <a:endParaRPr lang="en-US"/>
            </a:p>
          </p:txBody>
        </p:sp>
        <p:sp>
          <p:nvSpPr>
            <p:cNvPr id="264739" name="Freeform 547"/>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accent1"/>
              </a:solidFill>
              <a:prstDash val="solid"/>
              <a:round/>
              <a:headEnd/>
              <a:tailEnd/>
            </a:ln>
          </p:spPr>
          <p:txBody>
            <a:bodyPr/>
            <a:lstStyle/>
            <a:p>
              <a:endParaRPr lang="en-US"/>
            </a:p>
          </p:txBody>
        </p:sp>
        <p:sp>
          <p:nvSpPr>
            <p:cNvPr id="264740" name="Freeform 548"/>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accent1"/>
              </a:solidFill>
              <a:prstDash val="solid"/>
              <a:round/>
              <a:headEnd/>
              <a:tailEnd/>
            </a:ln>
          </p:spPr>
          <p:txBody>
            <a:bodyPr/>
            <a:lstStyle/>
            <a:p>
              <a:endParaRPr lang="en-US"/>
            </a:p>
          </p:txBody>
        </p:sp>
        <p:sp>
          <p:nvSpPr>
            <p:cNvPr id="264741" name="Freeform 549"/>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accent1"/>
              </a:solidFill>
              <a:prstDash val="solid"/>
              <a:round/>
              <a:headEnd/>
              <a:tailEnd/>
            </a:ln>
          </p:spPr>
          <p:txBody>
            <a:bodyPr/>
            <a:lstStyle/>
            <a:p>
              <a:endParaRPr lang="en-US"/>
            </a:p>
          </p:txBody>
        </p:sp>
        <p:sp>
          <p:nvSpPr>
            <p:cNvPr id="264742" name="Freeform 550"/>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accent1"/>
              </a:solidFill>
              <a:prstDash val="solid"/>
              <a:round/>
              <a:headEnd/>
              <a:tailEnd/>
            </a:ln>
          </p:spPr>
          <p:txBody>
            <a:bodyPr/>
            <a:lstStyle/>
            <a:p>
              <a:endParaRPr lang="en-US"/>
            </a:p>
          </p:txBody>
        </p:sp>
        <p:sp>
          <p:nvSpPr>
            <p:cNvPr id="264743" name="Freeform 551"/>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accent1"/>
              </a:solidFill>
              <a:prstDash val="solid"/>
              <a:round/>
              <a:headEnd/>
              <a:tailEnd/>
            </a:ln>
          </p:spPr>
          <p:txBody>
            <a:bodyPr/>
            <a:lstStyle/>
            <a:p>
              <a:endParaRPr lang="en-US"/>
            </a:p>
          </p:txBody>
        </p:sp>
        <p:sp>
          <p:nvSpPr>
            <p:cNvPr id="264744" name="Freeform 552"/>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accent1"/>
              </a:solidFill>
              <a:prstDash val="solid"/>
              <a:round/>
              <a:headEnd/>
              <a:tailEnd/>
            </a:ln>
          </p:spPr>
          <p:txBody>
            <a:bodyPr/>
            <a:lstStyle/>
            <a:p>
              <a:endParaRPr lang="en-US"/>
            </a:p>
          </p:txBody>
        </p:sp>
        <p:sp>
          <p:nvSpPr>
            <p:cNvPr id="264745" name="Freeform 553"/>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accent1"/>
              </a:solidFill>
              <a:prstDash val="solid"/>
              <a:round/>
              <a:headEnd/>
              <a:tailEnd/>
            </a:ln>
          </p:spPr>
          <p:txBody>
            <a:bodyPr/>
            <a:lstStyle/>
            <a:p>
              <a:endParaRPr lang="en-US"/>
            </a:p>
          </p:txBody>
        </p:sp>
        <p:sp>
          <p:nvSpPr>
            <p:cNvPr id="264746" name="Freeform 554"/>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accent1"/>
              </a:solidFill>
              <a:prstDash val="solid"/>
              <a:round/>
              <a:headEnd/>
              <a:tailEnd/>
            </a:ln>
          </p:spPr>
          <p:txBody>
            <a:bodyPr/>
            <a:lstStyle/>
            <a:p>
              <a:endParaRPr lang="en-US"/>
            </a:p>
          </p:txBody>
        </p:sp>
        <p:sp>
          <p:nvSpPr>
            <p:cNvPr id="264747" name="Freeform 555"/>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accent1"/>
              </a:solidFill>
              <a:prstDash val="solid"/>
              <a:round/>
              <a:headEnd/>
              <a:tailEnd/>
            </a:ln>
          </p:spPr>
          <p:txBody>
            <a:bodyPr/>
            <a:lstStyle/>
            <a:p>
              <a:endParaRPr lang="en-US"/>
            </a:p>
          </p:txBody>
        </p:sp>
        <p:sp>
          <p:nvSpPr>
            <p:cNvPr id="264748" name="Freeform 556"/>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accent1"/>
              </a:solidFill>
              <a:prstDash val="solid"/>
              <a:round/>
              <a:headEnd/>
              <a:tailEnd/>
            </a:ln>
          </p:spPr>
          <p:txBody>
            <a:bodyPr/>
            <a:lstStyle/>
            <a:p>
              <a:endParaRPr lang="en-US"/>
            </a:p>
          </p:txBody>
        </p:sp>
        <p:sp>
          <p:nvSpPr>
            <p:cNvPr id="264749" name="Freeform 557"/>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accent1"/>
              </a:solidFill>
              <a:prstDash val="solid"/>
              <a:round/>
              <a:headEnd/>
              <a:tailEnd/>
            </a:ln>
          </p:spPr>
          <p:txBody>
            <a:bodyPr/>
            <a:lstStyle/>
            <a:p>
              <a:endParaRPr lang="en-US"/>
            </a:p>
          </p:txBody>
        </p:sp>
        <p:sp>
          <p:nvSpPr>
            <p:cNvPr id="264750" name="Freeform 558"/>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accent1"/>
              </a:solidFill>
              <a:prstDash val="solid"/>
              <a:round/>
              <a:headEnd/>
              <a:tailEnd/>
            </a:ln>
          </p:spPr>
          <p:txBody>
            <a:bodyPr/>
            <a:lstStyle/>
            <a:p>
              <a:endParaRPr lang="en-US"/>
            </a:p>
          </p:txBody>
        </p:sp>
        <p:sp>
          <p:nvSpPr>
            <p:cNvPr id="264751" name="Freeform 559"/>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accent1"/>
              </a:solidFill>
              <a:prstDash val="solid"/>
              <a:round/>
              <a:headEnd/>
              <a:tailEnd/>
            </a:ln>
          </p:spPr>
          <p:txBody>
            <a:bodyPr/>
            <a:lstStyle/>
            <a:p>
              <a:endParaRPr lang="en-US"/>
            </a:p>
          </p:txBody>
        </p:sp>
        <p:sp>
          <p:nvSpPr>
            <p:cNvPr id="264752" name="Freeform 560"/>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accent1"/>
              </a:solidFill>
              <a:prstDash val="solid"/>
              <a:round/>
              <a:headEnd/>
              <a:tailEnd/>
            </a:ln>
          </p:spPr>
          <p:txBody>
            <a:bodyPr/>
            <a:lstStyle/>
            <a:p>
              <a:endParaRPr lang="en-US"/>
            </a:p>
          </p:txBody>
        </p:sp>
        <p:sp>
          <p:nvSpPr>
            <p:cNvPr id="264753" name="Freeform 561"/>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accent1"/>
              </a:solidFill>
              <a:prstDash val="solid"/>
              <a:round/>
              <a:headEnd/>
              <a:tailEnd/>
            </a:ln>
          </p:spPr>
          <p:txBody>
            <a:bodyPr/>
            <a:lstStyle/>
            <a:p>
              <a:endParaRPr lang="en-US"/>
            </a:p>
          </p:txBody>
        </p:sp>
        <p:sp>
          <p:nvSpPr>
            <p:cNvPr id="264754" name="Freeform 562"/>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accent1"/>
              </a:solidFill>
              <a:prstDash val="solid"/>
              <a:round/>
              <a:headEnd/>
              <a:tailEnd/>
            </a:ln>
          </p:spPr>
          <p:txBody>
            <a:bodyPr/>
            <a:lstStyle/>
            <a:p>
              <a:endParaRPr lang="en-US"/>
            </a:p>
          </p:txBody>
        </p:sp>
        <p:sp>
          <p:nvSpPr>
            <p:cNvPr id="264755" name="Freeform 563"/>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accent1"/>
              </a:solidFill>
              <a:prstDash val="solid"/>
              <a:round/>
              <a:headEnd/>
              <a:tailEnd/>
            </a:ln>
          </p:spPr>
          <p:txBody>
            <a:bodyPr/>
            <a:lstStyle/>
            <a:p>
              <a:endParaRPr lang="en-US"/>
            </a:p>
          </p:txBody>
        </p:sp>
      </p:grpSp>
      <p:sp>
        <p:nvSpPr>
          <p:cNvPr id="264756" name="Line 564"/>
          <p:cNvSpPr>
            <a:spLocks noChangeShapeType="1"/>
          </p:cNvSpPr>
          <p:nvPr/>
        </p:nvSpPr>
        <p:spPr bwMode="auto">
          <a:xfrm>
            <a:off x="368300" y="2819400"/>
            <a:ext cx="1371600" cy="0"/>
          </a:xfrm>
          <a:prstGeom prst="line">
            <a:avLst/>
          </a:prstGeom>
          <a:noFill/>
          <a:ln w="76200">
            <a:solidFill>
              <a:schemeClr val="tx1"/>
            </a:solidFill>
            <a:round/>
            <a:headEnd type="none" w="lg" len="med"/>
            <a:tailEnd type="triangle" w="lg" len="med"/>
          </a:ln>
          <a:effectLst/>
        </p:spPr>
        <p:txBody>
          <a:bodyPr wrap="none" anchor="ctr">
            <a:spAutoFit/>
          </a:bodyPr>
          <a:lstStyle/>
          <a:p>
            <a:endParaRPr lang="en-US"/>
          </a:p>
        </p:txBody>
      </p:sp>
      <p:grpSp>
        <p:nvGrpSpPr>
          <p:cNvPr id="264757" name="Group 565"/>
          <p:cNvGrpSpPr>
            <a:grpSpLocks/>
          </p:cNvGrpSpPr>
          <p:nvPr/>
        </p:nvGrpSpPr>
        <p:grpSpPr bwMode="auto">
          <a:xfrm rot="-5400000">
            <a:off x="1185068" y="3225007"/>
            <a:ext cx="2201863" cy="4495800"/>
            <a:chOff x="3360" y="1344"/>
            <a:chExt cx="1728" cy="2832"/>
          </a:xfrm>
        </p:grpSpPr>
        <p:sp>
          <p:nvSpPr>
            <p:cNvPr id="264758" name="Line 566"/>
            <p:cNvSpPr>
              <a:spLocks noChangeShapeType="1"/>
            </p:cNvSpPr>
            <p:nvPr/>
          </p:nvSpPr>
          <p:spPr bwMode="auto">
            <a:xfrm>
              <a:off x="3360" y="1344"/>
              <a:ext cx="0" cy="2832"/>
            </a:xfrm>
            <a:prstGeom prst="line">
              <a:avLst/>
            </a:prstGeom>
            <a:noFill/>
            <a:ln w="38100">
              <a:solidFill>
                <a:schemeClr val="tx1"/>
              </a:solidFill>
              <a:round/>
              <a:headEnd type="none" w="lg" len="med"/>
              <a:tailEnd type="none" w="lg" len="med"/>
            </a:ln>
            <a:effectLst/>
          </p:spPr>
          <p:txBody>
            <a:bodyPr wrap="none" anchor="ctr">
              <a:spAutoFit/>
            </a:bodyPr>
            <a:lstStyle/>
            <a:p>
              <a:endParaRPr lang="en-US"/>
            </a:p>
          </p:txBody>
        </p:sp>
        <p:sp>
          <p:nvSpPr>
            <p:cNvPr id="264759" name="Line 567"/>
            <p:cNvSpPr>
              <a:spLocks noChangeShapeType="1"/>
            </p:cNvSpPr>
            <p:nvPr/>
          </p:nvSpPr>
          <p:spPr bwMode="auto">
            <a:xfrm>
              <a:off x="5088" y="1344"/>
              <a:ext cx="0" cy="2832"/>
            </a:xfrm>
            <a:prstGeom prst="line">
              <a:avLst/>
            </a:prstGeom>
            <a:noFill/>
            <a:ln w="38100">
              <a:solidFill>
                <a:schemeClr val="tx1"/>
              </a:solidFill>
              <a:round/>
              <a:headEnd type="none" w="lg" len="med"/>
              <a:tailEnd type="none" w="lg" len="med"/>
            </a:ln>
            <a:effectLst/>
          </p:spPr>
          <p:txBody>
            <a:bodyPr wrap="none" anchor="ctr">
              <a:spAutoFit/>
            </a:bodyPr>
            <a:lstStyle/>
            <a:p>
              <a:endParaRPr lang="en-US"/>
            </a:p>
          </p:txBody>
        </p:sp>
      </p:grpSp>
      <p:sp>
        <p:nvSpPr>
          <p:cNvPr id="264760" name="Text Box 568"/>
          <p:cNvSpPr txBox="1">
            <a:spLocks noChangeArrowheads="1"/>
          </p:cNvSpPr>
          <p:nvPr/>
        </p:nvSpPr>
        <p:spPr bwMode="auto">
          <a:xfrm>
            <a:off x="5915025" y="2606675"/>
            <a:ext cx="2055813" cy="519113"/>
          </a:xfrm>
          <a:prstGeom prst="rect">
            <a:avLst/>
          </a:prstGeom>
          <a:noFill/>
          <a:ln w="12700">
            <a:noFill/>
            <a:miter lim="800000"/>
            <a:headEnd type="none" w="lg" len="med"/>
            <a:tailEnd type="none" w="lg" len="med"/>
          </a:ln>
          <a:effectLst/>
        </p:spPr>
        <p:txBody>
          <a:bodyPr wrap="none">
            <a:spAutoFit/>
          </a:bodyPr>
          <a:lstStyle/>
          <a:p>
            <a:r>
              <a:rPr lang="en-US"/>
              <a:t>displacement</a:t>
            </a:r>
          </a:p>
        </p:txBody>
      </p:sp>
      <p:grpSp>
        <p:nvGrpSpPr>
          <p:cNvPr id="264761" name="Group 569"/>
          <p:cNvGrpSpPr>
            <a:grpSpLocks/>
          </p:cNvGrpSpPr>
          <p:nvPr/>
        </p:nvGrpSpPr>
        <p:grpSpPr bwMode="auto">
          <a:xfrm rot="-5400000">
            <a:off x="1543844" y="3947319"/>
            <a:ext cx="2170112" cy="3048000"/>
            <a:chOff x="3030" y="2400"/>
            <a:chExt cx="1703" cy="1302"/>
          </a:xfrm>
        </p:grpSpPr>
        <p:sp>
          <p:nvSpPr>
            <p:cNvPr id="264762" name="Line 570"/>
            <p:cNvSpPr>
              <a:spLocks noChangeShapeType="1"/>
            </p:cNvSpPr>
            <p:nvPr/>
          </p:nvSpPr>
          <p:spPr bwMode="auto">
            <a:xfrm>
              <a:off x="3858" y="3701"/>
              <a:ext cx="24" cy="1"/>
            </a:xfrm>
            <a:prstGeom prst="line">
              <a:avLst/>
            </a:prstGeom>
            <a:noFill/>
            <a:ln w="38100">
              <a:solidFill>
                <a:schemeClr val="folHlink"/>
              </a:solidFill>
              <a:round/>
              <a:headEnd/>
              <a:tailEnd/>
            </a:ln>
          </p:spPr>
          <p:txBody>
            <a:bodyPr/>
            <a:lstStyle/>
            <a:p>
              <a:endParaRPr lang="en-US"/>
            </a:p>
          </p:txBody>
        </p:sp>
        <p:sp>
          <p:nvSpPr>
            <p:cNvPr id="264763" name="Freeform 571"/>
            <p:cNvSpPr>
              <a:spLocks/>
            </p:cNvSpPr>
            <p:nvPr/>
          </p:nvSpPr>
          <p:spPr bwMode="auto">
            <a:xfrm>
              <a:off x="3030" y="2400"/>
              <a:ext cx="84" cy="246"/>
            </a:xfrm>
            <a:custGeom>
              <a:avLst/>
              <a:gdLst/>
              <a:ahLst/>
              <a:cxnLst>
                <a:cxn ang="0">
                  <a:pos x="0" y="0"/>
                </a:cxn>
                <a:cxn ang="0">
                  <a:pos x="84" y="252"/>
                </a:cxn>
                <a:cxn ang="0">
                  <a:pos x="167" y="492"/>
                </a:cxn>
              </a:cxnLst>
              <a:rect l="0" t="0" r="r" b="b"/>
              <a:pathLst>
                <a:path w="167" h="492">
                  <a:moveTo>
                    <a:pt x="0" y="0"/>
                  </a:moveTo>
                  <a:lnTo>
                    <a:pt x="84" y="252"/>
                  </a:lnTo>
                  <a:lnTo>
                    <a:pt x="167" y="492"/>
                  </a:lnTo>
                </a:path>
              </a:pathLst>
            </a:custGeom>
            <a:noFill/>
            <a:ln w="38100" cmpd="sng">
              <a:solidFill>
                <a:schemeClr val="folHlink"/>
              </a:solidFill>
              <a:prstDash val="solid"/>
              <a:round/>
              <a:headEnd/>
              <a:tailEnd/>
            </a:ln>
          </p:spPr>
          <p:txBody>
            <a:bodyPr/>
            <a:lstStyle/>
            <a:p>
              <a:endParaRPr lang="en-US"/>
            </a:p>
          </p:txBody>
        </p:sp>
        <p:sp>
          <p:nvSpPr>
            <p:cNvPr id="264764" name="Freeform 572"/>
            <p:cNvSpPr>
              <a:spLocks/>
            </p:cNvSpPr>
            <p:nvPr/>
          </p:nvSpPr>
          <p:spPr bwMode="auto">
            <a:xfrm>
              <a:off x="3114" y="2646"/>
              <a:ext cx="84" cy="222"/>
            </a:xfrm>
            <a:custGeom>
              <a:avLst/>
              <a:gdLst/>
              <a:ahLst/>
              <a:cxnLst>
                <a:cxn ang="0">
                  <a:pos x="0" y="0"/>
                </a:cxn>
                <a:cxn ang="0">
                  <a:pos x="84" y="226"/>
                </a:cxn>
                <a:cxn ang="0">
                  <a:pos x="169" y="443"/>
                </a:cxn>
              </a:cxnLst>
              <a:rect l="0" t="0" r="r" b="b"/>
              <a:pathLst>
                <a:path w="169" h="443">
                  <a:moveTo>
                    <a:pt x="0" y="0"/>
                  </a:moveTo>
                  <a:lnTo>
                    <a:pt x="84" y="226"/>
                  </a:lnTo>
                  <a:lnTo>
                    <a:pt x="169" y="443"/>
                  </a:lnTo>
                </a:path>
              </a:pathLst>
            </a:custGeom>
            <a:noFill/>
            <a:ln w="38100" cmpd="sng">
              <a:solidFill>
                <a:schemeClr val="folHlink"/>
              </a:solidFill>
              <a:prstDash val="solid"/>
              <a:round/>
              <a:headEnd/>
              <a:tailEnd/>
            </a:ln>
          </p:spPr>
          <p:txBody>
            <a:bodyPr/>
            <a:lstStyle/>
            <a:p>
              <a:endParaRPr lang="en-US"/>
            </a:p>
          </p:txBody>
        </p:sp>
        <p:sp>
          <p:nvSpPr>
            <p:cNvPr id="264765" name="Freeform 573"/>
            <p:cNvSpPr>
              <a:spLocks/>
            </p:cNvSpPr>
            <p:nvPr/>
          </p:nvSpPr>
          <p:spPr bwMode="auto">
            <a:xfrm>
              <a:off x="3198" y="2868"/>
              <a:ext cx="91" cy="191"/>
            </a:xfrm>
            <a:custGeom>
              <a:avLst/>
              <a:gdLst/>
              <a:ahLst/>
              <a:cxnLst>
                <a:cxn ang="0">
                  <a:pos x="0" y="0"/>
                </a:cxn>
                <a:cxn ang="0">
                  <a:pos x="84" y="204"/>
                </a:cxn>
                <a:cxn ang="0">
                  <a:pos x="180" y="384"/>
                </a:cxn>
              </a:cxnLst>
              <a:rect l="0" t="0" r="r" b="b"/>
              <a:pathLst>
                <a:path w="180" h="384">
                  <a:moveTo>
                    <a:pt x="0" y="0"/>
                  </a:moveTo>
                  <a:lnTo>
                    <a:pt x="84" y="204"/>
                  </a:lnTo>
                  <a:lnTo>
                    <a:pt x="180" y="384"/>
                  </a:lnTo>
                </a:path>
              </a:pathLst>
            </a:custGeom>
            <a:noFill/>
            <a:ln w="38100" cmpd="sng">
              <a:solidFill>
                <a:schemeClr val="folHlink"/>
              </a:solidFill>
              <a:prstDash val="solid"/>
              <a:round/>
              <a:headEnd/>
              <a:tailEnd/>
            </a:ln>
          </p:spPr>
          <p:txBody>
            <a:bodyPr/>
            <a:lstStyle/>
            <a:p>
              <a:endParaRPr lang="en-US"/>
            </a:p>
          </p:txBody>
        </p:sp>
        <p:sp>
          <p:nvSpPr>
            <p:cNvPr id="264766" name="Freeform 574"/>
            <p:cNvSpPr>
              <a:spLocks/>
            </p:cNvSpPr>
            <p:nvPr/>
          </p:nvSpPr>
          <p:spPr bwMode="auto">
            <a:xfrm>
              <a:off x="3289" y="3059"/>
              <a:ext cx="83" cy="174"/>
            </a:xfrm>
            <a:custGeom>
              <a:avLst/>
              <a:gdLst/>
              <a:ahLst/>
              <a:cxnLst>
                <a:cxn ang="0">
                  <a:pos x="0" y="0"/>
                </a:cxn>
                <a:cxn ang="0">
                  <a:pos x="83" y="180"/>
                </a:cxn>
                <a:cxn ang="0">
                  <a:pos x="167" y="347"/>
                </a:cxn>
              </a:cxnLst>
              <a:rect l="0" t="0" r="r" b="b"/>
              <a:pathLst>
                <a:path w="167" h="347">
                  <a:moveTo>
                    <a:pt x="0" y="0"/>
                  </a:moveTo>
                  <a:lnTo>
                    <a:pt x="83" y="180"/>
                  </a:lnTo>
                  <a:lnTo>
                    <a:pt x="167" y="347"/>
                  </a:lnTo>
                </a:path>
              </a:pathLst>
            </a:custGeom>
            <a:noFill/>
            <a:ln w="38100" cmpd="sng">
              <a:solidFill>
                <a:schemeClr val="folHlink"/>
              </a:solidFill>
              <a:prstDash val="solid"/>
              <a:round/>
              <a:headEnd/>
              <a:tailEnd/>
            </a:ln>
          </p:spPr>
          <p:txBody>
            <a:bodyPr/>
            <a:lstStyle/>
            <a:p>
              <a:endParaRPr lang="en-US"/>
            </a:p>
          </p:txBody>
        </p:sp>
        <p:sp>
          <p:nvSpPr>
            <p:cNvPr id="264767" name="Freeform 575"/>
            <p:cNvSpPr>
              <a:spLocks/>
            </p:cNvSpPr>
            <p:nvPr/>
          </p:nvSpPr>
          <p:spPr bwMode="auto">
            <a:xfrm>
              <a:off x="3372" y="3233"/>
              <a:ext cx="84" cy="144"/>
            </a:xfrm>
            <a:custGeom>
              <a:avLst/>
              <a:gdLst/>
              <a:ahLst/>
              <a:cxnLst>
                <a:cxn ang="0">
                  <a:pos x="0" y="0"/>
                </a:cxn>
                <a:cxn ang="0">
                  <a:pos x="85" y="156"/>
                </a:cxn>
                <a:cxn ang="0">
                  <a:pos x="169" y="288"/>
                </a:cxn>
              </a:cxnLst>
              <a:rect l="0" t="0" r="r" b="b"/>
              <a:pathLst>
                <a:path w="169" h="288">
                  <a:moveTo>
                    <a:pt x="0" y="0"/>
                  </a:moveTo>
                  <a:lnTo>
                    <a:pt x="85" y="156"/>
                  </a:lnTo>
                  <a:lnTo>
                    <a:pt x="169" y="288"/>
                  </a:lnTo>
                </a:path>
              </a:pathLst>
            </a:custGeom>
            <a:noFill/>
            <a:ln w="38100" cmpd="sng">
              <a:solidFill>
                <a:schemeClr val="folHlink"/>
              </a:solidFill>
              <a:prstDash val="solid"/>
              <a:round/>
              <a:headEnd/>
              <a:tailEnd/>
            </a:ln>
          </p:spPr>
          <p:txBody>
            <a:bodyPr/>
            <a:lstStyle/>
            <a:p>
              <a:endParaRPr lang="en-US"/>
            </a:p>
          </p:txBody>
        </p:sp>
        <p:sp>
          <p:nvSpPr>
            <p:cNvPr id="264768" name="Freeform 576"/>
            <p:cNvSpPr>
              <a:spLocks/>
            </p:cNvSpPr>
            <p:nvPr/>
          </p:nvSpPr>
          <p:spPr bwMode="auto">
            <a:xfrm>
              <a:off x="3456" y="3377"/>
              <a:ext cx="84" cy="114"/>
            </a:xfrm>
            <a:custGeom>
              <a:avLst/>
              <a:gdLst/>
              <a:ahLst/>
              <a:cxnLst>
                <a:cxn ang="0">
                  <a:pos x="0" y="0"/>
                </a:cxn>
                <a:cxn ang="0">
                  <a:pos x="83" y="121"/>
                </a:cxn>
                <a:cxn ang="0">
                  <a:pos x="167" y="229"/>
                </a:cxn>
              </a:cxnLst>
              <a:rect l="0" t="0" r="r" b="b"/>
              <a:pathLst>
                <a:path w="167" h="229">
                  <a:moveTo>
                    <a:pt x="0" y="0"/>
                  </a:moveTo>
                  <a:lnTo>
                    <a:pt x="83" y="121"/>
                  </a:lnTo>
                  <a:lnTo>
                    <a:pt x="167" y="229"/>
                  </a:lnTo>
                </a:path>
              </a:pathLst>
            </a:custGeom>
            <a:noFill/>
            <a:ln w="38100" cmpd="sng">
              <a:solidFill>
                <a:schemeClr val="folHlink"/>
              </a:solidFill>
              <a:prstDash val="solid"/>
              <a:round/>
              <a:headEnd/>
              <a:tailEnd/>
            </a:ln>
          </p:spPr>
          <p:txBody>
            <a:bodyPr/>
            <a:lstStyle/>
            <a:p>
              <a:endParaRPr lang="en-US"/>
            </a:p>
          </p:txBody>
        </p:sp>
        <p:sp>
          <p:nvSpPr>
            <p:cNvPr id="264769" name="Freeform 577"/>
            <p:cNvSpPr>
              <a:spLocks/>
            </p:cNvSpPr>
            <p:nvPr/>
          </p:nvSpPr>
          <p:spPr bwMode="auto">
            <a:xfrm>
              <a:off x="3540" y="3491"/>
              <a:ext cx="83" cy="91"/>
            </a:xfrm>
            <a:custGeom>
              <a:avLst/>
              <a:gdLst/>
              <a:ahLst/>
              <a:cxnLst>
                <a:cxn ang="0">
                  <a:pos x="0" y="0"/>
                </a:cxn>
                <a:cxn ang="0">
                  <a:pos x="84" y="96"/>
                </a:cxn>
                <a:cxn ang="0">
                  <a:pos x="167" y="180"/>
                </a:cxn>
              </a:cxnLst>
              <a:rect l="0" t="0" r="r" b="b"/>
              <a:pathLst>
                <a:path w="167" h="180">
                  <a:moveTo>
                    <a:pt x="0" y="0"/>
                  </a:moveTo>
                  <a:lnTo>
                    <a:pt x="84" y="96"/>
                  </a:lnTo>
                  <a:lnTo>
                    <a:pt x="167" y="180"/>
                  </a:lnTo>
                </a:path>
              </a:pathLst>
            </a:custGeom>
            <a:noFill/>
            <a:ln w="38100" cmpd="sng">
              <a:solidFill>
                <a:schemeClr val="folHlink"/>
              </a:solidFill>
              <a:prstDash val="solid"/>
              <a:round/>
              <a:headEnd/>
              <a:tailEnd/>
            </a:ln>
          </p:spPr>
          <p:txBody>
            <a:bodyPr/>
            <a:lstStyle/>
            <a:p>
              <a:endParaRPr lang="en-US"/>
            </a:p>
          </p:txBody>
        </p:sp>
        <p:sp>
          <p:nvSpPr>
            <p:cNvPr id="264770" name="Freeform 578"/>
            <p:cNvSpPr>
              <a:spLocks/>
            </p:cNvSpPr>
            <p:nvPr/>
          </p:nvSpPr>
          <p:spPr bwMode="auto">
            <a:xfrm>
              <a:off x="3623" y="3582"/>
              <a:ext cx="91" cy="65"/>
            </a:xfrm>
            <a:custGeom>
              <a:avLst/>
              <a:gdLst/>
              <a:ahLst/>
              <a:cxnLst>
                <a:cxn ang="0">
                  <a:pos x="0" y="0"/>
                </a:cxn>
                <a:cxn ang="0">
                  <a:pos x="84" y="71"/>
                </a:cxn>
                <a:cxn ang="0">
                  <a:pos x="180" y="131"/>
                </a:cxn>
              </a:cxnLst>
              <a:rect l="0" t="0" r="r" b="b"/>
              <a:pathLst>
                <a:path w="180" h="131">
                  <a:moveTo>
                    <a:pt x="0" y="0"/>
                  </a:moveTo>
                  <a:lnTo>
                    <a:pt x="84" y="71"/>
                  </a:lnTo>
                  <a:lnTo>
                    <a:pt x="180" y="131"/>
                  </a:lnTo>
                </a:path>
              </a:pathLst>
            </a:custGeom>
            <a:noFill/>
            <a:ln w="38100" cmpd="sng">
              <a:solidFill>
                <a:schemeClr val="folHlink"/>
              </a:solidFill>
              <a:prstDash val="solid"/>
              <a:round/>
              <a:headEnd/>
              <a:tailEnd/>
            </a:ln>
          </p:spPr>
          <p:txBody>
            <a:bodyPr/>
            <a:lstStyle/>
            <a:p>
              <a:endParaRPr lang="en-US"/>
            </a:p>
          </p:txBody>
        </p:sp>
        <p:sp>
          <p:nvSpPr>
            <p:cNvPr id="264771" name="Freeform 579"/>
            <p:cNvSpPr>
              <a:spLocks/>
            </p:cNvSpPr>
            <p:nvPr/>
          </p:nvSpPr>
          <p:spPr bwMode="auto">
            <a:xfrm>
              <a:off x="3714" y="3647"/>
              <a:ext cx="84" cy="42"/>
            </a:xfrm>
            <a:custGeom>
              <a:avLst/>
              <a:gdLst/>
              <a:ahLst/>
              <a:cxnLst>
                <a:cxn ang="0">
                  <a:pos x="0" y="0"/>
                </a:cxn>
                <a:cxn ang="0">
                  <a:pos x="85" y="48"/>
                </a:cxn>
                <a:cxn ang="0">
                  <a:pos x="169" y="84"/>
                </a:cxn>
              </a:cxnLst>
              <a:rect l="0" t="0" r="r" b="b"/>
              <a:pathLst>
                <a:path w="169" h="84">
                  <a:moveTo>
                    <a:pt x="0" y="0"/>
                  </a:moveTo>
                  <a:lnTo>
                    <a:pt x="85" y="48"/>
                  </a:lnTo>
                  <a:lnTo>
                    <a:pt x="169" y="84"/>
                  </a:lnTo>
                </a:path>
              </a:pathLst>
            </a:custGeom>
            <a:noFill/>
            <a:ln w="38100" cmpd="sng">
              <a:solidFill>
                <a:schemeClr val="folHlink"/>
              </a:solidFill>
              <a:prstDash val="solid"/>
              <a:round/>
              <a:headEnd/>
              <a:tailEnd/>
            </a:ln>
          </p:spPr>
          <p:txBody>
            <a:bodyPr/>
            <a:lstStyle/>
            <a:p>
              <a:endParaRPr lang="en-US"/>
            </a:p>
          </p:txBody>
        </p:sp>
        <p:sp>
          <p:nvSpPr>
            <p:cNvPr id="264772" name="Freeform 580"/>
            <p:cNvSpPr>
              <a:spLocks/>
            </p:cNvSpPr>
            <p:nvPr/>
          </p:nvSpPr>
          <p:spPr bwMode="auto">
            <a:xfrm>
              <a:off x="3798" y="3689"/>
              <a:ext cx="84" cy="12"/>
            </a:xfrm>
            <a:custGeom>
              <a:avLst/>
              <a:gdLst/>
              <a:ahLst/>
              <a:cxnLst>
                <a:cxn ang="0">
                  <a:pos x="0" y="0"/>
                </a:cxn>
                <a:cxn ang="0">
                  <a:pos x="83" y="23"/>
                </a:cxn>
                <a:cxn ang="0">
                  <a:pos x="167" y="23"/>
                </a:cxn>
              </a:cxnLst>
              <a:rect l="0" t="0" r="r" b="b"/>
              <a:pathLst>
                <a:path w="167" h="23">
                  <a:moveTo>
                    <a:pt x="0" y="0"/>
                  </a:moveTo>
                  <a:lnTo>
                    <a:pt x="83" y="23"/>
                  </a:lnTo>
                  <a:lnTo>
                    <a:pt x="167" y="23"/>
                  </a:lnTo>
                </a:path>
              </a:pathLst>
            </a:custGeom>
            <a:noFill/>
            <a:ln w="38100" cmpd="sng">
              <a:solidFill>
                <a:schemeClr val="folHlink"/>
              </a:solidFill>
              <a:prstDash val="solid"/>
              <a:round/>
              <a:headEnd/>
              <a:tailEnd/>
            </a:ln>
          </p:spPr>
          <p:txBody>
            <a:bodyPr/>
            <a:lstStyle/>
            <a:p>
              <a:endParaRPr lang="en-US"/>
            </a:p>
          </p:txBody>
        </p:sp>
        <p:sp>
          <p:nvSpPr>
            <p:cNvPr id="264773" name="Freeform 581"/>
            <p:cNvSpPr>
              <a:spLocks/>
            </p:cNvSpPr>
            <p:nvPr/>
          </p:nvSpPr>
          <p:spPr bwMode="auto">
            <a:xfrm>
              <a:off x="3882" y="3689"/>
              <a:ext cx="84" cy="12"/>
            </a:xfrm>
            <a:custGeom>
              <a:avLst/>
              <a:gdLst/>
              <a:ahLst/>
              <a:cxnLst>
                <a:cxn ang="0">
                  <a:pos x="0" y="23"/>
                </a:cxn>
                <a:cxn ang="0">
                  <a:pos x="85" y="23"/>
                </a:cxn>
                <a:cxn ang="0">
                  <a:pos x="169" y="0"/>
                </a:cxn>
              </a:cxnLst>
              <a:rect l="0" t="0" r="r" b="b"/>
              <a:pathLst>
                <a:path w="169" h="23">
                  <a:moveTo>
                    <a:pt x="0" y="23"/>
                  </a:moveTo>
                  <a:lnTo>
                    <a:pt x="85" y="23"/>
                  </a:lnTo>
                  <a:lnTo>
                    <a:pt x="169" y="0"/>
                  </a:lnTo>
                </a:path>
              </a:pathLst>
            </a:custGeom>
            <a:noFill/>
            <a:ln w="38100" cmpd="sng">
              <a:solidFill>
                <a:schemeClr val="folHlink"/>
              </a:solidFill>
              <a:prstDash val="solid"/>
              <a:round/>
              <a:headEnd/>
              <a:tailEnd/>
            </a:ln>
          </p:spPr>
          <p:txBody>
            <a:bodyPr/>
            <a:lstStyle/>
            <a:p>
              <a:endParaRPr lang="en-US"/>
            </a:p>
          </p:txBody>
        </p:sp>
        <p:sp>
          <p:nvSpPr>
            <p:cNvPr id="264774" name="Freeform 582"/>
            <p:cNvSpPr>
              <a:spLocks/>
            </p:cNvSpPr>
            <p:nvPr/>
          </p:nvSpPr>
          <p:spPr bwMode="auto">
            <a:xfrm>
              <a:off x="3966" y="3647"/>
              <a:ext cx="84" cy="42"/>
            </a:xfrm>
            <a:custGeom>
              <a:avLst/>
              <a:gdLst/>
              <a:ahLst/>
              <a:cxnLst>
                <a:cxn ang="0">
                  <a:pos x="0" y="84"/>
                </a:cxn>
                <a:cxn ang="0">
                  <a:pos x="83" y="48"/>
                </a:cxn>
                <a:cxn ang="0">
                  <a:pos x="167" y="0"/>
                </a:cxn>
              </a:cxnLst>
              <a:rect l="0" t="0" r="r" b="b"/>
              <a:pathLst>
                <a:path w="167" h="84">
                  <a:moveTo>
                    <a:pt x="0" y="84"/>
                  </a:moveTo>
                  <a:lnTo>
                    <a:pt x="83" y="48"/>
                  </a:lnTo>
                  <a:lnTo>
                    <a:pt x="167" y="0"/>
                  </a:lnTo>
                </a:path>
              </a:pathLst>
            </a:custGeom>
            <a:noFill/>
            <a:ln w="38100" cmpd="sng">
              <a:solidFill>
                <a:schemeClr val="folHlink"/>
              </a:solidFill>
              <a:prstDash val="solid"/>
              <a:round/>
              <a:headEnd/>
              <a:tailEnd/>
            </a:ln>
          </p:spPr>
          <p:txBody>
            <a:bodyPr/>
            <a:lstStyle/>
            <a:p>
              <a:endParaRPr lang="en-US"/>
            </a:p>
          </p:txBody>
        </p:sp>
        <p:sp>
          <p:nvSpPr>
            <p:cNvPr id="264775" name="Freeform 583"/>
            <p:cNvSpPr>
              <a:spLocks/>
            </p:cNvSpPr>
            <p:nvPr/>
          </p:nvSpPr>
          <p:spPr bwMode="auto">
            <a:xfrm>
              <a:off x="4050" y="3582"/>
              <a:ext cx="90" cy="65"/>
            </a:xfrm>
            <a:custGeom>
              <a:avLst/>
              <a:gdLst/>
              <a:ahLst/>
              <a:cxnLst>
                <a:cxn ang="0">
                  <a:pos x="0" y="131"/>
                </a:cxn>
                <a:cxn ang="0">
                  <a:pos x="84" y="71"/>
                </a:cxn>
                <a:cxn ang="0">
                  <a:pos x="180" y="0"/>
                </a:cxn>
              </a:cxnLst>
              <a:rect l="0" t="0" r="r" b="b"/>
              <a:pathLst>
                <a:path w="180" h="131">
                  <a:moveTo>
                    <a:pt x="0" y="131"/>
                  </a:moveTo>
                  <a:lnTo>
                    <a:pt x="84" y="71"/>
                  </a:lnTo>
                  <a:lnTo>
                    <a:pt x="180" y="0"/>
                  </a:lnTo>
                </a:path>
              </a:pathLst>
            </a:custGeom>
            <a:noFill/>
            <a:ln w="38100" cmpd="sng">
              <a:solidFill>
                <a:schemeClr val="folHlink"/>
              </a:solidFill>
              <a:prstDash val="solid"/>
              <a:round/>
              <a:headEnd/>
              <a:tailEnd/>
            </a:ln>
          </p:spPr>
          <p:txBody>
            <a:bodyPr/>
            <a:lstStyle/>
            <a:p>
              <a:endParaRPr lang="en-US"/>
            </a:p>
          </p:txBody>
        </p:sp>
        <p:sp>
          <p:nvSpPr>
            <p:cNvPr id="264776" name="Freeform 584"/>
            <p:cNvSpPr>
              <a:spLocks/>
            </p:cNvSpPr>
            <p:nvPr/>
          </p:nvSpPr>
          <p:spPr bwMode="auto">
            <a:xfrm>
              <a:off x="4140" y="3491"/>
              <a:ext cx="83" cy="91"/>
            </a:xfrm>
            <a:custGeom>
              <a:avLst/>
              <a:gdLst/>
              <a:ahLst/>
              <a:cxnLst>
                <a:cxn ang="0">
                  <a:pos x="0" y="180"/>
                </a:cxn>
                <a:cxn ang="0">
                  <a:pos x="83" y="96"/>
                </a:cxn>
                <a:cxn ang="0">
                  <a:pos x="167" y="0"/>
                </a:cxn>
              </a:cxnLst>
              <a:rect l="0" t="0" r="r" b="b"/>
              <a:pathLst>
                <a:path w="167" h="180">
                  <a:moveTo>
                    <a:pt x="0" y="180"/>
                  </a:moveTo>
                  <a:lnTo>
                    <a:pt x="83" y="96"/>
                  </a:lnTo>
                  <a:lnTo>
                    <a:pt x="167" y="0"/>
                  </a:lnTo>
                </a:path>
              </a:pathLst>
            </a:custGeom>
            <a:noFill/>
            <a:ln w="38100" cmpd="sng">
              <a:solidFill>
                <a:schemeClr val="folHlink"/>
              </a:solidFill>
              <a:prstDash val="solid"/>
              <a:round/>
              <a:headEnd/>
              <a:tailEnd/>
            </a:ln>
          </p:spPr>
          <p:txBody>
            <a:bodyPr/>
            <a:lstStyle/>
            <a:p>
              <a:endParaRPr lang="en-US"/>
            </a:p>
          </p:txBody>
        </p:sp>
        <p:sp>
          <p:nvSpPr>
            <p:cNvPr id="264777" name="Freeform 585"/>
            <p:cNvSpPr>
              <a:spLocks/>
            </p:cNvSpPr>
            <p:nvPr/>
          </p:nvSpPr>
          <p:spPr bwMode="auto">
            <a:xfrm>
              <a:off x="4223" y="3377"/>
              <a:ext cx="85" cy="114"/>
            </a:xfrm>
            <a:custGeom>
              <a:avLst/>
              <a:gdLst/>
              <a:ahLst/>
              <a:cxnLst>
                <a:cxn ang="0">
                  <a:pos x="0" y="229"/>
                </a:cxn>
                <a:cxn ang="0">
                  <a:pos x="85" y="121"/>
                </a:cxn>
                <a:cxn ang="0">
                  <a:pos x="169" y="0"/>
                </a:cxn>
              </a:cxnLst>
              <a:rect l="0" t="0" r="r" b="b"/>
              <a:pathLst>
                <a:path w="169" h="229">
                  <a:moveTo>
                    <a:pt x="0" y="229"/>
                  </a:moveTo>
                  <a:lnTo>
                    <a:pt x="85" y="121"/>
                  </a:lnTo>
                  <a:lnTo>
                    <a:pt x="169" y="0"/>
                  </a:lnTo>
                </a:path>
              </a:pathLst>
            </a:custGeom>
            <a:noFill/>
            <a:ln w="38100" cmpd="sng">
              <a:solidFill>
                <a:schemeClr val="folHlink"/>
              </a:solidFill>
              <a:prstDash val="solid"/>
              <a:round/>
              <a:headEnd/>
              <a:tailEnd/>
            </a:ln>
          </p:spPr>
          <p:txBody>
            <a:bodyPr/>
            <a:lstStyle/>
            <a:p>
              <a:endParaRPr lang="en-US"/>
            </a:p>
          </p:txBody>
        </p:sp>
        <p:sp>
          <p:nvSpPr>
            <p:cNvPr id="264778" name="Freeform 586"/>
            <p:cNvSpPr>
              <a:spLocks/>
            </p:cNvSpPr>
            <p:nvPr/>
          </p:nvSpPr>
          <p:spPr bwMode="auto">
            <a:xfrm>
              <a:off x="4308" y="3233"/>
              <a:ext cx="83" cy="144"/>
            </a:xfrm>
            <a:custGeom>
              <a:avLst/>
              <a:gdLst/>
              <a:ahLst/>
              <a:cxnLst>
                <a:cxn ang="0">
                  <a:pos x="0" y="288"/>
                </a:cxn>
                <a:cxn ang="0">
                  <a:pos x="83" y="156"/>
                </a:cxn>
                <a:cxn ang="0">
                  <a:pos x="167" y="0"/>
                </a:cxn>
              </a:cxnLst>
              <a:rect l="0" t="0" r="r" b="b"/>
              <a:pathLst>
                <a:path w="167" h="288">
                  <a:moveTo>
                    <a:pt x="0" y="288"/>
                  </a:moveTo>
                  <a:lnTo>
                    <a:pt x="83" y="156"/>
                  </a:lnTo>
                  <a:lnTo>
                    <a:pt x="167" y="0"/>
                  </a:lnTo>
                </a:path>
              </a:pathLst>
            </a:custGeom>
            <a:noFill/>
            <a:ln w="38100" cmpd="sng">
              <a:solidFill>
                <a:schemeClr val="folHlink"/>
              </a:solidFill>
              <a:prstDash val="solid"/>
              <a:round/>
              <a:headEnd/>
              <a:tailEnd/>
            </a:ln>
          </p:spPr>
          <p:txBody>
            <a:bodyPr/>
            <a:lstStyle/>
            <a:p>
              <a:endParaRPr lang="en-US"/>
            </a:p>
          </p:txBody>
        </p:sp>
        <p:sp>
          <p:nvSpPr>
            <p:cNvPr id="264779" name="Freeform 587"/>
            <p:cNvSpPr>
              <a:spLocks/>
            </p:cNvSpPr>
            <p:nvPr/>
          </p:nvSpPr>
          <p:spPr bwMode="auto">
            <a:xfrm>
              <a:off x="4391" y="3059"/>
              <a:ext cx="85" cy="174"/>
            </a:xfrm>
            <a:custGeom>
              <a:avLst/>
              <a:gdLst/>
              <a:ahLst/>
              <a:cxnLst>
                <a:cxn ang="0">
                  <a:pos x="0" y="347"/>
                </a:cxn>
                <a:cxn ang="0">
                  <a:pos x="85" y="180"/>
                </a:cxn>
                <a:cxn ang="0">
                  <a:pos x="169" y="0"/>
                </a:cxn>
              </a:cxnLst>
              <a:rect l="0" t="0" r="r" b="b"/>
              <a:pathLst>
                <a:path w="169" h="347">
                  <a:moveTo>
                    <a:pt x="0" y="347"/>
                  </a:moveTo>
                  <a:lnTo>
                    <a:pt x="85" y="180"/>
                  </a:lnTo>
                  <a:lnTo>
                    <a:pt x="169" y="0"/>
                  </a:lnTo>
                </a:path>
              </a:pathLst>
            </a:custGeom>
            <a:noFill/>
            <a:ln w="38100" cmpd="sng">
              <a:solidFill>
                <a:schemeClr val="folHlink"/>
              </a:solidFill>
              <a:prstDash val="solid"/>
              <a:round/>
              <a:headEnd/>
              <a:tailEnd/>
            </a:ln>
          </p:spPr>
          <p:txBody>
            <a:bodyPr/>
            <a:lstStyle/>
            <a:p>
              <a:endParaRPr lang="en-US"/>
            </a:p>
          </p:txBody>
        </p:sp>
        <p:sp>
          <p:nvSpPr>
            <p:cNvPr id="264780" name="Freeform 588"/>
            <p:cNvSpPr>
              <a:spLocks/>
            </p:cNvSpPr>
            <p:nvPr/>
          </p:nvSpPr>
          <p:spPr bwMode="auto">
            <a:xfrm>
              <a:off x="4476" y="2868"/>
              <a:ext cx="89" cy="191"/>
            </a:xfrm>
            <a:custGeom>
              <a:avLst/>
              <a:gdLst/>
              <a:ahLst/>
              <a:cxnLst>
                <a:cxn ang="0">
                  <a:pos x="0" y="384"/>
                </a:cxn>
                <a:cxn ang="0">
                  <a:pos x="83" y="204"/>
                </a:cxn>
                <a:cxn ang="0">
                  <a:pos x="179" y="0"/>
                </a:cxn>
              </a:cxnLst>
              <a:rect l="0" t="0" r="r" b="b"/>
              <a:pathLst>
                <a:path w="179" h="384">
                  <a:moveTo>
                    <a:pt x="0" y="384"/>
                  </a:moveTo>
                  <a:lnTo>
                    <a:pt x="83" y="204"/>
                  </a:lnTo>
                  <a:lnTo>
                    <a:pt x="179" y="0"/>
                  </a:lnTo>
                </a:path>
              </a:pathLst>
            </a:custGeom>
            <a:noFill/>
            <a:ln w="38100" cmpd="sng">
              <a:solidFill>
                <a:schemeClr val="folHlink"/>
              </a:solidFill>
              <a:prstDash val="solid"/>
              <a:round/>
              <a:headEnd/>
              <a:tailEnd/>
            </a:ln>
          </p:spPr>
          <p:txBody>
            <a:bodyPr/>
            <a:lstStyle/>
            <a:p>
              <a:endParaRPr lang="en-US"/>
            </a:p>
          </p:txBody>
        </p:sp>
        <p:sp>
          <p:nvSpPr>
            <p:cNvPr id="264781" name="Freeform 589"/>
            <p:cNvSpPr>
              <a:spLocks/>
            </p:cNvSpPr>
            <p:nvPr/>
          </p:nvSpPr>
          <p:spPr bwMode="auto">
            <a:xfrm>
              <a:off x="4565" y="2646"/>
              <a:ext cx="84" cy="222"/>
            </a:xfrm>
            <a:custGeom>
              <a:avLst/>
              <a:gdLst/>
              <a:ahLst/>
              <a:cxnLst>
                <a:cxn ang="0">
                  <a:pos x="0" y="443"/>
                </a:cxn>
                <a:cxn ang="0">
                  <a:pos x="84" y="226"/>
                </a:cxn>
                <a:cxn ang="0">
                  <a:pos x="168" y="0"/>
                </a:cxn>
              </a:cxnLst>
              <a:rect l="0" t="0" r="r" b="b"/>
              <a:pathLst>
                <a:path w="168" h="443">
                  <a:moveTo>
                    <a:pt x="0" y="443"/>
                  </a:moveTo>
                  <a:lnTo>
                    <a:pt x="84" y="226"/>
                  </a:lnTo>
                  <a:lnTo>
                    <a:pt x="168" y="0"/>
                  </a:lnTo>
                </a:path>
              </a:pathLst>
            </a:custGeom>
            <a:noFill/>
            <a:ln w="38100" cmpd="sng">
              <a:solidFill>
                <a:schemeClr val="folHlink"/>
              </a:solidFill>
              <a:prstDash val="solid"/>
              <a:round/>
              <a:headEnd/>
              <a:tailEnd/>
            </a:ln>
          </p:spPr>
          <p:txBody>
            <a:bodyPr/>
            <a:lstStyle/>
            <a:p>
              <a:endParaRPr lang="en-US"/>
            </a:p>
          </p:txBody>
        </p:sp>
        <p:sp>
          <p:nvSpPr>
            <p:cNvPr id="264782" name="Freeform 590"/>
            <p:cNvSpPr>
              <a:spLocks/>
            </p:cNvSpPr>
            <p:nvPr/>
          </p:nvSpPr>
          <p:spPr bwMode="auto">
            <a:xfrm>
              <a:off x="4649" y="2400"/>
              <a:ext cx="84" cy="246"/>
            </a:xfrm>
            <a:custGeom>
              <a:avLst/>
              <a:gdLst/>
              <a:ahLst/>
              <a:cxnLst>
                <a:cxn ang="0">
                  <a:pos x="0" y="492"/>
                </a:cxn>
                <a:cxn ang="0">
                  <a:pos x="83" y="252"/>
                </a:cxn>
                <a:cxn ang="0">
                  <a:pos x="167" y="0"/>
                </a:cxn>
              </a:cxnLst>
              <a:rect l="0" t="0" r="r" b="b"/>
              <a:pathLst>
                <a:path w="167" h="492">
                  <a:moveTo>
                    <a:pt x="0" y="492"/>
                  </a:moveTo>
                  <a:lnTo>
                    <a:pt x="83" y="252"/>
                  </a:lnTo>
                  <a:lnTo>
                    <a:pt x="167" y="0"/>
                  </a:lnTo>
                </a:path>
              </a:pathLst>
            </a:custGeom>
            <a:noFill/>
            <a:ln w="38100" cmpd="sng">
              <a:solidFill>
                <a:schemeClr val="folHlink"/>
              </a:solidFill>
              <a:prstDash val="solid"/>
              <a:round/>
              <a:headEnd/>
              <a:tailEnd/>
            </a:ln>
          </p:spPr>
          <p:txBody>
            <a:bodyPr/>
            <a:lstStyle/>
            <a:p>
              <a:endParaRPr lang="en-US"/>
            </a:p>
          </p:txBody>
        </p:sp>
      </p:grpSp>
      <p:sp>
        <p:nvSpPr>
          <p:cNvPr id="264784" name="Text Box 592"/>
          <p:cNvSpPr txBox="1">
            <a:spLocks noChangeArrowheads="1"/>
          </p:cNvSpPr>
          <p:nvPr/>
        </p:nvSpPr>
        <p:spPr bwMode="auto">
          <a:xfrm>
            <a:off x="1355725" y="5045075"/>
            <a:ext cx="1327150" cy="519113"/>
          </a:xfrm>
          <a:prstGeom prst="rect">
            <a:avLst/>
          </a:prstGeom>
          <a:noFill/>
          <a:ln w="12700">
            <a:noFill/>
            <a:miter lim="800000"/>
            <a:headEnd type="none" w="lg" len="med"/>
            <a:tailEnd type="none" w="lg" len="med"/>
          </a:ln>
          <a:effectLst/>
        </p:spPr>
        <p:txBody>
          <a:bodyPr wrap="none">
            <a:spAutoFit/>
          </a:bodyPr>
          <a:lstStyle/>
          <a:p>
            <a:r>
              <a:rPr lang="en-US"/>
              <a:t>velocity</a:t>
            </a:r>
          </a:p>
        </p:txBody>
      </p:sp>
      <p:sp>
        <p:nvSpPr>
          <p:cNvPr id="264785" name="Line 593"/>
          <p:cNvSpPr>
            <a:spLocks noChangeShapeType="1"/>
          </p:cNvSpPr>
          <p:nvPr/>
        </p:nvSpPr>
        <p:spPr bwMode="auto">
          <a:xfrm flipV="1">
            <a:off x="1117600" y="4533900"/>
            <a:ext cx="0" cy="93980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grpSp>
        <p:nvGrpSpPr>
          <p:cNvPr id="264786" name="Group 594"/>
          <p:cNvGrpSpPr>
            <a:grpSpLocks/>
          </p:cNvGrpSpPr>
          <p:nvPr/>
        </p:nvGrpSpPr>
        <p:grpSpPr bwMode="auto">
          <a:xfrm rot="-5400000">
            <a:off x="5795168" y="3225007"/>
            <a:ext cx="2201863" cy="4495800"/>
            <a:chOff x="3360" y="1344"/>
            <a:chExt cx="1728" cy="2832"/>
          </a:xfrm>
        </p:grpSpPr>
        <p:sp>
          <p:nvSpPr>
            <p:cNvPr id="264787" name="Line 595"/>
            <p:cNvSpPr>
              <a:spLocks noChangeShapeType="1"/>
            </p:cNvSpPr>
            <p:nvPr/>
          </p:nvSpPr>
          <p:spPr bwMode="auto">
            <a:xfrm>
              <a:off x="3360" y="1344"/>
              <a:ext cx="0" cy="2832"/>
            </a:xfrm>
            <a:prstGeom prst="line">
              <a:avLst/>
            </a:prstGeom>
            <a:noFill/>
            <a:ln w="38100">
              <a:solidFill>
                <a:schemeClr val="tx1"/>
              </a:solidFill>
              <a:round/>
              <a:headEnd type="none" w="lg" len="med"/>
              <a:tailEnd type="none" w="lg" len="med"/>
            </a:ln>
            <a:effectLst/>
          </p:spPr>
          <p:txBody>
            <a:bodyPr wrap="none" anchor="ctr">
              <a:spAutoFit/>
            </a:bodyPr>
            <a:lstStyle/>
            <a:p>
              <a:endParaRPr lang="en-US"/>
            </a:p>
          </p:txBody>
        </p:sp>
        <p:sp>
          <p:nvSpPr>
            <p:cNvPr id="264788" name="Line 596"/>
            <p:cNvSpPr>
              <a:spLocks noChangeShapeType="1"/>
            </p:cNvSpPr>
            <p:nvPr/>
          </p:nvSpPr>
          <p:spPr bwMode="auto">
            <a:xfrm>
              <a:off x="5088" y="1344"/>
              <a:ext cx="0" cy="2832"/>
            </a:xfrm>
            <a:prstGeom prst="line">
              <a:avLst/>
            </a:prstGeom>
            <a:noFill/>
            <a:ln w="38100">
              <a:solidFill>
                <a:schemeClr val="tx1"/>
              </a:solidFill>
              <a:round/>
              <a:headEnd type="none" w="lg" len="med"/>
              <a:tailEnd type="none" w="lg" len="med"/>
            </a:ln>
            <a:effectLst/>
          </p:spPr>
          <p:txBody>
            <a:bodyPr wrap="none" anchor="ctr">
              <a:spAutoFit/>
            </a:bodyPr>
            <a:lstStyle/>
            <a:p>
              <a:endParaRPr lang="en-US"/>
            </a:p>
          </p:txBody>
        </p:sp>
      </p:grpSp>
      <p:sp>
        <p:nvSpPr>
          <p:cNvPr id="264811" name="Text Box 619"/>
          <p:cNvSpPr txBox="1">
            <a:spLocks noChangeArrowheads="1"/>
          </p:cNvSpPr>
          <p:nvPr/>
        </p:nvSpPr>
        <p:spPr bwMode="auto">
          <a:xfrm>
            <a:off x="7540625" y="4549775"/>
            <a:ext cx="1414463" cy="946150"/>
          </a:xfrm>
          <a:prstGeom prst="rect">
            <a:avLst/>
          </a:prstGeom>
          <a:noFill/>
          <a:ln w="12700">
            <a:noFill/>
            <a:miter lim="800000"/>
            <a:headEnd type="none" w="lg" len="med"/>
            <a:tailEnd type="none" w="lg" len="med"/>
          </a:ln>
          <a:effectLst/>
        </p:spPr>
        <p:txBody>
          <a:bodyPr>
            <a:spAutoFit/>
          </a:bodyPr>
          <a:lstStyle/>
          <a:p>
            <a:r>
              <a:rPr lang="en-US"/>
              <a:t>Velocity gradient</a:t>
            </a:r>
          </a:p>
        </p:txBody>
      </p:sp>
      <p:sp>
        <p:nvSpPr>
          <p:cNvPr id="264814" name="Text Box 622"/>
          <p:cNvSpPr txBox="1">
            <a:spLocks noChangeArrowheads="1"/>
          </p:cNvSpPr>
          <p:nvPr/>
        </p:nvSpPr>
        <p:spPr bwMode="auto">
          <a:xfrm>
            <a:off x="771525" y="4270375"/>
            <a:ext cx="303213" cy="519113"/>
          </a:xfrm>
          <a:prstGeom prst="rect">
            <a:avLst/>
          </a:prstGeom>
          <a:noFill/>
          <a:ln w="12700">
            <a:noFill/>
            <a:miter lim="800000"/>
            <a:headEnd type="none" w="lg" len="med"/>
            <a:tailEnd type="none" w="lg" len="med"/>
          </a:ln>
          <a:effectLst/>
        </p:spPr>
        <p:txBody>
          <a:bodyPr wrap="none">
            <a:spAutoFit/>
          </a:bodyPr>
          <a:lstStyle/>
          <a:p>
            <a:r>
              <a:rPr lang="en-US"/>
              <a:t>r</a:t>
            </a:r>
          </a:p>
        </p:txBody>
      </p:sp>
      <p:sp>
        <p:nvSpPr>
          <p:cNvPr id="264815" name="Line 623"/>
          <p:cNvSpPr>
            <a:spLocks noChangeShapeType="1"/>
          </p:cNvSpPr>
          <p:nvPr/>
        </p:nvSpPr>
        <p:spPr bwMode="auto">
          <a:xfrm flipV="1">
            <a:off x="7124700" y="4533900"/>
            <a:ext cx="0" cy="93980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264816" name="Text Box 624"/>
          <p:cNvSpPr txBox="1">
            <a:spLocks noChangeArrowheads="1"/>
          </p:cNvSpPr>
          <p:nvPr/>
        </p:nvSpPr>
        <p:spPr bwMode="auto">
          <a:xfrm>
            <a:off x="6778625" y="4232275"/>
            <a:ext cx="303213" cy="519113"/>
          </a:xfrm>
          <a:prstGeom prst="rect">
            <a:avLst/>
          </a:prstGeom>
          <a:noFill/>
          <a:ln w="12700">
            <a:noFill/>
            <a:miter lim="800000"/>
            <a:headEnd type="none" w="lg" len="med"/>
            <a:tailEnd type="none" w="lg" len="med"/>
          </a:ln>
          <a:effectLst/>
        </p:spPr>
        <p:txBody>
          <a:bodyPr wrap="none">
            <a:spAutoFit/>
          </a:bodyPr>
          <a:lstStyle/>
          <a:p>
            <a:r>
              <a:rPr lang="en-US"/>
              <a:t>r</a:t>
            </a:r>
          </a:p>
        </p:txBody>
      </p:sp>
      <p:sp>
        <p:nvSpPr>
          <p:cNvPr id="264817" name="Line 625"/>
          <p:cNvSpPr>
            <a:spLocks noChangeShapeType="1"/>
          </p:cNvSpPr>
          <p:nvPr/>
        </p:nvSpPr>
        <p:spPr bwMode="auto">
          <a:xfrm>
            <a:off x="406400" y="5480050"/>
            <a:ext cx="8559800" cy="0"/>
          </a:xfrm>
          <a:prstGeom prst="line">
            <a:avLst/>
          </a:prstGeom>
          <a:noFill/>
          <a:ln w="12700">
            <a:solidFill>
              <a:schemeClr val="tx1"/>
            </a:solidFill>
            <a:prstDash val="dashDot"/>
            <a:round/>
            <a:headEnd type="none" w="lg" len="med"/>
            <a:tailEnd type="none" w="lg" len="med"/>
          </a:ln>
          <a:effectLst/>
        </p:spPr>
        <p:txBody>
          <a:bodyPr anchor="ctr">
            <a:spAutoFit/>
          </a:bodyPr>
          <a:lstStyle/>
          <a:p>
            <a:endParaRPr lang="en-US"/>
          </a:p>
        </p:txBody>
      </p:sp>
      <p:sp>
        <p:nvSpPr>
          <p:cNvPr id="264818" name="Freeform 626"/>
          <p:cNvSpPr>
            <a:spLocks/>
          </p:cNvSpPr>
          <p:nvPr/>
        </p:nvSpPr>
        <p:spPr bwMode="auto">
          <a:xfrm flipH="1">
            <a:off x="5765800" y="4381500"/>
            <a:ext cx="1358900" cy="2197100"/>
          </a:xfrm>
          <a:custGeom>
            <a:avLst/>
            <a:gdLst/>
            <a:ahLst/>
            <a:cxnLst>
              <a:cxn ang="0">
                <a:pos x="856" y="0"/>
              </a:cxn>
              <a:cxn ang="0">
                <a:pos x="0" y="688"/>
              </a:cxn>
              <a:cxn ang="0">
                <a:pos x="840" y="1384"/>
              </a:cxn>
            </a:cxnLst>
            <a:rect l="0" t="0" r="r" b="b"/>
            <a:pathLst>
              <a:path w="856" h="1384">
                <a:moveTo>
                  <a:pt x="856" y="0"/>
                </a:moveTo>
                <a:lnTo>
                  <a:pt x="0" y="688"/>
                </a:lnTo>
                <a:lnTo>
                  <a:pt x="840" y="1384"/>
                </a:lnTo>
              </a:path>
            </a:pathLst>
          </a:custGeom>
          <a:noFill/>
          <a:ln w="38100" cap="flat" cmpd="sng">
            <a:solidFill>
              <a:schemeClr val="folHlink"/>
            </a:solidFill>
            <a:prstDash val="solid"/>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734"/>
                                        </p:tgtEl>
                                        <p:attrNameLst>
                                          <p:attrName>style.visibility</p:attrName>
                                        </p:attrNameLst>
                                      </p:cBhvr>
                                      <p:to>
                                        <p:strVal val="visible"/>
                                      </p:to>
                                    </p:set>
                                    <p:animEffect transition="in" filter="fade">
                                      <p:cBhvr>
                                        <p:cTn id="7" dur="500"/>
                                        <p:tgtEl>
                                          <p:spTgt spid="264734"/>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64734"/>
                                        </p:tgtEl>
                                      </p:cBhvr>
                                    </p:animEffect>
                                    <p:set>
                                      <p:cBhvr>
                                        <p:cTn id="11" dur="1" fill="hold">
                                          <p:stCondLst>
                                            <p:cond delay="499"/>
                                          </p:stCondLst>
                                        </p:cTn>
                                        <p:tgtEl>
                                          <p:spTgt spid="26473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64268"/>
                                        </p:tgtEl>
                                        <p:attrNameLst>
                                          <p:attrName>style.visibility</p:attrName>
                                        </p:attrNameLst>
                                      </p:cBhvr>
                                      <p:to>
                                        <p:strVal val="visible"/>
                                      </p:to>
                                    </p:set>
                                    <p:animEffect transition="in" filter="fade">
                                      <p:cBhvr>
                                        <p:cTn id="14" dur="500"/>
                                        <p:tgtEl>
                                          <p:spTgt spid="264268"/>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264268"/>
                                        </p:tgtEl>
                                      </p:cBhvr>
                                    </p:animEffect>
                                    <p:set>
                                      <p:cBhvr>
                                        <p:cTn id="18" dur="1" fill="hold">
                                          <p:stCondLst>
                                            <p:cond delay="499"/>
                                          </p:stCondLst>
                                        </p:cTn>
                                        <p:tgtEl>
                                          <p:spTgt spid="26426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64511"/>
                                        </p:tgtEl>
                                        <p:attrNameLst>
                                          <p:attrName>style.visibility</p:attrName>
                                        </p:attrNameLst>
                                      </p:cBhvr>
                                      <p:to>
                                        <p:strVal val="visible"/>
                                      </p:to>
                                    </p:set>
                                    <p:animEffect transition="in" filter="fade">
                                      <p:cBhvr>
                                        <p:cTn id="21" dur="500"/>
                                        <p:tgtEl>
                                          <p:spTgt spid="264511"/>
                                        </p:tgtEl>
                                      </p:cBhvr>
                                    </p:animEffect>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264511"/>
                                        </p:tgtEl>
                                      </p:cBhvr>
                                    </p:animEffect>
                                    <p:set>
                                      <p:cBhvr>
                                        <p:cTn id="25" dur="1" fill="hold">
                                          <p:stCondLst>
                                            <p:cond delay="499"/>
                                          </p:stCondLst>
                                        </p:cTn>
                                        <p:tgtEl>
                                          <p:spTgt spid="2645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4533"/>
                                        </p:tgtEl>
                                        <p:attrNameLst>
                                          <p:attrName>style.visibility</p:attrName>
                                        </p:attrNameLst>
                                      </p:cBhvr>
                                      <p:to>
                                        <p:strVal val="visible"/>
                                      </p:to>
                                    </p:set>
                                    <p:animEffect transition="in" filter="fade">
                                      <p:cBhvr>
                                        <p:cTn id="28" dur="500"/>
                                        <p:tgtEl>
                                          <p:spTgt spid="264533"/>
                                        </p:tgtEl>
                                      </p:cBhvr>
                                    </p:animEffect>
                                  </p:childTnLst>
                                </p:cTn>
                              </p:par>
                            </p:childTnLst>
                          </p:cTn>
                        </p:par>
                        <p:par>
                          <p:cTn id="29" fill="hold">
                            <p:stCondLst>
                              <p:cond delay="2000"/>
                            </p:stCondLst>
                            <p:childTnLst>
                              <p:par>
                                <p:cTn id="30" presetID="10" presetClass="exit" presetSubtype="0" fill="hold" nodeType="afterEffect">
                                  <p:stCondLst>
                                    <p:cond delay="0"/>
                                  </p:stCondLst>
                                  <p:childTnLst>
                                    <p:animEffect transition="out" filter="fade">
                                      <p:cBhvr>
                                        <p:cTn id="31" dur="500"/>
                                        <p:tgtEl>
                                          <p:spTgt spid="264533"/>
                                        </p:tgtEl>
                                      </p:cBhvr>
                                    </p:animEffect>
                                    <p:set>
                                      <p:cBhvr>
                                        <p:cTn id="32" dur="1" fill="hold">
                                          <p:stCondLst>
                                            <p:cond delay="499"/>
                                          </p:stCondLst>
                                        </p:cTn>
                                        <p:tgtEl>
                                          <p:spTgt spid="2645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64555"/>
                                        </p:tgtEl>
                                        <p:attrNameLst>
                                          <p:attrName>style.visibility</p:attrName>
                                        </p:attrNameLst>
                                      </p:cBhvr>
                                      <p:to>
                                        <p:strVal val="visible"/>
                                      </p:to>
                                    </p:set>
                                    <p:animEffect transition="in" filter="fade">
                                      <p:cBhvr>
                                        <p:cTn id="35" dur="500"/>
                                        <p:tgtEl>
                                          <p:spTgt spid="264555"/>
                                        </p:tgtEl>
                                      </p:cBhvr>
                                    </p:animEffect>
                                  </p:childTnLst>
                                </p:cTn>
                              </p:par>
                            </p:childTnLst>
                          </p:cTn>
                        </p:par>
                        <p:par>
                          <p:cTn id="36" fill="hold">
                            <p:stCondLst>
                              <p:cond delay="2500"/>
                            </p:stCondLst>
                            <p:childTnLst>
                              <p:par>
                                <p:cTn id="37" presetID="10" presetClass="exit" presetSubtype="0" fill="hold" nodeType="afterEffect">
                                  <p:stCondLst>
                                    <p:cond delay="0"/>
                                  </p:stCondLst>
                                  <p:childTnLst>
                                    <p:animEffect transition="out" filter="fade">
                                      <p:cBhvr>
                                        <p:cTn id="38" dur="500"/>
                                        <p:tgtEl>
                                          <p:spTgt spid="264555"/>
                                        </p:tgtEl>
                                      </p:cBhvr>
                                    </p:animEffect>
                                    <p:set>
                                      <p:cBhvr>
                                        <p:cTn id="39" dur="1" fill="hold">
                                          <p:stCondLst>
                                            <p:cond delay="499"/>
                                          </p:stCondLst>
                                        </p:cTn>
                                        <p:tgtEl>
                                          <p:spTgt spid="26455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64577"/>
                                        </p:tgtEl>
                                        <p:attrNameLst>
                                          <p:attrName>style.visibility</p:attrName>
                                        </p:attrNameLst>
                                      </p:cBhvr>
                                      <p:to>
                                        <p:strVal val="visible"/>
                                      </p:to>
                                    </p:set>
                                    <p:animEffect transition="in" filter="fade">
                                      <p:cBhvr>
                                        <p:cTn id="42" dur="500"/>
                                        <p:tgtEl>
                                          <p:spTgt spid="264577"/>
                                        </p:tgtEl>
                                      </p:cBhvr>
                                    </p:animEffect>
                                  </p:childTnLst>
                                </p:cTn>
                              </p:par>
                            </p:childTnLst>
                          </p:cTn>
                        </p:par>
                        <p:par>
                          <p:cTn id="43" fill="hold">
                            <p:stCondLst>
                              <p:cond delay="3000"/>
                            </p:stCondLst>
                            <p:childTnLst>
                              <p:par>
                                <p:cTn id="44" presetID="10" presetClass="exit" presetSubtype="0" fill="hold" nodeType="afterEffect">
                                  <p:stCondLst>
                                    <p:cond delay="0"/>
                                  </p:stCondLst>
                                  <p:childTnLst>
                                    <p:animEffect transition="out" filter="fade">
                                      <p:cBhvr>
                                        <p:cTn id="45" dur="500"/>
                                        <p:tgtEl>
                                          <p:spTgt spid="264577"/>
                                        </p:tgtEl>
                                      </p:cBhvr>
                                    </p:animEffect>
                                    <p:set>
                                      <p:cBhvr>
                                        <p:cTn id="46" dur="1" fill="hold">
                                          <p:stCondLst>
                                            <p:cond delay="499"/>
                                          </p:stCondLst>
                                        </p:cTn>
                                        <p:tgtEl>
                                          <p:spTgt spid="264577"/>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64599"/>
                                        </p:tgtEl>
                                        <p:attrNameLst>
                                          <p:attrName>style.visibility</p:attrName>
                                        </p:attrNameLst>
                                      </p:cBhvr>
                                      <p:to>
                                        <p:strVal val="visible"/>
                                      </p:to>
                                    </p:set>
                                    <p:animEffect transition="in" filter="fade">
                                      <p:cBhvr>
                                        <p:cTn id="49" dur="500"/>
                                        <p:tgtEl>
                                          <p:spTgt spid="264599"/>
                                        </p:tgtEl>
                                      </p:cBhvr>
                                    </p:animEffect>
                                  </p:childTnLst>
                                </p:cTn>
                              </p:par>
                            </p:childTnLst>
                          </p:cTn>
                        </p:par>
                        <p:par>
                          <p:cTn id="50" fill="hold">
                            <p:stCondLst>
                              <p:cond delay="3500"/>
                            </p:stCondLst>
                            <p:childTnLst>
                              <p:par>
                                <p:cTn id="51" presetID="10" presetClass="exit" presetSubtype="0" fill="hold" nodeType="afterEffect">
                                  <p:stCondLst>
                                    <p:cond delay="0"/>
                                  </p:stCondLst>
                                  <p:childTnLst>
                                    <p:animEffect transition="out" filter="fade">
                                      <p:cBhvr>
                                        <p:cTn id="52" dur="500"/>
                                        <p:tgtEl>
                                          <p:spTgt spid="264599"/>
                                        </p:tgtEl>
                                      </p:cBhvr>
                                    </p:animEffect>
                                    <p:set>
                                      <p:cBhvr>
                                        <p:cTn id="53" dur="1" fill="hold">
                                          <p:stCondLst>
                                            <p:cond delay="499"/>
                                          </p:stCondLst>
                                        </p:cTn>
                                        <p:tgtEl>
                                          <p:spTgt spid="264599"/>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64621"/>
                                        </p:tgtEl>
                                        <p:attrNameLst>
                                          <p:attrName>style.visibility</p:attrName>
                                        </p:attrNameLst>
                                      </p:cBhvr>
                                      <p:to>
                                        <p:strVal val="visible"/>
                                      </p:to>
                                    </p:set>
                                    <p:animEffect transition="in" filter="fade">
                                      <p:cBhvr>
                                        <p:cTn id="56" dur="500"/>
                                        <p:tgtEl>
                                          <p:spTgt spid="264621"/>
                                        </p:tgtEl>
                                      </p:cBhvr>
                                    </p:animEffect>
                                  </p:childTnLst>
                                </p:cTn>
                              </p:par>
                            </p:childTnLst>
                          </p:cTn>
                        </p:par>
                        <p:par>
                          <p:cTn id="57" fill="hold">
                            <p:stCondLst>
                              <p:cond delay="4000"/>
                            </p:stCondLst>
                            <p:childTnLst>
                              <p:par>
                                <p:cTn id="58" presetID="10" presetClass="exit" presetSubtype="0" fill="hold" nodeType="afterEffect">
                                  <p:stCondLst>
                                    <p:cond delay="0"/>
                                  </p:stCondLst>
                                  <p:childTnLst>
                                    <p:animEffect transition="out" filter="fade">
                                      <p:cBhvr>
                                        <p:cTn id="59" dur="500"/>
                                        <p:tgtEl>
                                          <p:spTgt spid="264621"/>
                                        </p:tgtEl>
                                      </p:cBhvr>
                                    </p:animEffect>
                                    <p:set>
                                      <p:cBhvr>
                                        <p:cTn id="60" dur="1" fill="hold">
                                          <p:stCondLst>
                                            <p:cond delay="499"/>
                                          </p:stCondLst>
                                        </p:cTn>
                                        <p:tgtEl>
                                          <p:spTgt spid="26462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64643"/>
                                        </p:tgtEl>
                                        <p:attrNameLst>
                                          <p:attrName>style.visibility</p:attrName>
                                        </p:attrNameLst>
                                      </p:cBhvr>
                                      <p:to>
                                        <p:strVal val="visible"/>
                                      </p:to>
                                    </p:set>
                                    <p:animEffect transition="in" filter="fade">
                                      <p:cBhvr>
                                        <p:cTn id="63" dur="500"/>
                                        <p:tgtEl>
                                          <p:spTgt spid="264643"/>
                                        </p:tgtEl>
                                      </p:cBhvr>
                                    </p:animEffect>
                                  </p:childTnLst>
                                </p:cTn>
                              </p:par>
                            </p:childTnLst>
                          </p:cTn>
                        </p:par>
                        <p:par>
                          <p:cTn id="64" fill="hold">
                            <p:stCondLst>
                              <p:cond delay="4500"/>
                            </p:stCondLst>
                            <p:childTnLst>
                              <p:par>
                                <p:cTn id="65" presetID="10" presetClass="exit" presetSubtype="0" fill="hold" nodeType="afterEffect">
                                  <p:stCondLst>
                                    <p:cond delay="0"/>
                                  </p:stCondLst>
                                  <p:childTnLst>
                                    <p:animEffect transition="out" filter="fade">
                                      <p:cBhvr>
                                        <p:cTn id="66" dur="500"/>
                                        <p:tgtEl>
                                          <p:spTgt spid="264643"/>
                                        </p:tgtEl>
                                      </p:cBhvr>
                                    </p:animEffect>
                                    <p:set>
                                      <p:cBhvr>
                                        <p:cTn id="67" dur="1" fill="hold">
                                          <p:stCondLst>
                                            <p:cond delay="499"/>
                                          </p:stCondLst>
                                        </p:cTn>
                                        <p:tgtEl>
                                          <p:spTgt spid="264643"/>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264665"/>
                                        </p:tgtEl>
                                        <p:attrNameLst>
                                          <p:attrName>style.visibility</p:attrName>
                                        </p:attrNameLst>
                                      </p:cBhvr>
                                      <p:to>
                                        <p:strVal val="visible"/>
                                      </p:to>
                                    </p:set>
                                    <p:animEffect transition="in" filter="fade">
                                      <p:cBhvr>
                                        <p:cTn id="70" dur="500"/>
                                        <p:tgtEl>
                                          <p:spTgt spid="264665"/>
                                        </p:tgtEl>
                                      </p:cBhvr>
                                    </p:animEffect>
                                  </p:childTnLst>
                                </p:cTn>
                              </p:par>
                            </p:childTnLst>
                          </p:cTn>
                        </p:par>
                        <p:par>
                          <p:cTn id="71" fill="hold">
                            <p:stCondLst>
                              <p:cond delay="5000"/>
                            </p:stCondLst>
                            <p:childTnLst>
                              <p:par>
                                <p:cTn id="72" presetID="10" presetClass="exit" presetSubtype="0" fill="hold" nodeType="afterEffect">
                                  <p:stCondLst>
                                    <p:cond delay="0"/>
                                  </p:stCondLst>
                                  <p:childTnLst>
                                    <p:animEffect transition="out" filter="fade">
                                      <p:cBhvr>
                                        <p:cTn id="73" dur="500"/>
                                        <p:tgtEl>
                                          <p:spTgt spid="264665"/>
                                        </p:tgtEl>
                                      </p:cBhvr>
                                    </p:animEffect>
                                    <p:set>
                                      <p:cBhvr>
                                        <p:cTn id="74" dur="1" fill="hold">
                                          <p:stCondLst>
                                            <p:cond delay="499"/>
                                          </p:stCondLst>
                                        </p:cTn>
                                        <p:tgtEl>
                                          <p:spTgt spid="264665"/>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64687"/>
                                        </p:tgtEl>
                                        <p:attrNameLst>
                                          <p:attrName>style.visibility</p:attrName>
                                        </p:attrNameLst>
                                      </p:cBhvr>
                                      <p:to>
                                        <p:strVal val="visible"/>
                                      </p:to>
                                    </p:set>
                                    <p:animEffect transition="in" filter="fade">
                                      <p:cBhvr>
                                        <p:cTn id="77" dur="500"/>
                                        <p:tgtEl>
                                          <p:spTgt spid="264687"/>
                                        </p:tgtEl>
                                      </p:cBhvr>
                                    </p:animEffect>
                                  </p:childTnLst>
                                </p:cTn>
                              </p:par>
                            </p:childTnLst>
                          </p:cTn>
                        </p:par>
                        <p:par>
                          <p:cTn id="78" fill="hold">
                            <p:stCondLst>
                              <p:cond delay="5500"/>
                            </p:stCondLst>
                            <p:childTnLst>
                              <p:par>
                                <p:cTn id="79" presetID="10" presetClass="exit" presetSubtype="0" fill="hold" nodeType="afterEffect">
                                  <p:stCondLst>
                                    <p:cond delay="0"/>
                                  </p:stCondLst>
                                  <p:childTnLst>
                                    <p:animEffect transition="out" filter="fade">
                                      <p:cBhvr>
                                        <p:cTn id="80" dur="500"/>
                                        <p:tgtEl>
                                          <p:spTgt spid="264687"/>
                                        </p:tgtEl>
                                      </p:cBhvr>
                                    </p:animEffect>
                                    <p:set>
                                      <p:cBhvr>
                                        <p:cTn id="81" dur="1" fill="hold">
                                          <p:stCondLst>
                                            <p:cond delay="499"/>
                                          </p:stCondLst>
                                        </p:cTn>
                                        <p:tgtEl>
                                          <p:spTgt spid="264687"/>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264709"/>
                                        </p:tgtEl>
                                        <p:attrNameLst>
                                          <p:attrName>style.visibility</p:attrName>
                                        </p:attrNameLst>
                                      </p:cBhvr>
                                      <p:to>
                                        <p:strVal val="visible"/>
                                      </p:to>
                                    </p:set>
                                    <p:animEffect transition="in" filter="fade">
                                      <p:cBhvr>
                                        <p:cTn id="84" dur="500"/>
                                        <p:tgtEl>
                                          <p:spTgt spid="264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Flocculation Insights</a:t>
            </a:r>
            <a:endParaRPr lang="en-US" dirty="0"/>
          </a:p>
        </p:txBody>
      </p:sp>
      <p:sp>
        <p:nvSpPr>
          <p:cNvPr id="3" name="Content Placeholder 2"/>
          <p:cNvSpPr>
            <a:spLocks noGrp="1"/>
          </p:cNvSpPr>
          <p:nvPr>
            <p:ph idx="1"/>
          </p:nvPr>
        </p:nvSpPr>
        <p:spPr/>
        <p:txBody>
          <a:bodyPr/>
          <a:lstStyle/>
          <a:p>
            <a:r>
              <a:rPr lang="en-US" sz="2800" dirty="0" smtClean="0"/>
              <a:t>Coagulant </a:t>
            </a:r>
            <a:r>
              <a:rPr lang="en-US" sz="2800" dirty="0" err="1" smtClean="0"/>
              <a:t>nanoglobs</a:t>
            </a:r>
            <a:r>
              <a:rPr lang="en-US" sz="2800" dirty="0" smtClean="0"/>
              <a:t> also attach to the reactor walls and are “lost”</a:t>
            </a:r>
          </a:p>
          <a:p>
            <a:pPr lvl="1"/>
            <a:r>
              <a:rPr lang="en-US" sz="2400" dirty="0" smtClean="0"/>
              <a:t>This is a VERY significant loss of coagulant in laboratory flocculators</a:t>
            </a:r>
          </a:p>
          <a:p>
            <a:pPr lvl="1"/>
            <a:r>
              <a:rPr lang="en-US" sz="2400" dirty="0" smtClean="0"/>
              <a:t>Consider a deposition chamber</a:t>
            </a:r>
          </a:p>
          <a:p>
            <a:r>
              <a:rPr lang="en-US" sz="2800" dirty="0" smtClean="0"/>
              <a:t>Big flocs are useless at sweeping up little colloids because the shear at the surface of the big flocs is too high for colloids to attach</a:t>
            </a:r>
          </a:p>
          <a:p>
            <a:pPr lvl="1"/>
            <a:r>
              <a:rPr lang="en-US" sz="2400" dirty="0" smtClean="0"/>
              <a:t>Consider </a:t>
            </a:r>
            <a:r>
              <a:rPr lang="en-US" sz="2400" b="1" dirty="0" smtClean="0"/>
              <a:t>breaking flocs!</a:t>
            </a:r>
          </a:p>
          <a:p>
            <a:pPr lvl="1"/>
            <a:r>
              <a:rPr lang="en-US" sz="2400" dirty="0" smtClean="0"/>
              <a:t>The break/reform process may be occurring in hydraulic flocculators</a:t>
            </a:r>
          </a:p>
          <a:p>
            <a:endParaRPr lang="en-US" sz="2800"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effectLst/>
        </p:spPr>
        <p:txBody>
          <a:bodyPr/>
          <a:lstStyle/>
          <a:p>
            <a:r>
              <a:rPr lang="en-US"/>
              <a:t>Sedimentation Reactor Design</a:t>
            </a:r>
          </a:p>
        </p:txBody>
      </p:sp>
      <p:sp>
        <p:nvSpPr>
          <p:cNvPr id="382979" name="Rectangle 3"/>
          <p:cNvSpPr>
            <a:spLocks noChangeArrowheads="1"/>
          </p:cNvSpPr>
          <p:nvPr/>
        </p:nvSpPr>
        <p:spPr bwMode="auto">
          <a:xfrm>
            <a:off x="1790700" y="2349500"/>
            <a:ext cx="2247900" cy="552450"/>
          </a:xfrm>
          <a:prstGeom prst="rect">
            <a:avLst/>
          </a:prstGeom>
          <a:solidFill>
            <a:schemeClr val="bg1"/>
          </a:solidFill>
          <a:ln w="12700">
            <a:solidFill>
              <a:schemeClr val="tx2"/>
            </a:solidFill>
            <a:miter lim="800000"/>
            <a:headEnd type="none" w="sm" len="sm"/>
            <a:tailEnd type="none" w="sm" len="sm"/>
          </a:ln>
          <a:effectLst/>
        </p:spPr>
        <p:txBody>
          <a:bodyPr wrap="none" anchor="ctr"/>
          <a:lstStyle/>
          <a:p>
            <a:pPr algn="ctr"/>
            <a:r>
              <a:rPr lang="en-US" sz="2400">
                <a:latin typeface="Book Antiqua" pitchFamily="18" charset="0"/>
              </a:rPr>
              <a:t>Screening</a:t>
            </a:r>
          </a:p>
        </p:txBody>
      </p:sp>
      <p:sp>
        <p:nvSpPr>
          <p:cNvPr id="382980" name="Rectangle 4"/>
          <p:cNvSpPr>
            <a:spLocks noChangeArrowheads="1"/>
          </p:cNvSpPr>
          <p:nvPr/>
        </p:nvSpPr>
        <p:spPr bwMode="auto">
          <a:xfrm>
            <a:off x="1790700" y="3521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a:t>Rapid Mix</a:t>
            </a:r>
          </a:p>
        </p:txBody>
      </p:sp>
      <p:sp>
        <p:nvSpPr>
          <p:cNvPr id="382981" name="Rectangle 5"/>
          <p:cNvSpPr>
            <a:spLocks noChangeArrowheads="1"/>
          </p:cNvSpPr>
          <p:nvPr/>
        </p:nvSpPr>
        <p:spPr bwMode="auto">
          <a:xfrm>
            <a:off x="1790700" y="5803900"/>
            <a:ext cx="2247900" cy="552450"/>
          </a:xfrm>
          <a:prstGeom prst="rect">
            <a:avLst/>
          </a:prstGeom>
          <a:solidFill>
            <a:schemeClr val="bg1"/>
          </a:solidFill>
          <a:ln w="57150">
            <a:solidFill>
              <a:schemeClr val="tx2"/>
            </a:solidFill>
            <a:miter lim="800000"/>
            <a:headEnd type="none" w="sm" len="sm"/>
            <a:tailEnd type="none" w="sm" len="sm"/>
          </a:ln>
          <a:effectLst/>
        </p:spPr>
        <p:txBody>
          <a:bodyPr wrap="none" anchor="ctr"/>
          <a:lstStyle/>
          <a:p>
            <a:pPr algn="ctr"/>
            <a:r>
              <a:rPr lang="en-US" sz="2400">
                <a:solidFill>
                  <a:schemeClr val="accent1"/>
                </a:solidFill>
                <a:latin typeface="Book Antiqua" pitchFamily="18" charset="0"/>
              </a:rPr>
              <a:t>Sedimentation</a:t>
            </a:r>
          </a:p>
        </p:txBody>
      </p:sp>
      <p:sp>
        <p:nvSpPr>
          <p:cNvPr id="382982" name="Rectangle 6"/>
          <p:cNvSpPr>
            <a:spLocks noChangeArrowheads="1"/>
          </p:cNvSpPr>
          <p:nvPr/>
        </p:nvSpPr>
        <p:spPr bwMode="auto">
          <a:xfrm>
            <a:off x="5676900" y="2347913"/>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Filtration</a:t>
            </a:r>
          </a:p>
        </p:txBody>
      </p:sp>
      <p:sp>
        <p:nvSpPr>
          <p:cNvPr id="382983" name="Rectangle 7"/>
          <p:cNvSpPr>
            <a:spLocks noChangeArrowheads="1"/>
          </p:cNvSpPr>
          <p:nvPr/>
        </p:nvSpPr>
        <p:spPr bwMode="auto">
          <a:xfrm>
            <a:off x="5676900" y="3521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Disinfection</a:t>
            </a:r>
          </a:p>
        </p:txBody>
      </p:sp>
      <p:sp>
        <p:nvSpPr>
          <p:cNvPr id="382984" name="Rectangle 8"/>
          <p:cNvSpPr>
            <a:spLocks noChangeArrowheads="1"/>
          </p:cNvSpPr>
          <p:nvPr/>
        </p:nvSpPr>
        <p:spPr bwMode="auto">
          <a:xfrm>
            <a:off x="5676900" y="4694238"/>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Storage</a:t>
            </a:r>
          </a:p>
        </p:txBody>
      </p:sp>
      <p:sp>
        <p:nvSpPr>
          <p:cNvPr id="382985" name="Rectangle 9"/>
          <p:cNvSpPr>
            <a:spLocks noChangeArrowheads="1"/>
          </p:cNvSpPr>
          <p:nvPr/>
        </p:nvSpPr>
        <p:spPr bwMode="auto">
          <a:xfrm>
            <a:off x="5676900" y="5867400"/>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Distribution</a:t>
            </a:r>
          </a:p>
        </p:txBody>
      </p:sp>
      <p:sp>
        <p:nvSpPr>
          <p:cNvPr id="382986" name="Text Box 10"/>
          <p:cNvSpPr txBox="1">
            <a:spLocks noChangeArrowheads="1"/>
          </p:cNvSpPr>
          <p:nvPr/>
        </p:nvSpPr>
        <p:spPr bwMode="auto">
          <a:xfrm>
            <a:off x="784225" y="1881188"/>
            <a:ext cx="1643063" cy="457200"/>
          </a:xfrm>
          <a:prstGeom prst="rect">
            <a:avLst/>
          </a:prstGeom>
          <a:noFill/>
          <a:ln w="12700">
            <a:noFill/>
            <a:miter lim="800000"/>
            <a:headEnd type="none" w="sm" len="sm"/>
            <a:tailEnd type="none" w="sm" len="sm"/>
          </a:ln>
          <a:effectLst/>
        </p:spPr>
        <p:txBody>
          <a:bodyPr wrap="none">
            <a:spAutoFit/>
          </a:bodyPr>
          <a:lstStyle/>
          <a:p>
            <a:r>
              <a:rPr lang="en-US" sz="2400">
                <a:latin typeface="Book Antiqua" pitchFamily="18" charset="0"/>
              </a:rPr>
              <a:t>Raw water</a:t>
            </a:r>
          </a:p>
        </p:txBody>
      </p:sp>
      <p:cxnSp>
        <p:nvCxnSpPr>
          <p:cNvPr id="382987" name="AutoShape 11"/>
          <p:cNvCxnSpPr>
            <a:cxnSpLocks noChangeShapeType="1"/>
            <a:stCxn id="382986" idx="3"/>
            <a:endCxn id="382979" idx="0"/>
          </p:cNvCxnSpPr>
          <p:nvPr/>
        </p:nvCxnSpPr>
        <p:spPr bwMode="auto">
          <a:xfrm>
            <a:off x="2427288" y="2109788"/>
            <a:ext cx="487362" cy="239712"/>
          </a:xfrm>
          <a:prstGeom prst="curvedConnector2">
            <a:avLst/>
          </a:prstGeom>
          <a:noFill/>
          <a:ln w="50800">
            <a:solidFill>
              <a:schemeClr val="accent1"/>
            </a:solidFill>
            <a:round/>
            <a:headEnd type="none" w="sm" len="sm"/>
            <a:tailEnd type="triangle" w="med" len="med"/>
          </a:ln>
          <a:effectLst/>
        </p:spPr>
      </p:cxnSp>
      <p:cxnSp>
        <p:nvCxnSpPr>
          <p:cNvPr id="382988" name="AutoShape 12"/>
          <p:cNvCxnSpPr>
            <a:cxnSpLocks noChangeShapeType="1"/>
            <a:stCxn id="382979" idx="2"/>
            <a:endCxn id="382980" idx="0"/>
          </p:cNvCxnSpPr>
          <p:nvPr/>
        </p:nvCxnSpPr>
        <p:spPr bwMode="auto">
          <a:xfrm rot="5400000">
            <a:off x="2605087" y="3211513"/>
            <a:ext cx="619125" cy="0"/>
          </a:xfrm>
          <a:prstGeom prst="straightConnector1">
            <a:avLst/>
          </a:prstGeom>
          <a:noFill/>
          <a:ln w="50800">
            <a:solidFill>
              <a:schemeClr val="accent1"/>
            </a:solidFill>
            <a:round/>
            <a:headEnd type="none" w="sm" len="sm"/>
            <a:tailEnd type="triangle" w="med" len="sm"/>
          </a:ln>
          <a:effectLst/>
        </p:spPr>
      </p:cxnSp>
      <p:cxnSp>
        <p:nvCxnSpPr>
          <p:cNvPr id="382989" name="AutoShape 13"/>
          <p:cNvCxnSpPr>
            <a:cxnSpLocks noChangeShapeType="1"/>
            <a:endCxn id="382981" idx="0"/>
          </p:cNvCxnSpPr>
          <p:nvPr/>
        </p:nvCxnSpPr>
        <p:spPr bwMode="auto">
          <a:xfrm rot="5400000">
            <a:off x="2604294" y="5464969"/>
            <a:ext cx="620712" cy="0"/>
          </a:xfrm>
          <a:prstGeom prst="straightConnector1">
            <a:avLst/>
          </a:prstGeom>
          <a:noFill/>
          <a:ln w="50800">
            <a:solidFill>
              <a:schemeClr val="accent1"/>
            </a:solidFill>
            <a:round/>
            <a:headEnd type="none" w="sm" len="sm"/>
            <a:tailEnd type="triangle" w="med" len="sm"/>
          </a:ln>
          <a:effectLst/>
        </p:spPr>
      </p:cxnSp>
      <p:cxnSp>
        <p:nvCxnSpPr>
          <p:cNvPr id="382990" name="AutoShape 14"/>
          <p:cNvCxnSpPr>
            <a:cxnSpLocks noChangeShapeType="1"/>
            <a:stCxn id="382981" idx="2"/>
            <a:endCxn id="382982" idx="0"/>
          </p:cNvCxnSpPr>
          <p:nvPr/>
        </p:nvCxnSpPr>
        <p:spPr bwMode="auto">
          <a:xfrm rot="5400000" flipH="1" flipV="1">
            <a:off x="2839244" y="2423319"/>
            <a:ext cx="4037012" cy="3886200"/>
          </a:xfrm>
          <a:prstGeom prst="curvedConnector5">
            <a:avLst>
              <a:gd name="adj1" fmla="val -4954"/>
              <a:gd name="adj2" fmla="val 50000"/>
              <a:gd name="adj3" fmla="val 105662"/>
            </a:avLst>
          </a:prstGeom>
          <a:noFill/>
          <a:ln w="50800">
            <a:solidFill>
              <a:schemeClr val="accent1"/>
            </a:solidFill>
            <a:round/>
            <a:headEnd type="none" w="sm" len="sm"/>
            <a:tailEnd type="triangle" w="med" len="sm"/>
          </a:ln>
          <a:effectLst/>
        </p:spPr>
      </p:cxnSp>
      <p:cxnSp>
        <p:nvCxnSpPr>
          <p:cNvPr id="382991" name="AutoShape 15"/>
          <p:cNvCxnSpPr>
            <a:cxnSpLocks noChangeShapeType="1"/>
            <a:stCxn id="382982" idx="2"/>
            <a:endCxn id="382983" idx="0"/>
          </p:cNvCxnSpPr>
          <p:nvPr/>
        </p:nvCxnSpPr>
        <p:spPr bwMode="auto">
          <a:xfrm rot="5400000">
            <a:off x="6490494" y="3210719"/>
            <a:ext cx="620712" cy="0"/>
          </a:xfrm>
          <a:prstGeom prst="straightConnector1">
            <a:avLst/>
          </a:prstGeom>
          <a:noFill/>
          <a:ln w="50800">
            <a:solidFill>
              <a:schemeClr val="accent1"/>
            </a:solidFill>
            <a:round/>
            <a:headEnd type="none" w="sm" len="sm"/>
            <a:tailEnd type="triangle" w="med" len="sm"/>
          </a:ln>
          <a:effectLst/>
        </p:spPr>
      </p:cxnSp>
      <p:cxnSp>
        <p:nvCxnSpPr>
          <p:cNvPr id="382992" name="AutoShape 16"/>
          <p:cNvCxnSpPr>
            <a:cxnSpLocks noChangeShapeType="1"/>
            <a:stCxn id="382983" idx="2"/>
            <a:endCxn id="382984" idx="0"/>
          </p:cNvCxnSpPr>
          <p:nvPr/>
        </p:nvCxnSpPr>
        <p:spPr bwMode="auto">
          <a:xfrm rot="5400000">
            <a:off x="6490493" y="4383882"/>
            <a:ext cx="620713" cy="0"/>
          </a:xfrm>
          <a:prstGeom prst="straightConnector1">
            <a:avLst/>
          </a:prstGeom>
          <a:noFill/>
          <a:ln w="50800">
            <a:solidFill>
              <a:schemeClr val="accent1"/>
            </a:solidFill>
            <a:round/>
            <a:headEnd type="none" w="sm" len="sm"/>
            <a:tailEnd type="triangle" w="med" len="sm"/>
          </a:ln>
          <a:effectLst/>
        </p:spPr>
      </p:cxnSp>
      <p:cxnSp>
        <p:nvCxnSpPr>
          <p:cNvPr id="382993" name="AutoShape 17"/>
          <p:cNvCxnSpPr>
            <a:cxnSpLocks noChangeShapeType="1"/>
            <a:stCxn id="382984" idx="2"/>
            <a:endCxn id="382985" idx="0"/>
          </p:cNvCxnSpPr>
          <p:nvPr/>
        </p:nvCxnSpPr>
        <p:spPr bwMode="auto">
          <a:xfrm rot="5400000">
            <a:off x="6490494" y="5557044"/>
            <a:ext cx="620712" cy="0"/>
          </a:xfrm>
          <a:prstGeom prst="straightConnector1">
            <a:avLst/>
          </a:prstGeom>
          <a:noFill/>
          <a:ln w="50800">
            <a:solidFill>
              <a:schemeClr val="accent1"/>
            </a:solidFill>
            <a:round/>
            <a:headEnd type="none" w="sm" len="sm"/>
            <a:tailEnd type="triangle" w="med" len="sm"/>
          </a:ln>
          <a:effectLst/>
        </p:spPr>
      </p:cxnSp>
      <p:sp>
        <p:nvSpPr>
          <p:cNvPr id="382994" name="Text Box 18"/>
          <p:cNvSpPr txBox="1">
            <a:spLocks noChangeArrowheads="1"/>
          </p:cNvSpPr>
          <p:nvPr/>
        </p:nvSpPr>
        <p:spPr bwMode="auto">
          <a:xfrm>
            <a:off x="-77876" y="3549005"/>
            <a:ext cx="1606530" cy="461665"/>
          </a:xfrm>
          <a:prstGeom prst="rect">
            <a:avLst/>
          </a:prstGeom>
          <a:noFill/>
          <a:ln w="50800">
            <a:noFill/>
            <a:miter lim="800000"/>
            <a:headEnd type="none" w="sm" len="sm"/>
            <a:tailEnd type="none" w="med" len="sm"/>
          </a:ln>
          <a:effectLst/>
        </p:spPr>
        <p:txBody>
          <a:bodyPr wrap="none" anchor="ctr">
            <a:spAutoFit/>
          </a:bodyPr>
          <a:lstStyle/>
          <a:p>
            <a:pPr algn="r"/>
            <a:r>
              <a:rPr lang="en-US" sz="2400" dirty="0" smtClean="0">
                <a:latin typeface="Book Antiqua" pitchFamily="18" charset="0"/>
              </a:rPr>
              <a:t>Coagulant</a:t>
            </a:r>
            <a:endParaRPr lang="en-US" sz="2400" dirty="0">
              <a:latin typeface="Book Antiqua" pitchFamily="18" charset="0"/>
            </a:endParaRPr>
          </a:p>
        </p:txBody>
      </p:sp>
      <p:cxnSp>
        <p:nvCxnSpPr>
          <p:cNvPr id="382995" name="AutoShape 19"/>
          <p:cNvCxnSpPr>
            <a:cxnSpLocks noChangeShapeType="1"/>
            <a:stCxn id="382994" idx="3"/>
            <a:endCxn id="382980" idx="1"/>
          </p:cNvCxnSpPr>
          <p:nvPr/>
        </p:nvCxnSpPr>
        <p:spPr bwMode="auto">
          <a:xfrm>
            <a:off x="1528654" y="3779838"/>
            <a:ext cx="262046" cy="17462"/>
          </a:xfrm>
          <a:prstGeom prst="curvedConnector3">
            <a:avLst>
              <a:gd name="adj1" fmla="val 50000"/>
            </a:avLst>
          </a:prstGeom>
          <a:noFill/>
          <a:ln w="50800">
            <a:solidFill>
              <a:schemeClr val="tx1"/>
            </a:solidFill>
            <a:round/>
            <a:headEnd type="none" w="sm" len="sm"/>
            <a:tailEnd type="triangle" w="med" len="sm"/>
          </a:ln>
          <a:effectLst/>
        </p:spPr>
      </p:cxnSp>
      <p:sp>
        <p:nvSpPr>
          <p:cNvPr id="382996" name="Text Box 20"/>
          <p:cNvSpPr txBox="1">
            <a:spLocks noChangeArrowheads="1"/>
          </p:cNvSpPr>
          <p:nvPr/>
        </p:nvSpPr>
        <p:spPr bwMode="auto">
          <a:xfrm>
            <a:off x="4800600" y="3581400"/>
            <a:ext cx="590550" cy="457200"/>
          </a:xfrm>
          <a:prstGeom prst="rect">
            <a:avLst/>
          </a:prstGeom>
          <a:noFill/>
          <a:ln w="50800">
            <a:noFill/>
            <a:miter lim="800000"/>
            <a:headEnd type="none" w="sm" len="sm"/>
            <a:tailEnd type="none" w="med" len="sm"/>
          </a:ln>
          <a:effectLst/>
        </p:spPr>
        <p:txBody>
          <a:bodyPr wrap="none" anchor="ctr">
            <a:spAutoFit/>
          </a:bodyPr>
          <a:lstStyle/>
          <a:p>
            <a:pPr algn="r"/>
            <a:r>
              <a:rPr lang="en-US" sz="2400">
                <a:solidFill>
                  <a:schemeClr val="hlink"/>
                </a:solidFill>
                <a:latin typeface="Book Antiqua" pitchFamily="18" charset="0"/>
              </a:rPr>
              <a:t>Cl</a:t>
            </a:r>
            <a:r>
              <a:rPr lang="en-US" sz="2400" baseline="-25000">
                <a:solidFill>
                  <a:schemeClr val="hlink"/>
                </a:solidFill>
                <a:latin typeface="Book Antiqua" pitchFamily="18" charset="0"/>
              </a:rPr>
              <a:t>2</a:t>
            </a:r>
            <a:endParaRPr lang="en-US" sz="2400">
              <a:solidFill>
                <a:schemeClr val="hlink"/>
              </a:solidFill>
              <a:latin typeface="Book Antiqua" pitchFamily="18" charset="0"/>
            </a:endParaRPr>
          </a:p>
        </p:txBody>
      </p:sp>
      <p:cxnSp>
        <p:nvCxnSpPr>
          <p:cNvPr id="382997" name="AutoShape 21"/>
          <p:cNvCxnSpPr>
            <a:cxnSpLocks noChangeShapeType="1"/>
            <a:stCxn id="382996" idx="3"/>
            <a:endCxn id="382983" idx="1"/>
          </p:cNvCxnSpPr>
          <p:nvPr/>
        </p:nvCxnSpPr>
        <p:spPr bwMode="auto">
          <a:xfrm flipV="1">
            <a:off x="5391150" y="3797300"/>
            <a:ext cx="285750" cy="12700"/>
          </a:xfrm>
          <a:prstGeom prst="curvedConnector3">
            <a:avLst>
              <a:gd name="adj1" fmla="val 50000"/>
            </a:avLst>
          </a:prstGeom>
          <a:noFill/>
          <a:ln w="50800">
            <a:solidFill>
              <a:schemeClr val="hlink"/>
            </a:solidFill>
            <a:round/>
            <a:headEnd type="none" w="sm" len="sm"/>
            <a:tailEnd type="triangle" w="med" len="sm"/>
          </a:ln>
          <a:effectLst/>
        </p:spPr>
      </p:cxnSp>
      <p:sp>
        <p:nvSpPr>
          <p:cNvPr id="382998" name="Text Box 22"/>
          <p:cNvSpPr txBox="1">
            <a:spLocks noChangeArrowheads="1"/>
          </p:cNvSpPr>
          <p:nvPr/>
        </p:nvSpPr>
        <p:spPr bwMode="auto">
          <a:xfrm>
            <a:off x="3581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sp>
        <p:nvSpPr>
          <p:cNvPr id="382999" name="Text Box 23"/>
          <p:cNvSpPr txBox="1">
            <a:spLocks noChangeArrowheads="1"/>
          </p:cNvSpPr>
          <p:nvPr/>
        </p:nvSpPr>
        <p:spPr bwMode="auto">
          <a:xfrm>
            <a:off x="4419600" y="61087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383000" name="AutoShape 24"/>
          <p:cNvCxnSpPr>
            <a:cxnSpLocks noChangeShapeType="1"/>
            <a:stCxn id="382981" idx="3"/>
            <a:endCxn id="382999" idx="1"/>
          </p:cNvCxnSpPr>
          <p:nvPr/>
        </p:nvCxnSpPr>
        <p:spPr bwMode="auto">
          <a:xfrm>
            <a:off x="4067175" y="6080125"/>
            <a:ext cx="352425" cy="288925"/>
          </a:xfrm>
          <a:prstGeom prst="curvedConnector3">
            <a:avLst>
              <a:gd name="adj1" fmla="val 45944"/>
            </a:avLst>
          </a:prstGeom>
          <a:noFill/>
          <a:ln w="50800">
            <a:solidFill>
              <a:schemeClr val="accent2"/>
            </a:solidFill>
            <a:round/>
            <a:headEnd type="none" w="sm" len="sm"/>
            <a:tailEnd type="triangle" w="med" len="sm"/>
          </a:ln>
          <a:effectLst/>
        </p:spPr>
      </p:cxnSp>
      <p:sp>
        <p:nvSpPr>
          <p:cNvPr id="383001" name="Text Box 25"/>
          <p:cNvSpPr txBox="1">
            <a:spLocks noChangeArrowheads="1"/>
          </p:cNvSpPr>
          <p:nvPr/>
        </p:nvSpPr>
        <p:spPr bwMode="auto">
          <a:xfrm>
            <a:off x="7772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383002" name="AutoShape 26"/>
          <p:cNvCxnSpPr>
            <a:cxnSpLocks noChangeShapeType="1"/>
            <a:stCxn id="382982" idx="3"/>
            <a:endCxn id="383001" idx="0"/>
          </p:cNvCxnSpPr>
          <p:nvPr/>
        </p:nvCxnSpPr>
        <p:spPr bwMode="auto">
          <a:xfrm>
            <a:off x="7924800" y="2624138"/>
            <a:ext cx="466725" cy="347662"/>
          </a:xfrm>
          <a:prstGeom prst="curvedConnector2">
            <a:avLst/>
          </a:prstGeom>
          <a:noFill/>
          <a:ln w="50800">
            <a:solidFill>
              <a:schemeClr val="accent2"/>
            </a:solidFill>
            <a:round/>
            <a:headEnd type="none" w="sm" len="sm"/>
            <a:tailEnd type="triangle" w="med" len="sm"/>
          </a:ln>
          <a:effectLst/>
        </p:spPr>
      </p:cxnSp>
      <p:cxnSp>
        <p:nvCxnSpPr>
          <p:cNvPr id="383003" name="AutoShape 27"/>
          <p:cNvCxnSpPr>
            <a:cxnSpLocks noChangeShapeType="1"/>
            <a:stCxn id="382979" idx="3"/>
            <a:endCxn id="382998" idx="0"/>
          </p:cNvCxnSpPr>
          <p:nvPr/>
        </p:nvCxnSpPr>
        <p:spPr bwMode="auto">
          <a:xfrm>
            <a:off x="4038600" y="2625725"/>
            <a:ext cx="161925" cy="346075"/>
          </a:xfrm>
          <a:prstGeom prst="curvedConnector2">
            <a:avLst/>
          </a:prstGeom>
          <a:noFill/>
          <a:ln w="50800">
            <a:solidFill>
              <a:schemeClr val="accent2"/>
            </a:solidFill>
            <a:round/>
            <a:headEnd type="none" w="sm" len="sm"/>
            <a:tailEnd type="triangle" w="med" len="sm"/>
          </a:ln>
          <a:effectLst/>
        </p:spPr>
      </p:cxnSp>
      <p:sp>
        <p:nvSpPr>
          <p:cNvPr id="383004" name="Rectangle 28"/>
          <p:cNvSpPr>
            <a:spLocks noChangeArrowheads="1"/>
          </p:cNvSpPr>
          <p:nvPr/>
        </p:nvSpPr>
        <p:spPr bwMode="auto">
          <a:xfrm>
            <a:off x="1778000" y="4664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a:t>Flocculation</a:t>
            </a:r>
          </a:p>
        </p:txBody>
      </p:sp>
      <p:cxnSp>
        <p:nvCxnSpPr>
          <p:cNvPr id="383005" name="AutoShape 29"/>
          <p:cNvCxnSpPr>
            <a:cxnSpLocks noChangeShapeType="1"/>
            <a:endCxn id="383004" idx="0"/>
          </p:cNvCxnSpPr>
          <p:nvPr/>
        </p:nvCxnSpPr>
        <p:spPr bwMode="auto">
          <a:xfrm rot="5400000">
            <a:off x="2592387" y="4354513"/>
            <a:ext cx="619125" cy="0"/>
          </a:xfrm>
          <a:prstGeom prst="straightConnector1">
            <a:avLst/>
          </a:prstGeom>
          <a:noFill/>
          <a:ln w="50800">
            <a:solidFill>
              <a:schemeClr val="accent1"/>
            </a:solidFill>
            <a:round/>
            <a:headEnd type="none" w="sm" len="sm"/>
            <a:tailEnd type="triangle" w="med" len="sm"/>
          </a:ln>
          <a:effectLst/>
        </p:spPr>
      </p:cxn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p:txBody>
          <a:bodyPr/>
          <a:lstStyle/>
          <a:p>
            <a:r>
              <a:rPr lang="en-US"/>
              <a:t>Gravity Water Supply</a:t>
            </a:r>
          </a:p>
        </p:txBody>
      </p:sp>
      <p:sp>
        <p:nvSpPr>
          <p:cNvPr id="587779" name="Freeform 3"/>
          <p:cNvSpPr>
            <a:spLocks/>
          </p:cNvSpPr>
          <p:nvPr/>
        </p:nvSpPr>
        <p:spPr bwMode="auto">
          <a:xfrm>
            <a:off x="-52388" y="2990850"/>
            <a:ext cx="9288463" cy="3919538"/>
          </a:xfrm>
          <a:custGeom>
            <a:avLst/>
            <a:gdLst/>
            <a:ahLst/>
            <a:cxnLst>
              <a:cxn ang="0">
                <a:pos x="25" y="0"/>
              </a:cxn>
              <a:cxn ang="0">
                <a:pos x="657" y="276"/>
              </a:cxn>
              <a:cxn ang="0">
                <a:pos x="1374" y="140"/>
              </a:cxn>
              <a:cxn ang="0">
                <a:pos x="1917" y="922"/>
              </a:cxn>
              <a:cxn ang="0">
                <a:pos x="2433" y="1524"/>
              </a:cxn>
              <a:cxn ang="0">
                <a:pos x="3009" y="1284"/>
              </a:cxn>
              <a:cxn ang="0">
                <a:pos x="3351" y="1254"/>
              </a:cxn>
              <a:cxn ang="0">
                <a:pos x="3801" y="1206"/>
              </a:cxn>
              <a:cxn ang="0">
                <a:pos x="4180" y="873"/>
              </a:cxn>
              <a:cxn ang="0">
                <a:pos x="4583" y="1029"/>
              </a:cxn>
              <a:cxn ang="0">
                <a:pos x="5834" y="1251"/>
              </a:cxn>
              <a:cxn ang="0">
                <a:pos x="5826" y="2452"/>
              </a:cxn>
              <a:cxn ang="0">
                <a:pos x="8" y="2461"/>
              </a:cxn>
              <a:cxn ang="0">
                <a:pos x="25" y="0"/>
              </a:cxn>
              <a:cxn ang="0">
                <a:pos x="25" y="0"/>
              </a:cxn>
            </a:cxnLst>
            <a:rect l="0" t="0" r="r" b="b"/>
            <a:pathLst>
              <a:path w="5851" h="2469">
                <a:moveTo>
                  <a:pt x="25" y="0"/>
                </a:moveTo>
                <a:cubicBezTo>
                  <a:pt x="130" y="49"/>
                  <a:pt x="532" y="231"/>
                  <a:pt x="657" y="276"/>
                </a:cubicBezTo>
                <a:cubicBezTo>
                  <a:pt x="782" y="321"/>
                  <a:pt x="1164" y="32"/>
                  <a:pt x="1374" y="140"/>
                </a:cubicBezTo>
                <a:cubicBezTo>
                  <a:pt x="1584" y="248"/>
                  <a:pt x="1741" y="691"/>
                  <a:pt x="1917" y="922"/>
                </a:cubicBezTo>
                <a:cubicBezTo>
                  <a:pt x="2093" y="1153"/>
                  <a:pt x="2251" y="1464"/>
                  <a:pt x="2433" y="1524"/>
                </a:cubicBezTo>
                <a:cubicBezTo>
                  <a:pt x="2615" y="1584"/>
                  <a:pt x="2856" y="1329"/>
                  <a:pt x="3009" y="1284"/>
                </a:cubicBezTo>
                <a:cubicBezTo>
                  <a:pt x="3162" y="1239"/>
                  <a:pt x="3219" y="1267"/>
                  <a:pt x="3351" y="1254"/>
                </a:cubicBezTo>
                <a:cubicBezTo>
                  <a:pt x="3483" y="1241"/>
                  <a:pt x="3663" y="1269"/>
                  <a:pt x="3801" y="1206"/>
                </a:cubicBezTo>
                <a:cubicBezTo>
                  <a:pt x="3939" y="1143"/>
                  <a:pt x="4050" y="902"/>
                  <a:pt x="4180" y="873"/>
                </a:cubicBezTo>
                <a:cubicBezTo>
                  <a:pt x="4310" y="844"/>
                  <a:pt x="4307" y="966"/>
                  <a:pt x="4583" y="1029"/>
                </a:cubicBezTo>
                <a:cubicBezTo>
                  <a:pt x="4788" y="1224"/>
                  <a:pt x="5546" y="1235"/>
                  <a:pt x="5834" y="1251"/>
                </a:cubicBezTo>
                <a:cubicBezTo>
                  <a:pt x="5826" y="1465"/>
                  <a:pt x="5851" y="2206"/>
                  <a:pt x="5826" y="2452"/>
                </a:cubicBezTo>
                <a:cubicBezTo>
                  <a:pt x="5620" y="2469"/>
                  <a:pt x="206" y="2469"/>
                  <a:pt x="8" y="2461"/>
                </a:cubicBezTo>
                <a:cubicBezTo>
                  <a:pt x="0" y="2156"/>
                  <a:pt x="22" y="513"/>
                  <a:pt x="25" y="0"/>
                </a:cubicBezTo>
                <a:cubicBezTo>
                  <a:pt x="25" y="0"/>
                  <a:pt x="25" y="0"/>
                  <a:pt x="25" y="0"/>
                </a:cubicBezTo>
                <a:close/>
              </a:path>
            </a:pathLst>
          </a:custGeom>
          <a:solidFill>
            <a:srgbClr val="449D35">
              <a:alpha val="50000"/>
            </a:srgbClr>
          </a:solidFill>
          <a:ln w="12700" cap="flat" cmpd="sng">
            <a:noFill/>
            <a:prstDash val="solid"/>
            <a:round/>
            <a:headEnd type="none" w="lg" len="med"/>
            <a:tailEnd type="none" w="lg" len="med"/>
          </a:ln>
          <a:effectLst/>
        </p:spPr>
        <p:txBody>
          <a:bodyPr wrap="none" anchor="ctr">
            <a:spAutoFit/>
          </a:bodyPr>
          <a:lstStyle/>
          <a:p>
            <a:endParaRPr lang="en-US"/>
          </a:p>
        </p:txBody>
      </p:sp>
      <p:grpSp>
        <p:nvGrpSpPr>
          <p:cNvPr id="2" name="Group 4"/>
          <p:cNvGrpSpPr>
            <a:grpSpLocks/>
          </p:cNvGrpSpPr>
          <p:nvPr/>
        </p:nvGrpSpPr>
        <p:grpSpPr bwMode="auto">
          <a:xfrm>
            <a:off x="6986588" y="4378325"/>
            <a:ext cx="314325" cy="312738"/>
            <a:chOff x="4401" y="2758"/>
            <a:chExt cx="198" cy="197"/>
          </a:xfrm>
        </p:grpSpPr>
        <p:sp>
          <p:nvSpPr>
            <p:cNvPr id="587781" name="Rectangle 5"/>
            <p:cNvSpPr>
              <a:spLocks noChangeArrowheads="1"/>
            </p:cNvSpPr>
            <p:nvPr/>
          </p:nvSpPr>
          <p:spPr bwMode="auto">
            <a:xfrm>
              <a:off x="4401" y="2806"/>
              <a:ext cx="198" cy="148"/>
            </a:xfrm>
            <a:prstGeom prst="rect">
              <a:avLst/>
            </a:prstGeom>
            <a:solidFill>
              <a:schemeClr val="hlink"/>
            </a:solidFill>
            <a:ln w="12700">
              <a:noFill/>
              <a:miter lim="800000"/>
              <a:headEnd type="none" w="lg" len="med"/>
              <a:tailEnd type="none" w="lg" len="med"/>
            </a:ln>
            <a:effectLst/>
          </p:spPr>
          <p:txBody>
            <a:bodyPr anchor="ctr">
              <a:spAutoFit/>
            </a:bodyPr>
            <a:lstStyle/>
            <a:p>
              <a:endParaRPr lang="en-US"/>
            </a:p>
          </p:txBody>
        </p:sp>
        <p:sp>
          <p:nvSpPr>
            <p:cNvPr id="587782" name="Rectangle 6"/>
            <p:cNvSpPr>
              <a:spLocks noChangeArrowheads="1"/>
            </p:cNvSpPr>
            <p:nvPr/>
          </p:nvSpPr>
          <p:spPr bwMode="auto">
            <a:xfrm>
              <a:off x="4401" y="2758"/>
              <a:ext cx="198" cy="197"/>
            </a:xfrm>
            <a:prstGeom prst="rect">
              <a:avLst/>
            </a:prstGeom>
            <a:noFill/>
            <a:ln w="12700">
              <a:solidFill>
                <a:schemeClr val="tx1"/>
              </a:solidFill>
              <a:miter lim="800000"/>
              <a:headEnd type="none" w="lg" len="med"/>
              <a:tailEnd type="none" w="lg" len="med"/>
            </a:ln>
            <a:effectLst/>
          </p:spPr>
          <p:txBody>
            <a:bodyPr anchor="ctr">
              <a:spAutoFit/>
            </a:bodyPr>
            <a:lstStyle/>
            <a:p>
              <a:endParaRPr lang="en-US"/>
            </a:p>
          </p:txBody>
        </p:sp>
      </p:grpSp>
      <p:grpSp>
        <p:nvGrpSpPr>
          <p:cNvPr id="3" name="Group 7"/>
          <p:cNvGrpSpPr>
            <a:grpSpLocks/>
          </p:cNvGrpSpPr>
          <p:nvPr/>
        </p:nvGrpSpPr>
        <p:grpSpPr bwMode="auto">
          <a:xfrm>
            <a:off x="93663" y="2967038"/>
            <a:ext cx="511175" cy="292100"/>
            <a:chOff x="59" y="1869"/>
            <a:chExt cx="322" cy="184"/>
          </a:xfrm>
        </p:grpSpPr>
        <p:sp>
          <p:nvSpPr>
            <p:cNvPr id="587784" name="Freeform 8"/>
            <p:cNvSpPr>
              <a:spLocks/>
            </p:cNvSpPr>
            <p:nvPr/>
          </p:nvSpPr>
          <p:spPr bwMode="auto">
            <a:xfrm>
              <a:off x="59" y="1925"/>
              <a:ext cx="322" cy="128"/>
            </a:xfrm>
            <a:custGeom>
              <a:avLst/>
              <a:gdLst/>
              <a:ahLst/>
              <a:cxnLst>
                <a:cxn ang="0">
                  <a:pos x="0" y="0"/>
                </a:cxn>
                <a:cxn ang="0">
                  <a:pos x="331" y="128"/>
                </a:cxn>
                <a:cxn ang="0">
                  <a:pos x="331" y="0"/>
                </a:cxn>
                <a:cxn ang="0">
                  <a:pos x="0" y="0"/>
                </a:cxn>
              </a:cxnLst>
              <a:rect l="0" t="0" r="r" b="b"/>
              <a:pathLst>
                <a:path w="331" h="128">
                  <a:moveTo>
                    <a:pt x="0" y="0"/>
                  </a:moveTo>
                  <a:lnTo>
                    <a:pt x="331" y="128"/>
                  </a:lnTo>
                  <a:lnTo>
                    <a:pt x="331" y="0"/>
                  </a:lnTo>
                  <a:lnTo>
                    <a:pt x="0" y="0"/>
                  </a:lnTo>
                  <a:close/>
                </a:path>
              </a:pathLst>
            </a:custGeom>
            <a:solidFill>
              <a:schemeClr val="hlink"/>
            </a:solidFill>
            <a:ln w="12700" cap="flat" cmpd="sng">
              <a:solidFill>
                <a:schemeClr val="tx1"/>
              </a:solidFill>
              <a:prstDash val="solid"/>
              <a:round/>
              <a:headEnd type="none" w="lg" len="med"/>
              <a:tailEnd type="none" w="lg" len="med"/>
            </a:ln>
            <a:effectLst/>
          </p:spPr>
          <p:txBody>
            <a:bodyPr anchor="ctr">
              <a:spAutoFit/>
            </a:bodyPr>
            <a:lstStyle/>
            <a:p>
              <a:endParaRPr lang="en-US"/>
            </a:p>
          </p:txBody>
        </p:sp>
        <p:sp>
          <p:nvSpPr>
            <p:cNvPr id="587785" name="Rectangle 9"/>
            <p:cNvSpPr>
              <a:spLocks noChangeArrowheads="1"/>
            </p:cNvSpPr>
            <p:nvPr/>
          </p:nvSpPr>
          <p:spPr bwMode="auto">
            <a:xfrm>
              <a:off x="60" y="1869"/>
              <a:ext cx="321" cy="56"/>
            </a:xfrm>
            <a:prstGeom prst="rect">
              <a:avLst/>
            </a:prstGeom>
            <a:noFill/>
            <a:ln w="12700">
              <a:solidFill>
                <a:schemeClr val="tx1"/>
              </a:solidFill>
              <a:miter lim="800000"/>
              <a:headEnd type="none" w="lg" len="med"/>
              <a:tailEnd type="none" w="lg" len="med"/>
            </a:ln>
            <a:effectLst/>
          </p:spPr>
          <p:txBody>
            <a:bodyPr anchor="ctr">
              <a:spAutoFit/>
            </a:bodyPr>
            <a:lstStyle/>
            <a:p>
              <a:endParaRPr lang="en-US"/>
            </a:p>
          </p:txBody>
        </p:sp>
      </p:grpSp>
      <p:sp>
        <p:nvSpPr>
          <p:cNvPr id="587786" name="Freeform 10"/>
          <p:cNvSpPr>
            <a:spLocks/>
          </p:cNvSpPr>
          <p:nvPr/>
        </p:nvSpPr>
        <p:spPr bwMode="auto">
          <a:xfrm>
            <a:off x="587375" y="3167063"/>
            <a:ext cx="6432550" cy="1995487"/>
          </a:xfrm>
          <a:custGeom>
            <a:avLst/>
            <a:gdLst/>
            <a:ahLst/>
            <a:cxnLst>
              <a:cxn ang="0">
                <a:pos x="0" y="2"/>
              </a:cxn>
              <a:cxn ang="0">
                <a:pos x="104" y="0"/>
              </a:cxn>
              <a:cxn ang="0">
                <a:pos x="110" y="192"/>
              </a:cxn>
              <a:cxn ang="0">
                <a:pos x="856" y="46"/>
              </a:cxn>
              <a:cxn ang="0">
                <a:pos x="1478" y="882"/>
              </a:cxn>
              <a:cxn ang="0">
                <a:pos x="1748" y="1251"/>
              </a:cxn>
              <a:cxn ang="0">
                <a:pos x="2522" y="1257"/>
              </a:cxn>
              <a:cxn ang="0">
                <a:pos x="2924" y="1185"/>
              </a:cxn>
              <a:cxn ang="0">
                <a:pos x="3422" y="1143"/>
              </a:cxn>
              <a:cxn ang="0">
                <a:pos x="3785" y="822"/>
              </a:cxn>
              <a:cxn ang="0">
                <a:pos x="3968" y="891"/>
              </a:cxn>
              <a:cxn ang="0">
                <a:pos x="4052" y="903"/>
              </a:cxn>
            </a:cxnLst>
            <a:rect l="0" t="0" r="r" b="b"/>
            <a:pathLst>
              <a:path w="4052" h="1257">
                <a:moveTo>
                  <a:pt x="0" y="2"/>
                </a:moveTo>
                <a:cubicBezTo>
                  <a:pt x="17" y="2"/>
                  <a:pt x="62" y="0"/>
                  <a:pt x="104" y="0"/>
                </a:cubicBezTo>
                <a:cubicBezTo>
                  <a:pt x="104" y="82"/>
                  <a:pt x="110" y="126"/>
                  <a:pt x="110" y="192"/>
                </a:cubicBezTo>
                <a:cubicBezTo>
                  <a:pt x="346" y="293"/>
                  <a:pt x="675" y="46"/>
                  <a:pt x="856" y="46"/>
                </a:cubicBezTo>
                <a:cubicBezTo>
                  <a:pt x="1037" y="46"/>
                  <a:pt x="1329" y="681"/>
                  <a:pt x="1478" y="882"/>
                </a:cubicBezTo>
                <a:cubicBezTo>
                  <a:pt x="1627" y="1083"/>
                  <a:pt x="1658" y="1119"/>
                  <a:pt x="1748" y="1251"/>
                </a:cubicBezTo>
                <a:cubicBezTo>
                  <a:pt x="1928" y="1251"/>
                  <a:pt x="2336" y="1257"/>
                  <a:pt x="2522" y="1257"/>
                </a:cubicBezTo>
                <a:cubicBezTo>
                  <a:pt x="2696" y="1167"/>
                  <a:pt x="2762" y="1185"/>
                  <a:pt x="2924" y="1185"/>
                </a:cubicBezTo>
                <a:cubicBezTo>
                  <a:pt x="3086" y="1185"/>
                  <a:pt x="3278" y="1204"/>
                  <a:pt x="3422" y="1143"/>
                </a:cubicBezTo>
                <a:cubicBezTo>
                  <a:pt x="3566" y="1082"/>
                  <a:pt x="3694" y="864"/>
                  <a:pt x="3785" y="822"/>
                </a:cubicBezTo>
                <a:cubicBezTo>
                  <a:pt x="3876" y="780"/>
                  <a:pt x="3923" y="877"/>
                  <a:pt x="3968" y="891"/>
                </a:cubicBezTo>
                <a:cubicBezTo>
                  <a:pt x="4013" y="905"/>
                  <a:pt x="4035" y="901"/>
                  <a:pt x="4052" y="903"/>
                </a:cubicBezTo>
              </a:path>
            </a:pathLst>
          </a:custGeom>
          <a:noFill/>
          <a:ln w="38100" cap="flat" cmpd="sng">
            <a:solidFill>
              <a:schemeClr val="accent1"/>
            </a:solidFill>
            <a:prstDash val="solid"/>
            <a:round/>
            <a:headEnd type="none" w="lg" len="med"/>
            <a:tailEnd type="none" w="lg" len="med"/>
          </a:ln>
          <a:effectLst/>
        </p:spPr>
        <p:txBody>
          <a:bodyPr wrap="none" anchor="ctr">
            <a:spAutoFit/>
          </a:bodyPr>
          <a:lstStyle/>
          <a:p>
            <a:endParaRPr lang="en-US"/>
          </a:p>
        </p:txBody>
      </p:sp>
      <p:grpSp>
        <p:nvGrpSpPr>
          <p:cNvPr id="4" name="Group 11"/>
          <p:cNvGrpSpPr>
            <a:grpSpLocks/>
          </p:cNvGrpSpPr>
          <p:nvPr/>
        </p:nvGrpSpPr>
        <p:grpSpPr bwMode="auto">
          <a:xfrm>
            <a:off x="3257550" y="4800600"/>
            <a:ext cx="1609725" cy="633413"/>
            <a:chOff x="2052" y="3024"/>
            <a:chExt cx="1014" cy="399"/>
          </a:xfrm>
        </p:grpSpPr>
        <p:grpSp>
          <p:nvGrpSpPr>
            <p:cNvPr id="5" name="Group 12"/>
            <p:cNvGrpSpPr>
              <a:grpSpLocks/>
            </p:cNvGrpSpPr>
            <p:nvPr/>
          </p:nvGrpSpPr>
          <p:grpSpPr bwMode="auto">
            <a:xfrm>
              <a:off x="2196" y="3072"/>
              <a:ext cx="612" cy="189"/>
              <a:chOff x="2196" y="3072"/>
              <a:chExt cx="612" cy="189"/>
            </a:xfrm>
          </p:grpSpPr>
          <p:sp>
            <p:nvSpPr>
              <p:cNvPr id="587789" name="Line 13"/>
              <p:cNvSpPr>
                <a:spLocks noChangeShapeType="1"/>
              </p:cNvSpPr>
              <p:nvPr/>
            </p:nvSpPr>
            <p:spPr bwMode="auto">
              <a:xfrm>
                <a:off x="2196" y="3093"/>
                <a:ext cx="0" cy="144"/>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587790" name="Line 14"/>
              <p:cNvSpPr>
                <a:spLocks noChangeShapeType="1"/>
              </p:cNvSpPr>
              <p:nvPr/>
            </p:nvSpPr>
            <p:spPr bwMode="auto">
              <a:xfrm>
                <a:off x="2283" y="3153"/>
                <a:ext cx="0" cy="9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587791" name="Line 15"/>
              <p:cNvSpPr>
                <a:spLocks noChangeShapeType="1"/>
              </p:cNvSpPr>
              <p:nvPr/>
            </p:nvSpPr>
            <p:spPr bwMode="auto">
              <a:xfrm>
                <a:off x="2633" y="3189"/>
                <a:ext cx="0" cy="6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587792" name="Line 16"/>
              <p:cNvSpPr>
                <a:spLocks noChangeShapeType="1"/>
              </p:cNvSpPr>
              <p:nvPr/>
            </p:nvSpPr>
            <p:spPr bwMode="auto">
              <a:xfrm>
                <a:off x="2720" y="3135"/>
                <a:ext cx="0" cy="126"/>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587793" name="Line 17"/>
              <p:cNvSpPr>
                <a:spLocks noChangeShapeType="1"/>
              </p:cNvSpPr>
              <p:nvPr/>
            </p:nvSpPr>
            <p:spPr bwMode="auto">
              <a:xfrm>
                <a:off x="2808" y="3072"/>
                <a:ext cx="0" cy="168"/>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587794" name="Line 18"/>
              <p:cNvSpPr>
                <a:spLocks noChangeShapeType="1"/>
              </p:cNvSpPr>
              <p:nvPr/>
            </p:nvSpPr>
            <p:spPr bwMode="auto">
              <a:xfrm>
                <a:off x="2370" y="3198"/>
                <a:ext cx="0" cy="54"/>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587795" name="Line 19"/>
              <p:cNvSpPr>
                <a:spLocks noChangeShapeType="1"/>
              </p:cNvSpPr>
              <p:nvPr/>
            </p:nvSpPr>
            <p:spPr bwMode="auto">
              <a:xfrm>
                <a:off x="2458" y="3228"/>
                <a:ext cx="0" cy="3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587796" name="Line 20"/>
              <p:cNvSpPr>
                <a:spLocks noChangeShapeType="1"/>
              </p:cNvSpPr>
              <p:nvPr/>
            </p:nvSpPr>
            <p:spPr bwMode="auto">
              <a:xfrm>
                <a:off x="2545" y="3216"/>
                <a:ext cx="0" cy="42"/>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grpSp>
        <p:sp>
          <p:nvSpPr>
            <p:cNvPr id="587797" name="Freeform 21"/>
            <p:cNvSpPr>
              <a:spLocks/>
            </p:cNvSpPr>
            <p:nvPr/>
          </p:nvSpPr>
          <p:spPr bwMode="auto">
            <a:xfrm>
              <a:off x="2242" y="3291"/>
              <a:ext cx="513" cy="132"/>
            </a:xfrm>
            <a:custGeom>
              <a:avLst/>
              <a:gdLst/>
              <a:ahLst/>
              <a:cxnLst>
                <a:cxn ang="0">
                  <a:pos x="0" y="2"/>
                </a:cxn>
                <a:cxn ang="0">
                  <a:pos x="240" y="148"/>
                </a:cxn>
                <a:cxn ang="0">
                  <a:pos x="534" y="2"/>
                </a:cxn>
                <a:cxn ang="0">
                  <a:pos x="0" y="2"/>
                </a:cxn>
              </a:cxnLst>
              <a:rect l="0" t="0" r="r" b="b"/>
              <a:pathLst>
                <a:path w="534" h="148">
                  <a:moveTo>
                    <a:pt x="0" y="2"/>
                  </a:moveTo>
                  <a:cubicBezTo>
                    <a:pt x="52" y="70"/>
                    <a:pt x="151" y="148"/>
                    <a:pt x="240" y="148"/>
                  </a:cubicBezTo>
                  <a:cubicBezTo>
                    <a:pt x="321" y="148"/>
                    <a:pt x="464" y="54"/>
                    <a:pt x="534" y="2"/>
                  </a:cubicBezTo>
                  <a:cubicBezTo>
                    <a:pt x="444" y="0"/>
                    <a:pt x="74" y="0"/>
                    <a:pt x="0" y="2"/>
                  </a:cubicBezTo>
                  <a:close/>
                </a:path>
              </a:pathLst>
            </a:custGeom>
            <a:solidFill>
              <a:schemeClr val="hlink"/>
            </a:solidFill>
            <a:ln w="12700" cap="flat" cmpd="sng">
              <a:noFill/>
              <a:prstDash val="solid"/>
              <a:round/>
              <a:headEnd type="none" w="lg" len="med"/>
              <a:tailEnd type="none" w="lg" len="med"/>
            </a:ln>
            <a:effectLst/>
          </p:spPr>
          <p:txBody>
            <a:bodyPr anchor="ctr">
              <a:spAutoFit/>
            </a:bodyPr>
            <a:lstStyle/>
            <a:p>
              <a:endParaRPr lang="en-US"/>
            </a:p>
          </p:txBody>
        </p:sp>
        <p:sp>
          <p:nvSpPr>
            <p:cNvPr id="587798" name="Rectangle 22"/>
            <p:cNvSpPr>
              <a:spLocks noChangeArrowheads="1"/>
            </p:cNvSpPr>
            <p:nvPr/>
          </p:nvSpPr>
          <p:spPr bwMode="auto">
            <a:xfrm>
              <a:off x="2868" y="3030"/>
              <a:ext cx="27" cy="234"/>
            </a:xfrm>
            <a:prstGeom prst="rect">
              <a:avLst/>
            </a:prstGeom>
            <a:solidFill>
              <a:schemeClr val="tx2"/>
            </a:solidFill>
            <a:ln w="12700">
              <a:solidFill>
                <a:schemeClr val="tx2"/>
              </a:solidFill>
              <a:miter lim="800000"/>
              <a:headEnd type="none" w="lg" len="med"/>
              <a:tailEnd type="none" w="lg" len="med"/>
            </a:ln>
            <a:effectLst/>
          </p:spPr>
          <p:txBody>
            <a:bodyPr anchor="ctr">
              <a:spAutoFit/>
            </a:bodyPr>
            <a:lstStyle/>
            <a:p>
              <a:endParaRPr lang="en-US"/>
            </a:p>
          </p:txBody>
        </p:sp>
        <p:sp>
          <p:nvSpPr>
            <p:cNvPr id="587799" name="Rectangle 23"/>
            <p:cNvSpPr>
              <a:spLocks noChangeArrowheads="1"/>
            </p:cNvSpPr>
            <p:nvPr/>
          </p:nvSpPr>
          <p:spPr bwMode="auto">
            <a:xfrm>
              <a:off x="2112" y="3030"/>
              <a:ext cx="27" cy="234"/>
            </a:xfrm>
            <a:prstGeom prst="rect">
              <a:avLst/>
            </a:prstGeom>
            <a:solidFill>
              <a:schemeClr val="tx2"/>
            </a:solidFill>
            <a:ln w="12700">
              <a:solidFill>
                <a:schemeClr val="tx2"/>
              </a:solidFill>
              <a:miter lim="800000"/>
              <a:headEnd type="none" w="lg" len="med"/>
              <a:tailEnd type="none" w="lg" len="med"/>
            </a:ln>
            <a:effectLst/>
          </p:spPr>
          <p:txBody>
            <a:bodyPr anchor="ctr">
              <a:spAutoFit/>
            </a:bodyPr>
            <a:lstStyle/>
            <a:p>
              <a:endParaRPr lang="en-US"/>
            </a:p>
          </p:txBody>
        </p:sp>
        <p:sp>
          <p:nvSpPr>
            <p:cNvPr id="587800" name="Freeform 24"/>
            <p:cNvSpPr>
              <a:spLocks/>
            </p:cNvSpPr>
            <p:nvPr/>
          </p:nvSpPr>
          <p:spPr bwMode="auto">
            <a:xfrm>
              <a:off x="2052" y="3024"/>
              <a:ext cx="1014" cy="205"/>
            </a:xfrm>
            <a:custGeom>
              <a:avLst/>
              <a:gdLst/>
              <a:ahLst/>
              <a:cxnLst>
                <a:cxn ang="0">
                  <a:pos x="0" y="42"/>
                </a:cxn>
                <a:cxn ang="0">
                  <a:pos x="78" y="6"/>
                </a:cxn>
                <a:cxn ang="0">
                  <a:pos x="438" y="204"/>
                </a:cxn>
                <a:cxn ang="0">
                  <a:pos x="828" y="0"/>
                </a:cxn>
                <a:cxn ang="0">
                  <a:pos x="1014" y="120"/>
                </a:cxn>
              </a:cxnLst>
              <a:rect l="0" t="0" r="r" b="b"/>
              <a:pathLst>
                <a:path w="1014" h="205">
                  <a:moveTo>
                    <a:pt x="0" y="42"/>
                  </a:moveTo>
                  <a:cubicBezTo>
                    <a:pt x="0" y="42"/>
                    <a:pt x="6" y="36"/>
                    <a:pt x="78" y="6"/>
                  </a:cubicBezTo>
                  <a:cubicBezTo>
                    <a:pt x="162" y="78"/>
                    <a:pt x="313" y="205"/>
                    <a:pt x="438" y="204"/>
                  </a:cubicBezTo>
                  <a:cubicBezTo>
                    <a:pt x="563" y="203"/>
                    <a:pt x="726" y="78"/>
                    <a:pt x="828" y="0"/>
                  </a:cubicBezTo>
                  <a:cubicBezTo>
                    <a:pt x="930" y="78"/>
                    <a:pt x="975" y="95"/>
                    <a:pt x="1014" y="120"/>
                  </a:cubicBezTo>
                </a:path>
              </a:pathLst>
            </a:custGeom>
            <a:noFill/>
            <a:ln w="12700" cap="flat" cmpd="sng">
              <a:solidFill>
                <a:schemeClr val="tx1"/>
              </a:solidFill>
              <a:prstDash val="solid"/>
              <a:round/>
              <a:headEnd type="none" w="lg" len="med"/>
              <a:tailEnd type="none" w="lg" len="med"/>
            </a:ln>
            <a:effectLst/>
          </p:spPr>
          <p:txBody>
            <a:bodyPr wrap="none" anchor="ctr">
              <a:spAutoFit/>
            </a:bodyPr>
            <a:lstStyle/>
            <a:p>
              <a:endParaRPr lang="en-US"/>
            </a:p>
          </p:txBody>
        </p:sp>
      </p:grpSp>
      <p:grpSp>
        <p:nvGrpSpPr>
          <p:cNvPr id="6" name="Group 25"/>
          <p:cNvGrpSpPr>
            <a:grpSpLocks/>
          </p:cNvGrpSpPr>
          <p:nvPr/>
        </p:nvGrpSpPr>
        <p:grpSpPr bwMode="auto">
          <a:xfrm>
            <a:off x="6910388" y="4654550"/>
            <a:ext cx="2195512" cy="2243138"/>
            <a:chOff x="4353" y="2932"/>
            <a:chExt cx="1383" cy="1413"/>
          </a:xfrm>
        </p:grpSpPr>
        <p:sp>
          <p:nvSpPr>
            <p:cNvPr id="587802" name="Freeform 26"/>
            <p:cNvSpPr>
              <a:spLocks/>
            </p:cNvSpPr>
            <p:nvPr/>
          </p:nvSpPr>
          <p:spPr bwMode="auto">
            <a:xfrm>
              <a:off x="4353" y="3110"/>
              <a:ext cx="987" cy="1235"/>
            </a:xfrm>
            <a:custGeom>
              <a:avLst/>
              <a:gdLst/>
              <a:ahLst/>
              <a:cxnLst>
                <a:cxn ang="0">
                  <a:pos x="987" y="0"/>
                </a:cxn>
                <a:cxn ang="0">
                  <a:pos x="938" y="297"/>
                </a:cxn>
                <a:cxn ang="0">
                  <a:pos x="724" y="609"/>
                </a:cxn>
                <a:cxn ang="0">
                  <a:pos x="0" y="1235"/>
                </a:cxn>
              </a:cxnLst>
              <a:rect l="0" t="0" r="r" b="b"/>
              <a:pathLst>
                <a:path w="987" h="1235">
                  <a:moveTo>
                    <a:pt x="987" y="0"/>
                  </a:moveTo>
                  <a:cubicBezTo>
                    <a:pt x="984" y="98"/>
                    <a:pt x="982" y="196"/>
                    <a:pt x="938" y="297"/>
                  </a:cubicBezTo>
                  <a:cubicBezTo>
                    <a:pt x="894" y="398"/>
                    <a:pt x="880" y="453"/>
                    <a:pt x="724" y="609"/>
                  </a:cubicBezTo>
                  <a:cubicBezTo>
                    <a:pt x="568" y="765"/>
                    <a:pt x="284" y="1000"/>
                    <a:pt x="0" y="1235"/>
                  </a:cubicBezTo>
                </a:path>
              </a:pathLst>
            </a:custGeom>
            <a:noFill/>
            <a:ln w="152400" cap="flat" cmpd="sng">
              <a:solidFill>
                <a:srgbClr val="A1804B"/>
              </a:solidFill>
              <a:prstDash val="solid"/>
              <a:round/>
              <a:headEnd type="none" w="lg" len="med"/>
              <a:tailEnd type="none" w="lg" len="med"/>
            </a:ln>
            <a:effectLst/>
          </p:spPr>
          <p:txBody>
            <a:bodyPr wrap="none" anchor="ctr">
              <a:spAutoFit/>
            </a:bodyPr>
            <a:lstStyle/>
            <a:p>
              <a:endParaRPr lang="en-US"/>
            </a:p>
          </p:txBody>
        </p:sp>
        <p:grpSp>
          <p:nvGrpSpPr>
            <p:cNvPr id="7" name="Group 27"/>
            <p:cNvGrpSpPr>
              <a:grpSpLocks/>
            </p:cNvGrpSpPr>
            <p:nvPr/>
          </p:nvGrpSpPr>
          <p:grpSpPr bwMode="auto">
            <a:xfrm>
              <a:off x="4362" y="2932"/>
              <a:ext cx="1374" cy="1228"/>
              <a:chOff x="4362" y="2932"/>
              <a:chExt cx="1374" cy="1228"/>
            </a:xfrm>
          </p:grpSpPr>
          <p:grpSp>
            <p:nvGrpSpPr>
              <p:cNvPr id="8" name="Group 28"/>
              <p:cNvGrpSpPr>
                <a:grpSpLocks/>
              </p:cNvGrpSpPr>
              <p:nvPr/>
            </p:nvGrpSpPr>
            <p:grpSpPr bwMode="auto">
              <a:xfrm flipH="1">
                <a:off x="5588" y="2953"/>
                <a:ext cx="140" cy="180"/>
                <a:chOff x="4468" y="1156"/>
                <a:chExt cx="568" cy="808"/>
              </a:xfrm>
            </p:grpSpPr>
            <p:sp>
              <p:nvSpPr>
                <p:cNvPr id="587805" name="Rectangle 29"/>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06" name="Rectangle 30"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07" name="AutoShape 31"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08" name="Rectangle 32"/>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09" name="Line 33"/>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10" name="Line 34"/>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nvGrpSpPr>
              <p:cNvPr id="9" name="Group 35"/>
              <p:cNvGrpSpPr>
                <a:grpSpLocks/>
              </p:cNvGrpSpPr>
              <p:nvPr/>
            </p:nvGrpSpPr>
            <p:grpSpPr bwMode="auto">
              <a:xfrm>
                <a:off x="4976" y="3264"/>
                <a:ext cx="140" cy="180"/>
                <a:chOff x="4468" y="1156"/>
                <a:chExt cx="568" cy="808"/>
              </a:xfrm>
            </p:grpSpPr>
            <p:sp>
              <p:nvSpPr>
                <p:cNvPr id="587812" name="Rectangle 36"/>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13" name="Rectangle 37"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14" name="AutoShape 38"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15" name="Rectangle 39"/>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16" name="Line 40"/>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17" name="Line 41"/>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nvGrpSpPr>
              <p:cNvPr id="10" name="Group 42"/>
              <p:cNvGrpSpPr>
                <a:grpSpLocks/>
              </p:cNvGrpSpPr>
              <p:nvPr/>
            </p:nvGrpSpPr>
            <p:grpSpPr bwMode="auto">
              <a:xfrm>
                <a:off x="5007" y="2932"/>
                <a:ext cx="140" cy="180"/>
                <a:chOff x="4468" y="1156"/>
                <a:chExt cx="568" cy="808"/>
              </a:xfrm>
            </p:grpSpPr>
            <p:sp>
              <p:nvSpPr>
                <p:cNvPr id="587819" name="Rectangle 43"/>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20" name="Rectangle 44"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21" name="AutoShape 45"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22" name="Rectangle 46"/>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23" name="Line 47"/>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24" name="Line 48"/>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nvGrpSpPr>
              <p:cNvPr id="11" name="Group 49"/>
              <p:cNvGrpSpPr>
                <a:grpSpLocks/>
              </p:cNvGrpSpPr>
              <p:nvPr/>
            </p:nvGrpSpPr>
            <p:grpSpPr bwMode="auto">
              <a:xfrm>
                <a:off x="5596" y="3193"/>
                <a:ext cx="140" cy="180"/>
                <a:chOff x="4468" y="1156"/>
                <a:chExt cx="568" cy="808"/>
              </a:xfrm>
            </p:grpSpPr>
            <p:sp>
              <p:nvSpPr>
                <p:cNvPr id="587826" name="Rectangle 50"/>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27" name="Rectangle 51"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28" name="AutoShape 52"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29" name="Rectangle 53"/>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30" name="Line 54"/>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31" name="Line 55"/>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nvGrpSpPr>
              <p:cNvPr id="12" name="Group 56"/>
              <p:cNvGrpSpPr>
                <a:grpSpLocks/>
              </p:cNvGrpSpPr>
              <p:nvPr/>
            </p:nvGrpSpPr>
            <p:grpSpPr bwMode="auto">
              <a:xfrm flipH="1">
                <a:off x="4757" y="3489"/>
                <a:ext cx="140" cy="180"/>
                <a:chOff x="4468" y="1156"/>
                <a:chExt cx="568" cy="808"/>
              </a:xfrm>
            </p:grpSpPr>
            <p:sp>
              <p:nvSpPr>
                <p:cNvPr id="587833" name="Rectangle 57"/>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34" name="Rectangle 58"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35" name="AutoShape 59"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36" name="Rectangle 60"/>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37" name="Line 61"/>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38" name="Line 62"/>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nvGrpSpPr>
              <p:cNvPr id="13" name="Group 63"/>
              <p:cNvGrpSpPr>
                <a:grpSpLocks/>
              </p:cNvGrpSpPr>
              <p:nvPr/>
            </p:nvGrpSpPr>
            <p:grpSpPr bwMode="auto">
              <a:xfrm flipH="1">
                <a:off x="4935" y="3980"/>
                <a:ext cx="140" cy="180"/>
                <a:chOff x="4468" y="1156"/>
                <a:chExt cx="568" cy="808"/>
              </a:xfrm>
            </p:grpSpPr>
            <p:sp>
              <p:nvSpPr>
                <p:cNvPr id="587840" name="Rectangle 64"/>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41" name="Rectangle 65"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42" name="AutoShape 66"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43" name="Rectangle 67"/>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44" name="Line 68"/>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45" name="Line 69"/>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nvGrpSpPr>
              <p:cNvPr id="14" name="Group 70"/>
              <p:cNvGrpSpPr>
                <a:grpSpLocks/>
              </p:cNvGrpSpPr>
              <p:nvPr/>
            </p:nvGrpSpPr>
            <p:grpSpPr bwMode="auto">
              <a:xfrm>
                <a:off x="5530" y="3753"/>
                <a:ext cx="140" cy="180"/>
                <a:chOff x="4468" y="1156"/>
                <a:chExt cx="568" cy="808"/>
              </a:xfrm>
            </p:grpSpPr>
            <p:sp>
              <p:nvSpPr>
                <p:cNvPr id="587847" name="Rectangle 71"/>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48" name="Rectangle 72"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49" name="AutoShape 73"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50" name="Rectangle 74"/>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51" name="Line 75"/>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52" name="Line 76"/>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nvGrpSpPr>
              <p:cNvPr id="15" name="Group 77"/>
              <p:cNvGrpSpPr>
                <a:grpSpLocks/>
              </p:cNvGrpSpPr>
              <p:nvPr/>
            </p:nvGrpSpPr>
            <p:grpSpPr bwMode="auto">
              <a:xfrm>
                <a:off x="4362" y="3555"/>
                <a:ext cx="140" cy="180"/>
                <a:chOff x="4468" y="1156"/>
                <a:chExt cx="568" cy="808"/>
              </a:xfrm>
            </p:grpSpPr>
            <p:sp>
              <p:nvSpPr>
                <p:cNvPr id="587854" name="Rectangle 78"/>
                <p:cNvSpPr>
                  <a:spLocks noChangeArrowheads="1"/>
                </p:cNvSpPr>
                <p:nvPr/>
              </p:nvSpPr>
              <p:spPr bwMode="auto">
                <a:xfrm>
                  <a:off x="4852" y="1156"/>
                  <a:ext cx="40" cy="23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55" name="Rectangle 79" descr="Light horizontal"/>
                <p:cNvSpPr>
                  <a:spLocks noChangeArrowheads="1"/>
                </p:cNvSpPr>
                <p:nvPr/>
              </p:nvSpPr>
              <p:spPr bwMode="auto">
                <a:xfrm>
                  <a:off x="4516" y="1444"/>
                  <a:ext cx="472" cy="520"/>
                </a:xfrm>
                <a:prstGeom prst="rect">
                  <a:avLst/>
                </a:prstGeom>
                <a:pattFill prst="ltHorz">
                  <a:fgClr>
                    <a:schemeClr val="tx1"/>
                  </a:fgClr>
                  <a:bgClr>
                    <a:schemeClr val="hlink"/>
                  </a:bgClr>
                </a:pattFill>
                <a:ln w="12700">
                  <a:solidFill>
                    <a:schemeClr val="tx1"/>
                  </a:solidFill>
                  <a:miter lim="800000"/>
                  <a:headEnd/>
                  <a:tailEnd/>
                </a:ln>
                <a:effectLst/>
              </p:spPr>
              <p:txBody>
                <a:bodyPr wrap="none" anchor="ctr"/>
                <a:lstStyle/>
                <a:p>
                  <a:endParaRPr lang="en-US"/>
                </a:p>
              </p:txBody>
            </p:sp>
            <p:sp>
              <p:nvSpPr>
                <p:cNvPr id="587856" name="AutoShape 80" descr="Diagonal brick"/>
                <p:cNvSpPr>
                  <a:spLocks noChangeArrowheads="1"/>
                </p:cNvSpPr>
                <p:nvPr/>
              </p:nvSpPr>
              <p:spPr bwMode="auto">
                <a:xfrm>
                  <a:off x="4468" y="1204"/>
                  <a:ext cx="568" cy="232"/>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57" name="Rectangle 81"/>
                <p:cNvSpPr>
                  <a:spLocks noChangeArrowheads="1"/>
                </p:cNvSpPr>
                <p:nvPr/>
              </p:nvSpPr>
              <p:spPr bwMode="auto">
                <a:xfrm>
                  <a:off x="4708" y="1588"/>
                  <a:ext cx="136" cy="184"/>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58" name="Line 82"/>
                <p:cNvSpPr>
                  <a:spLocks noChangeShapeType="1"/>
                </p:cNvSpPr>
                <p:nvPr/>
              </p:nvSpPr>
              <p:spPr bwMode="auto">
                <a:xfrm>
                  <a:off x="4776" y="1588"/>
                  <a:ext cx="0" cy="184"/>
                </a:xfrm>
                <a:prstGeom prst="line">
                  <a:avLst/>
                </a:prstGeom>
                <a:noFill/>
                <a:ln w="12700">
                  <a:solidFill>
                    <a:schemeClr val="tx1"/>
                  </a:solidFill>
                  <a:round/>
                  <a:headEnd/>
                  <a:tailEnd/>
                </a:ln>
                <a:effectLst/>
              </p:spPr>
              <p:txBody>
                <a:bodyPr wrap="none" anchor="ctr"/>
                <a:lstStyle/>
                <a:p>
                  <a:endParaRPr lang="en-US"/>
                </a:p>
              </p:txBody>
            </p:sp>
            <p:sp>
              <p:nvSpPr>
                <p:cNvPr id="587859" name="Line 83"/>
                <p:cNvSpPr>
                  <a:spLocks noChangeShapeType="1"/>
                </p:cNvSpPr>
                <p:nvPr/>
              </p:nvSpPr>
              <p:spPr bwMode="auto">
                <a:xfrm>
                  <a:off x="4708" y="1680"/>
                  <a:ext cx="136" cy="0"/>
                </a:xfrm>
                <a:prstGeom prst="line">
                  <a:avLst/>
                </a:prstGeom>
                <a:noFill/>
                <a:ln w="12700">
                  <a:solidFill>
                    <a:schemeClr val="tx1"/>
                  </a:solidFill>
                  <a:round/>
                  <a:headEnd/>
                  <a:tailEnd/>
                </a:ln>
                <a:effectLst/>
              </p:spPr>
              <p:txBody>
                <a:bodyPr wrap="none" anchor="ctr"/>
                <a:lstStyle/>
                <a:p>
                  <a:endParaRPr lang="en-US"/>
                </a:p>
              </p:txBody>
            </p:sp>
          </p:grpSp>
        </p:grpSp>
      </p:grpSp>
      <p:grpSp>
        <p:nvGrpSpPr>
          <p:cNvPr id="16" name="Group 84"/>
          <p:cNvGrpSpPr>
            <a:grpSpLocks/>
          </p:cNvGrpSpPr>
          <p:nvPr/>
        </p:nvGrpSpPr>
        <p:grpSpPr bwMode="auto">
          <a:xfrm>
            <a:off x="7207250" y="4987925"/>
            <a:ext cx="1419225" cy="1404938"/>
            <a:chOff x="4540" y="3142"/>
            <a:chExt cx="894" cy="885"/>
          </a:xfrm>
        </p:grpSpPr>
        <p:grpSp>
          <p:nvGrpSpPr>
            <p:cNvPr id="17" name="Group 85"/>
            <p:cNvGrpSpPr>
              <a:grpSpLocks/>
            </p:cNvGrpSpPr>
            <p:nvPr/>
          </p:nvGrpSpPr>
          <p:grpSpPr bwMode="auto">
            <a:xfrm>
              <a:off x="4540" y="3142"/>
              <a:ext cx="140" cy="180"/>
              <a:chOff x="2697" y="1364"/>
              <a:chExt cx="140" cy="180"/>
            </a:xfrm>
          </p:grpSpPr>
          <p:sp>
            <p:nvSpPr>
              <p:cNvPr id="587862" name="Rectangle 86"/>
              <p:cNvSpPr>
                <a:spLocks noChangeArrowheads="1"/>
              </p:cNvSpPr>
              <p:nvPr/>
            </p:nvSpPr>
            <p:spPr bwMode="auto">
              <a:xfrm>
                <a:off x="2792" y="1364"/>
                <a:ext cx="10" cy="5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63" name="Rectangle 87"/>
              <p:cNvSpPr>
                <a:spLocks noChangeArrowheads="1"/>
              </p:cNvSpPr>
              <p:nvPr/>
            </p:nvSpPr>
            <p:spPr bwMode="auto">
              <a:xfrm>
                <a:off x="2709" y="1428"/>
                <a:ext cx="116" cy="116"/>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64" name="AutoShape 88" descr="Diagonal brick"/>
              <p:cNvSpPr>
                <a:spLocks noChangeArrowheads="1"/>
              </p:cNvSpPr>
              <p:nvPr/>
            </p:nvSpPr>
            <p:spPr bwMode="auto">
              <a:xfrm>
                <a:off x="2697" y="1375"/>
                <a:ext cx="140" cy="51"/>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65" name="Rectangle 89"/>
              <p:cNvSpPr>
                <a:spLocks noChangeArrowheads="1"/>
              </p:cNvSpPr>
              <p:nvPr/>
            </p:nvSpPr>
            <p:spPr bwMode="auto">
              <a:xfrm>
                <a:off x="2756" y="1460"/>
                <a:ext cx="34" cy="41"/>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66" name="Line 90"/>
              <p:cNvSpPr>
                <a:spLocks noChangeShapeType="1"/>
              </p:cNvSpPr>
              <p:nvPr/>
            </p:nvSpPr>
            <p:spPr bwMode="auto">
              <a:xfrm>
                <a:off x="2773" y="1460"/>
                <a:ext cx="0" cy="41"/>
              </a:xfrm>
              <a:prstGeom prst="line">
                <a:avLst/>
              </a:prstGeom>
              <a:noFill/>
              <a:ln w="12700">
                <a:solidFill>
                  <a:schemeClr val="tx1"/>
                </a:solidFill>
                <a:round/>
                <a:headEnd/>
                <a:tailEnd/>
              </a:ln>
              <a:effectLst/>
            </p:spPr>
            <p:txBody>
              <a:bodyPr wrap="none" anchor="ctr"/>
              <a:lstStyle/>
              <a:p>
                <a:endParaRPr lang="en-US"/>
              </a:p>
            </p:txBody>
          </p:sp>
          <p:sp>
            <p:nvSpPr>
              <p:cNvPr id="587867" name="Line 91"/>
              <p:cNvSpPr>
                <a:spLocks noChangeShapeType="1"/>
              </p:cNvSpPr>
              <p:nvPr/>
            </p:nvSpPr>
            <p:spPr bwMode="auto">
              <a:xfrm>
                <a:off x="2756" y="1481"/>
                <a:ext cx="34" cy="0"/>
              </a:xfrm>
              <a:prstGeom prst="line">
                <a:avLst/>
              </a:prstGeom>
              <a:noFill/>
              <a:ln w="12700">
                <a:solidFill>
                  <a:schemeClr val="tx1"/>
                </a:solidFill>
                <a:round/>
                <a:headEnd/>
                <a:tailEnd/>
              </a:ln>
              <a:effectLst/>
            </p:spPr>
            <p:txBody>
              <a:bodyPr wrap="none" anchor="ctr"/>
              <a:lstStyle/>
              <a:p>
                <a:endParaRPr lang="en-US"/>
              </a:p>
            </p:txBody>
          </p:sp>
        </p:grpSp>
        <p:grpSp>
          <p:nvGrpSpPr>
            <p:cNvPr id="18" name="Group 92"/>
            <p:cNvGrpSpPr>
              <a:grpSpLocks/>
            </p:cNvGrpSpPr>
            <p:nvPr/>
          </p:nvGrpSpPr>
          <p:grpSpPr bwMode="auto">
            <a:xfrm>
              <a:off x="5294" y="3847"/>
              <a:ext cx="140" cy="180"/>
              <a:chOff x="2697" y="1364"/>
              <a:chExt cx="140" cy="180"/>
            </a:xfrm>
          </p:grpSpPr>
          <p:sp>
            <p:nvSpPr>
              <p:cNvPr id="587869" name="Rectangle 93"/>
              <p:cNvSpPr>
                <a:spLocks noChangeArrowheads="1"/>
              </p:cNvSpPr>
              <p:nvPr/>
            </p:nvSpPr>
            <p:spPr bwMode="auto">
              <a:xfrm>
                <a:off x="2792" y="1364"/>
                <a:ext cx="10" cy="5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70" name="Rectangle 94"/>
              <p:cNvSpPr>
                <a:spLocks noChangeArrowheads="1"/>
              </p:cNvSpPr>
              <p:nvPr/>
            </p:nvSpPr>
            <p:spPr bwMode="auto">
              <a:xfrm>
                <a:off x="2709" y="1428"/>
                <a:ext cx="116" cy="116"/>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587871" name="AutoShape 95" descr="Diagonal brick"/>
              <p:cNvSpPr>
                <a:spLocks noChangeArrowheads="1"/>
              </p:cNvSpPr>
              <p:nvPr/>
            </p:nvSpPr>
            <p:spPr bwMode="auto">
              <a:xfrm>
                <a:off x="2697" y="1375"/>
                <a:ext cx="140" cy="51"/>
              </a:xfrm>
              <a:prstGeom prst="triangle">
                <a:avLst>
                  <a:gd name="adj" fmla="val 49995"/>
                </a:avLst>
              </a:prstGeom>
              <a:pattFill prst="diagBrick">
                <a:fgClr>
                  <a:schemeClr val="tx1"/>
                </a:fgClr>
                <a:bgClr>
                  <a:schemeClr val="accent2"/>
                </a:bgClr>
              </a:pattFill>
              <a:ln w="12700">
                <a:solidFill>
                  <a:schemeClr val="tx1"/>
                </a:solidFill>
                <a:miter lim="800000"/>
                <a:headEnd/>
                <a:tailEnd/>
              </a:ln>
              <a:effectLst/>
            </p:spPr>
            <p:txBody>
              <a:bodyPr wrap="none" anchor="ctr"/>
              <a:lstStyle/>
              <a:p>
                <a:endParaRPr lang="en-US"/>
              </a:p>
            </p:txBody>
          </p:sp>
          <p:sp>
            <p:nvSpPr>
              <p:cNvPr id="587872" name="Rectangle 96"/>
              <p:cNvSpPr>
                <a:spLocks noChangeArrowheads="1"/>
              </p:cNvSpPr>
              <p:nvPr/>
            </p:nvSpPr>
            <p:spPr bwMode="auto">
              <a:xfrm>
                <a:off x="2756" y="1460"/>
                <a:ext cx="34" cy="41"/>
              </a:xfrm>
              <a:prstGeom prst="rect">
                <a:avLst/>
              </a:prstGeom>
              <a:solidFill>
                <a:schemeClr val="bg1"/>
              </a:solidFill>
              <a:ln w="12700">
                <a:solidFill>
                  <a:schemeClr val="tx1"/>
                </a:solidFill>
                <a:miter lim="800000"/>
                <a:headEnd/>
                <a:tailEnd/>
              </a:ln>
              <a:effectLst/>
            </p:spPr>
            <p:txBody>
              <a:bodyPr wrap="none" anchor="ctr"/>
              <a:lstStyle/>
              <a:p>
                <a:endParaRPr lang="en-US"/>
              </a:p>
            </p:txBody>
          </p:sp>
          <p:sp>
            <p:nvSpPr>
              <p:cNvPr id="587873" name="Line 97"/>
              <p:cNvSpPr>
                <a:spLocks noChangeShapeType="1"/>
              </p:cNvSpPr>
              <p:nvPr/>
            </p:nvSpPr>
            <p:spPr bwMode="auto">
              <a:xfrm>
                <a:off x="2773" y="1460"/>
                <a:ext cx="0" cy="41"/>
              </a:xfrm>
              <a:prstGeom prst="line">
                <a:avLst/>
              </a:prstGeom>
              <a:noFill/>
              <a:ln w="12700">
                <a:solidFill>
                  <a:schemeClr val="tx1"/>
                </a:solidFill>
                <a:round/>
                <a:headEnd/>
                <a:tailEnd/>
              </a:ln>
              <a:effectLst/>
            </p:spPr>
            <p:txBody>
              <a:bodyPr wrap="none" anchor="ctr"/>
              <a:lstStyle/>
              <a:p>
                <a:endParaRPr lang="en-US"/>
              </a:p>
            </p:txBody>
          </p:sp>
          <p:sp>
            <p:nvSpPr>
              <p:cNvPr id="587874" name="Line 98"/>
              <p:cNvSpPr>
                <a:spLocks noChangeShapeType="1"/>
              </p:cNvSpPr>
              <p:nvPr/>
            </p:nvSpPr>
            <p:spPr bwMode="auto">
              <a:xfrm>
                <a:off x="2756" y="1481"/>
                <a:ext cx="34" cy="0"/>
              </a:xfrm>
              <a:prstGeom prst="line">
                <a:avLst/>
              </a:prstGeom>
              <a:noFill/>
              <a:ln w="12700">
                <a:solidFill>
                  <a:schemeClr val="tx1"/>
                </a:solidFill>
                <a:round/>
                <a:headEnd/>
                <a:tailEnd/>
              </a:ln>
              <a:effectLst/>
            </p:spPr>
            <p:txBody>
              <a:bodyPr wrap="none" anchor="ctr"/>
              <a:lstStyle/>
              <a:p>
                <a:endParaRPr lang="en-US"/>
              </a:p>
            </p:txBody>
          </p:sp>
        </p:grpSp>
      </p:grpSp>
      <p:grpSp>
        <p:nvGrpSpPr>
          <p:cNvPr id="19" name="Group 99"/>
          <p:cNvGrpSpPr>
            <a:grpSpLocks/>
          </p:cNvGrpSpPr>
          <p:nvPr/>
        </p:nvGrpSpPr>
        <p:grpSpPr bwMode="auto">
          <a:xfrm>
            <a:off x="7315200" y="4648200"/>
            <a:ext cx="1373188" cy="1600200"/>
            <a:chOff x="4608" y="2928"/>
            <a:chExt cx="865" cy="1008"/>
          </a:xfrm>
        </p:grpSpPr>
        <p:sp>
          <p:nvSpPr>
            <p:cNvPr id="587876" name="Freeform 100"/>
            <p:cNvSpPr>
              <a:spLocks/>
            </p:cNvSpPr>
            <p:nvPr/>
          </p:nvSpPr>
          <p:spPr bwMode="auto">
            <a:xfrm>
              <a:off x="4608" y="2928"/>
              <a:ext cx="864" cy="1008"/>
            </a:xfrm>
            <a:custGeom>
              <a:avLst/>
              <a:gdLst/>
              <a:ahLst/>
              <a:cxnLst>
                <a:cxn ang="0">
                  <a:pos x="0" y="0"/>
                </a:cxn>
                <a:cxn ang="0">
                  <a:pos x="240" y="240"/>
                </a:cxn>
                <a:cxn ang="0">
                  <a:pos x="864" y="384"/>
                </a:cxn>
                <a:cxn ang="0">
                  <a:pos x="624" y="816"/>
                </a:cxn>
                <a:cxn ang="0">
                  <a:pos x="336" y="1008"/>
                </a:cxn>
              </a:cxnLst>
              <a:rect l="0" t="0" r="r" b="b"/>
              <a:pathLst>
                <a:path w="864" h="1008">
                  <a:moveTo>
                    <a:pt x="0" y="0"/>
                  </a:moveTo>
                  <a:lnTo>
                    <a:pt x="240" y="240"/>
                  </a:lnTo>
                  <a:lnTo>
                    <a:pt x="864" y="384"/>
                  </a:lnTo>
                  <a:lnTo>
                    <a:pt x="624" y="816"/>
                  </a:lnTo>
                  <a:lnTo>
                    <a:pt x="336" y="1008"/>
                  </a:lnTo>
                </a:path>
              </a:pathLst>
            </a:custGeom>
            <a:noFill/>
            <a:ln w="28575" cap="flat" cmpd="sng">
              <a:solidFill>
                <a:schemeClr val="accent1"/>
              </a:solidFill>
              <a:prstDash val="solid"/>
              <a:round/>
              <a:headEnd type="none" w="lg" len="med"/>
              <a:tailEnd type="none" w="lg" len="med"/>
            </a:ln>
            <a:effectLst/>
          </p:spPr>
          <p:txBody>
            <a:bodyPr wrap="none" anchor="ctr">
              <a:spAutoFit/>
            </a:bodyPr>
            <a:lstStyle/>
            <a:p>
              <a:endParaRPr lang="en-US"/>
            </a:p>
          </p:txBody>
        </p:sp>
        <p:sp>
          <p:nvSpPr>
            <p:cNvPr id="587877" name="Line 101"/>
            <p:cNvSpPr>
              <a:spLocks noChangeShapeType="1"/>
            </p:cNvSpPr>
            <p:nvPr/>
          </p:nvSpPr>
          <p:spPr bwMode="auto">
            <a:xfrm flipH="1">
              <a:off x="4608" y="3168"/>
              <a:ext cx="240" cy="432"/>
            </a:xfrm>
            <a:prstGeom prst="line">
              <a:avLst/>
            </a:prstGeom>
            <a:noFill/>
            <a:ln w="28575">
              <a:solidFill>
                <a:schemeClr val="accent1"/>
              </a:solidFill>
              <a:round/>
              <a:headEnd type="none" w="lg" len="med"/>
              <a:tailEnd type="none" w="lg" len="med"/>
            </a:ln>
            <a:effectLst/>
          </p:spPr>
          <p:txBody>
            <a:bodyPr wrap="none" anchor="ctr">
              <a:spAutoFit/>
            </a:bodyPr>
            <a:lstStyle/>
            <a:p>
              <a:endParaRPr lang="en-US"/>
            </a:p>
          </p:txBody>
        </p:sp>
        <p:sp>
          <p:nvSpPr>
            <p:cNvPr id="587878" name="Line 102"/>
            <p:cNvSpPr>
              <a:spLocks noChangeShapeType="1"/>
            </p:cNvSpPr>
            <p:nvPr/>
          </p:nvSpPr>
          <p:spPr bwMode="auto">
            <a:xfrm flipV="1">
              <a:off x="5472" y="3120"/>
              <a:ext cx="1" cy="192"/>
            </a:xfrm>
            <a:prstGeom prst="line">
              <a:avLst/>
            </a:prstGeom>
            <a:noFill/>
            <a:ln w="28575">
              <a:solidFill>
                <a:schemeClr val="accent1"/>
              </a:solidFill>
              <a:round/>
              <a:headEnd type="none" w="lg" len="med"/>
              <a:tailEnd type="none" w="lg" len="med"/>
            </a:ln>
            <a:effectLst/>
          </p:spPr>
          <p:txBody>
            <a:bodyPr wrap="none" anchor="ctr">
              <a:spAutoFit/>
            </a:bodyPr>
            <a:lstStyle/>
            <a:p>
              <a:endParaRPr lang="en-US"/>
            </a:p>
          </p:txBody>
        </p:sp>
      </p:grpSp>
      <p:pic>
        <p:nvPicPr>
          <p:cNvPr id="587879" name="Picture 103" descr="toma agua VC"/>
          <p:cNvPicPr>
            <a:picLocks noChangeAspect="1" noChangeArrowheads="1"/>
          </p:cNvPicPr>
          <p:nvPr/>
        </p:nvPicPr>
        <p:blipFill>
          <a:blip r:embed="rId3" cstate="print"/>
          <a:srcRect/>
          <a:stretch>
            <a:fillRect/>
          </a:stretch>
        </p:blipFill>
        <p:spPr bwMode="auto">
          <a:xfrm>
            <a:off x="0" y="2463800"/>
            <a:ext cx="1665288" cy="1249363"/>
          </a:xfrm>
          <a:prstGeom prst="rect">
            <a:avLst/>
          </a:prstGeom>
          <a:noFill/>
        </p:spPr>
      </p:pic>
      <p:pic>
        <p:nvPicPr>
          <p:cNvPr id="587880" name="Picture 104" descr="IMG_0252"/>
          <p:cNvPicPr>
            <a:picLocks noChangeAspect="1" noChangeArrowheads="1"/>
          </p:cNvPicPr>
          <p:nvPr/>
        </p:nvPicPr>
        <p:blipFill>
          <a:blip r:embed="rId4" cstate="print"/>
          <a:srcRect/>
          <a:stretch>
            <a:fillRect/>
          </a:stretch>
        </p:blipFill>
        <p:spPr bwMode="auto">
          <a:xfrm>
            <a:off x="6516688" y="3833813"/>
            <a:ext cx="1322387" cy="1036637"/>
          </a:xfrm>
          <a:prstGeom prst="rect">
            <a:avLst/>
          </a:prstGeom>
          <a:noFill/>
        </p:spPr>
      </p:pic>
      <p:grpSp>
        <p:nvGrpSpPr>
          <p:cNvPr id="20" name="Group 108"/>
          <p:cNvGrpSpPr>
            <a:grpSpLocks/>
          </p:cNvGrpSpPr>
          <p:nvPr/>
        </p:nvGrpSpPr>
        <p:grpSpPr bwMode="auto">
          <a:xfrm>
            <a:off x="5562600" y="2057400"/>
            <a:ext cx="1990725" cy="2320925"/>
            <a:chOff x="3504" y="1296"/>
            <a:chExt cx="1254" cy="1462"/>
          </a:xfrm>
        </p:grpSpPr>
        <p:sp>
          <p:nvSpPr>
            <p:cNvPr id="587885" name="Text Box 109"/>
            <p:cNvSpPr txBox="1">
              <a:spLocks noChangeArrowheads="1"/>
            </p:cNvSpPr>
            <p:nvPr/>
          </p:nvSpPr>
          <p:spPr bwMode="auto">
            <a:xfrm>
              <a:off x="3504" y="1296"/>
              <a:ext cx="1254" cy="596"/>
            </a:xfrm>
            <a:prstGeom prst="rect">
              <a:avLst/>
            </a:prstGeom>
            <a:noFill/>
            <a:ln w="12700">
              <a:noFill/>
              <a:miter lim="800000"/>
              <a:headEnd type="none" w="lg" len="med"/>
              <a:tailEnd type="none" w="lg" len="med"/>
            </a:ln>
            <a:effectLst/>
          </p:spPr>
          <p:txBody>
            <a:bodyPr>
              <a:spAutoFit/>
            </a:bodyPr>
            <a:lstStyle/>
            <a:p>
              <a:pPr algn="ctr" eaLnBrk="0" hangingPunct="0"/>
              <a:r>
                <a:rPr lang="en-US" sz="2800" b="0" dirty="0">
                  <a:latin typeface="Times New Roman" pitchFamily="18" charset="0"/>
                </a:rPr>
                <a:t>Distribution Tank</a:t>
              </a:r>
            </a:p>
          </p:txBody>
        </p:sp>
        <p:cxnSp>
          <p:nvCxnSpPr>
            <p:cNvPr id="587886" name="AutoShape 110"/>
            <p:cNvCxnSpPr>
              <a:cxnSpLocks noChangeShapeType="1"/>
              <a:stCxn id="587885" idx="3"/>
              <a:endCxn id="587782" idx="0"/>
            </p:cNvCxnSpPr>
            <p:nvPr/>
          </p:nvCxnSpPr>
          <p:spPr bwMode="auto">
            <a:xfrm flipH="1">
              <a:off x="4500" y="1594"/>
              <a:ext cx="258" cy="1164"/>
            </a:xfrm>
            <a:prstGeom prst="bentConnector4">
              <a:avLst>
                <a:gd name="adj1" fmla="val -55814"/>
                <a:gd name="adj2" fmla="val 62801"/>
              </a:avLst>
            </a:prstGeom>
            <a:noFill/>
            <a:ln w="12700">
              <a:solidFill>
                <a:schemeClr val="tx1"/>
              </a:solidFill>
              <a:miter lim="800000"/>
              <a:headEnd type="none" w="lg" len="med"/>
              <a:tailEnd type="triangle" w="lg" len="med"/>
            </a:ln>
            <a:effectLst/>
          </p:spPr>
        </p:cxnSp>
      </p:grpSp>
      <p:pic>
        <p:nvPicPr>
          <p:cNvPr id="587887" name="Picture 111" descr="IMG_0449"/>
          <p:cNvPicPr>
            <a:picLocks noChangeAspect="1" noChangeArrowheads="1"/>
          </p:cNvPicPr>
          <p:nvPr/>
        </p:nvPicPr>
        <p:blipFill>
          <a:blip r:embed="rId5" cstate="print"/>
          <a:srcRect/>
          <a:stretch>
            <a:fillRect/>
          </a:stretch>
        </p:blipFill>
        <p:spPr bwMode="auto">
          <a:xfrm>
            <a:off x="6067425" y="5264150"/>
            <a:ext cx="1809750" cy="1281113"/>
          </a:xfrm>
          <a:prstGeom prst="rect">
            <a:avLst/>
          </a:prstGeom>
          <a:noFill/>
        </p:spPr>
      </p:pic>
      <p:pic>
        <p:nvPicPr>
          <p:cNvPr id="587888" name="Picture 112" descr="CedricSummer05-1 015b"/>
          <p:cNvPicPr>
            <a:picLocks noChangeAspect="1" noChangeArrowheads="1"/>
          </p:cNvPicPr>
          <p:nvPr/>
        </p:nvPicPr>
        <p:blipFill>
          <a:blip r:embed="rId6" cstate="print"/>
          <a:srcRect/>
          <a:stretch>
            <a:fillRect/>
          </a:stretch>
        </p:blipFill>
        <p:spPr bwMode="auto">
          <a:xfrm>
            <a:off x="0" y="1857375"/>
            <a:ext cx="2493963" cy="2100263"/>
          </a:xfrm>
          <a:prstGeom prst="rect">
            <a:avLst/>
          </a:prstGeom>
          <a:noFill/>
        </p:spPr>
      </p:pic>
      <p:grpSp>
        <p:nvGrpSpPr>
          <p:cNvPr id="21" name="Group 113"/>
          <p:cNvGrpSpPr>
            <a:grpSpLocks/>
          </p:cNvGrpSpPr>
          <p:nvPr/>
        </p:nvGrpSpPr>
        <p:grpSpPr bwMode="auto">
          <a:xfrm>
            <a:off x="182563" y="3259138"/>
            <a:ext cx="1233487" cy="2089150"/>
            <a:chOff x="115" y="2053"/>
            <a:chExt cx="777" cy="1316"/>
          </a:xfrm>
        </p:grpSpPr>
        <p:sp>
          <p:nvSpPr>
            <p:cNvPr id="587890" name="Text Box 114"/>
            <p:cNvSpPr txBox="1">
              <a:spLocks noChangeArrowheads="1"/>
            </p:cNvSpPr>
            <p:nvPr/>
          </p:nvSpPr>
          <p:spPr bwMode="auto">
            <a:xfrm>
              <a:off x="115" y="2504"/>
              <a:ext cx="777" cy="865"/>
            </a:xfrm>
            <a:prstGeom prst="rect">
              <a:avLst/>
            </a:prstGeom>
            <a:noFill/>
            <a:ln w="12700">
              <a:noFill/>
              <a:miter lim="800000"/>
              <a:headEnd type="none" w="lg" len="med"/>
              <a:tailEnd type="none" w="lg" len="med"/>
            </a:ln>
            <a:effectLst/>
          </p:spPr>
          <p:txBody>
            <a:bodyPr>
              <a:spAutoFit/>
            </a:bodyPr>
            <a:lstStyle/>
            <a:p>
              <a:pPr eaLnBrk="0" hangingPunct="0"/>
              <a:r>
                <a:rPr lang="en-US" sz="2800" b="0">
                  <a:latin typeface="Times New Roman" pitchFamily="18" charset="0"/>
                </a:rPr>
                <a:t>Spring box or dam</a:t>
              </a:r>
            </a:p>
          </p:txBody>
        </p:sp>
        <p:cxnSp>
          <p:nvCxnSpPr>
            <p:cNvPr id="587891" name="AutoShape 115"/>
            <p:cNvCxnSpPr>
              <a:cxnSpLocks noChangeShapeType="1"/>
              <a:stCxn id="587890" idx="0"/>
              <a:endCxn id="587784" idx="1"/>
            </p:cNvCxnSpPr>
            <p:nvPr/>
          </p:nvCxnSpPr>
          <p:spPr bwMode="auto">
            <a:xfrm flipH="1" flipV="1">
              <a:off x="381" y="2053"/>
              <a:ext cx="123" cy="451"/>
            </a:xfrm>
            <a:prstGeom prst="straightConnector1">
              <a:avLst/>
            </a:prstGeom>
            <a:noFill/>
            <a:ln w="12700">
              <a:solidFill>
                <a:schemeClr val="tx1"/>
              </a:solidFill>
              <a:round/>
              <a:headEnd type="none" w="lg" len="med"/>
              <a:tailEnd type="triangle" w="lg" len="med"/>
            </a:ln>
            <a:effectLst/>
          </p:spPr>
        </p:cxnSp>
      </p:grpSp>
      <p:pic>
        <p:nvPicPr>
          <p:cNvPr id="117" name="Picture 116" descr="50 lps plant 4.png"/>
          <p:cNvPicPr>
            <a:picLocks noChangeAspect="1"/>
          </p:cNvPicPr>
          <p:nvPr/>
        </p:nvPicPr>
        <p:blipFill>
          <a:blip r:embed="rId7" cstate="print"/>
          <a:srcRect l="7324" t="16275" r="23102" b="21882"/>
          <a:stretch>
            <a:fillRect/>
          </a:stretch>
        </p:blipFill>
        <p:spPr>
          <a:xfrm>
            <a:off x="4876800" y="3657600"/>
            <a:ext cx="1524000" cy="1016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78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78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78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78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effectLst/>
        </p:spPr>
        <p:txBody>
          <a:bodyPr/>
          <a:lstStyle/>
          <a:p>
            <a:r>
              <a:rPr lang="en-US"/>
              <a:t>Sedimentation Basin:</a:t>
            </a:r>
            <a:br>
              <a:rPr lang="en-US"/>
            </a:br>
            <a:r>
              <a:rPr lang="en-US"/>
              <a:t>Worst Path for Capturing Particle</a:t>
            </a:r>
          </a:p>
        </p:txBody>
      </p:sp>
      <p:sp>
        <p:nvSpPr>
          <p:cNvPr id="387075" name="Text Box 3"/>
          <p:cNvSpPr txBox="1">
            <a:spLocks noChangeArrowheads="1"/>
          </p:cNvSpPr>
          <p:nvPr/>
        </p:nvSpPr>
        <p:spPr bwMode="auto">
          <a:xfrm>
            <a:off x="327025" y="1935163"/>
            <a:ext cx="3505200" cy="519112"/>
          </a:xfrm>
          <a:prstGeom prst="rect">
            <a:avLst/>
          </a:prstGeom>
          <a:noFill/>
          <a:ln w="50800">
            <a:noFill/>
            <a:miter lim="800000"/>
            <a:headEnd type="none" w="sm" len="sm"/>
            <a:tailEnd type="none" w="med" len="sm"/>
          </a:ln>
          <a:effectLst/>
        </p:spPr>
        <p:txBody>
          <a:bodyPr wrap="none" anchor="ctr">
            <a:spAutoFit/>
          </a:bodyPr>
          <a:lstStyle/>
          <a:p>
            <a:pPr>
              <a:buClr>
                <a:schemeClr val="accent1"/>
              </a:buClr>
              <a:buFont typeface="Wingdings" pitchFamily="2" charset="2"/>
              <a:buChar char="Ø"/>
            </a:pPr>
            <a:r>
              <a:rPr lang="en-US">
                <a:latin typeface="Book Antiqua" pitchFamily="18" charset="0"/>
              </a:rPr>
              <a:t>Horizontal velocity</a:t>
            </a:r>
          </a:p>
        </p:txBody>
      </p:sp>
      <p:sp>
        <p:nvSpPr>
          <p:cNvPr id="387076" name="Text Box 4"/>
          <p:cNvSpPr txBox="1">
            <a:spLocks noChangeArrowheads="1"/>
          </p:cNvSpPr>
          <p:nvPr/>
        </p:nvSpPr>
        <p:spPr bwMode="auto">
          <a:xfrm>
            <a:off x="373063" y="3903663"/>
            <a:ext cx="3022600" cy="519112"/>
          </a:xfrm>
          <a:prstGeom prst="rect">
            <a:avLst/>
          </a:prstGeom>
          <a:noFill/>
          <a:ln w="50800">
            <a:noFill/>
            <a:miter lim="800000"/>
            <a:headEnd type="none" w="sm" len="sm"/>
            <a:tailEnd type="none" w="med" len="sm"/>
          </a:ln>
          <a:effectLst/>
        </p:spPr>
        <p:txBody>
          <a:bodyPr wrap="none" anchor="ctr">
            <a:spAutoFit/>
          </a:bodyPr>
          <a:lstStyle/>
          <a:p>
            <a:pPr>
              <a:buClr>
                <a:schemeClr val="accent1"/>
              </a:buClr>
              <a:buFont typeface="Wingdings" pitchFamily="2" charset="2"/>
              <a:buChar char="Ø"/>
            </a:pPr>
            <a:r>
              <a:rPr lang="en-US">
                <a:latin typeface="Book Antiqua" pitchFamily="18" charset="0"/>
              </a:rPr>
              <a:t>Vertical velocity</a:t>
            </a:r>
          </a:p>
        </p:txBody>
      </p:sp>
      <p:sp>
        <p:nvSpPr>
          <p:cNvPr id="387077" name="Text Box 5"/>
          <p:cNvSpPr txBox="1">
            <a:spLocks noChangeArrowheads="1"/>
          </p:cNvSpPr>
          <p:nvPr/>
        </p:nvSpPr>
        <p:spPr bwMode="auto">
          <a:xfrm>
            <a:off x="6048375" y="4237038"/>
            <a:ext cx="401638" cy="519112"/>
          </a:xfrm>
          <a:prstGeom prst="rect">
            <a:avLst/>
          </a:prstGeom>
          <a:noFill/>
          <a:ln w="50800">
            <a:noFill/>
            <a:miter lim="800000"/>
            <a:headEnd type="none" w="sm" len="sm"/>
            <a:tailEnd type="none" w="med" len="sm"/>
          </a:ln>
          <a:effectLst/>
        </p:spPr>
        <p:txBody>
          <a:bodyPr wrap="none" anchor="ctr">
            <a:spAutoFit/>
          </a:bodyPr>
          <a:lstStyle/>
          <a:p>
            <a:pPr algn="ctr"/>
            <a:r>
              <a:rPr lang="en-US">
                <a:latin typeface="Book Antiqua" pitchFamily="18" charset="0"/>
              </a:rPr>
              <a:t>L</a:t>
            </a:r>
          </a:p>
        </p:txBody>
      </p:sp>
      <p:sp>
        <p:nvSpPr>
          <p:cNvPr id="387078" name="Text Box 6"/>
          <p:cNvSpPr txBox="1">
            <a:spLocks noChangeArrowheads="1"/>
          </p:cNvSpPr>
          <p:nvPr/>
        </p:nvSpPr>
        <p:spPr bwMode="auto">
          <a:xfrm>
            <a:off x="8623300" y="2633663"/>
            <a:ext cx="479425" cy="519112"/>
          </a:xfrm>
          <a:prstGeom prst="rect">
            <a:avLst/>
          </a:prstGeom>
          <a:noFill/>
          <a:ln w="50800">
            <a:noFill/>
            <a:miter lim="800000"/>
            <a:headEnd type="none" w="sm" len="sm"/>
            <a:tailEnd type="none" w="med" len="sm"/>
          </a:ln>
          <a:effectLst/>
        </p:spPr>
        <p:txBody>
          <a:bodyPr wrap="none" anchor="ctr">
            <a:spAutoFit/>
          </a:bodyPr>
          <a:lstStyle/>
          <a:p>
            <a:pPr algn="ctr"/>
            <a:r>
              <a:rPr lang="en-US">
                <a:latin typeface="Book Antiqua" pitchFamily="18" charset="0"/>
              </a:rPr>
              <a:t>H</a:t>
            </a:r>
          </a:p>
        </p:txBody>
      </p:sp>
      <p:sp>
        <p:nvSpPr>
          <p:cNvPr id="387079" name="Line 7"/>
          <p:cNvSpPr>
            <a:spLocks noChangeShapeType="1"/>
          </p:cNvSpPr>
          <p:nvPr/>
        </p:nvSpPr>
        <p:spPr bwMode="auto">
          <a:xfrm>
            <a:off x="5040313" y="4237038"/>
            <a:ext cx="2560637" cy="0"/>
          </a:xfrm>
          <a:prstGeom prst="line">
            <a:avLst/>
          </a:prstGeom>
          <a:noFill/>
          <a:ln w="50800">
            <a:solidFill>
              <a:schemeClr val="tx1"/>
            </a:solidFill>
            <a:round/>
            <a:headEnd type="oval" w="sm" len="sm"/>
            <a:tailEnd type="oval" w="sm" len="sm"/>
          </a:ln>
          <a:effectLst/>
        </p:spPr>
        <p:txBody>
          <a:bodyPr wrap="none" anchor="ctr"/>
          <a:lstStyle/>
          <a:p>
            <a:endParaRPr lang="en-US"/>
          </a:p>
        </p:txBody>
      </p:sp>
      <p:sp>
        <p:nvSpPr>
          <p:cNvPr id="387080" name="Line 8"/>
          <p:cNvSpPr>
            <a:spLocks noChangeShapeType="1"/>
          </p:cNvSpPr>
          <p:nvPr/>
        </p:nvSpPr>
        <p:spPr bwMode="auto">
          <a:xfrm flipH="1">
            <a:off x="8623300" y="2162175"/>
            <a:ext cx="0" cy="1116013"/>
          </a:xfrm>
          <a:prstGeom prst="line">
            <a:avLst/>
          </a:prstGeom>
          <a:noFill/>
          <a:ln w="50800">
            <a:solidFill>
              <a:schemeClr val="tx1"/>
            </a:solidFill>
            <a:round/>
            <a:headEnd type="oval" w="sm" len="sm"/>
            <a:tailEnd type="oval" w="sm" len="sm"/>
          </a:ln>
          <a:effectLst/>
        </p:spPr>
        <p:txBody>
          <a:bodyPr wrap="none" anchor="ctr"/>
          <a:lstStyle/>
          <a:p>
            <a:endParaRPr lang="en-US"/>
          </a:p>
        </p:txBody>
      </p:sp>
      <p:graphicFrame>
        <p:nvGraphicFramePr>
          <p:cNvPr id="387081" name="Object 9"/>
          <p:cNvGraphicFramePr>
            <a:graphicFrameLocks noChangeAspect="1"/>
          </p:cNvGraphicFramePr>
          <p:nvPr/>
        </p:nvGraphicFramePr>
        <p:xfrm>
          <a:off x="347663" y="2805113"/>
          <a:ext cx="914400" cy="723900"/>
        </p:xfrm>
        <a:graphic>
          <a:graphicData uri="http://schemas.openxmlformats.org/presentationml/2006/ole">
            <p:oleObj spid="_x0000_s387081" name="Equation" r:id="rId4" imgW="914400" imgH="723600" progId="Equation.DSMT4">
              <p:embed/>
            </p:oleObj>
          </a:graphicData>
        </a:graphic>
      </p:graphicFrame>
      <p:sp>
        <p:nvSpPr>
          <p:cNvPr id="387082" name="Freeform 10"/>
          <p:cNvSpPr>
            <a:spLocks/>
          </p:cNvSpPr>
          <p:nvPr/>
        </p:nvSpPr>
        <p:spPr bwMode="auto">
          <a:xfrm>
            <a:off x="4156075" y="2128838"/>
            <a:ext cx="4114800" cy="1828800"/>
          </a:xfrm>
          <a:custGeom>
            <a:avLst/>
            <a:gdLst/>
            <a:ahLst/>
            <a:cxnLst>
              <a:cxn ang="0">
                <a:pos x="0" y="0"/>
              </a:cxn>
              <a:cxn ang="0">
                <a:pos x="0" y="1056"/>
              </a:cxn>
              <a:cxn ang="0">
                <a:pos x="96" y="1152"/>
              </a:cxn>
              <a:cxn ang="0">
                <a:pos x="240" y="1152"/>
              </a:cxn>
              <a:cxn ang="0">
                <a:pos x="336" y="1104"/>
              </a:cxn>
              <a:cxn ang="0">
                <a:pos x="336" y="1008"/>
              </a:cxn>
              <a:cxn ang="0">
                <a:pos x="2352" y="960"/>
              </a:cxn>
              <a:cxn ang="0">
                <a:pos x="2352" y="48"/>
              </a:cxn>
              <a:cxn ang="0">
                <a:pos x="2448" y="48"/>
              </a:cxn>
              <a:cxn ang="0">
                <a:pos x="2448" y="240"/>
              </a:cxn>
              <a:cxn ang="0">
                <a:pos x="2592" y="240"/>
              </a:cxn>
              <a:cxn ang="0">
                <a:pos x="2586" y="54"/>
              </a:cxn>
              <a:cxn ang="0">
                <a:pos x="2520" y="60"/>
              </a:cxn>
              <a:cxn ang="0">
                <a:pos x="2484" y="0"/>
              </a:cxn>
              <a:cxn ang="0">
                <a:pos x="288" y="0"/>
              </a:cxn>
              <a:cxn ang="0">
                <a:pos x="288" y="720"/>
              </a:cxn>
              <a:cxn ang="0">
                <a:pos x="192" y="720"/>
              </a:cxn>
              <a:cxn ang="0">
                <a:pos x="192" y="0"/>
              </a:cxn>
              <a:cxn ang="0">
                <a:pos x="0" y="0"/>
              </a:cxn>
            </a:cxnLst>
            <a:rect l="0" t="0" r="r" b="b"/>
            <a:pathLst>
              <a:path w="2592" h="1152">
                <a:moveTo>
                  <a:pt x="0" y="0"/>
                </a:moveTo>
                <a:lnTo>
                  <a:pt x="0" y="1056"/>
                </a:lnTo>
                <a:lnTo>
                  <a:pt x="96" y="1152"/>
                </a:lnTo>
                <a:lnTo>
                  <a:pt x="240" y="1152"/>
                </a:lnTo>
                <a:lnTo>
                  <a:pt x="336" y="1104"/>
                </a:lnTo>
                <a:lnTo>
                  <a:pt x="336" y="1008"/>
                </a:lnTo>
                <a:lnTo>
                  <a:pt x="2352" y="960"/>
                </a:lnTo>
                <a:lnTo>
                  <a:pt x="2352" y="48"/>
                </a:lnTo>
                <a:lnTo>
                  <a:pt x="2448" y="48"/>
                </a:lnTo>
                <a:lnTo>
                  <a:pt x="2448" y="240"/>
                </a:lnTo>
                <a:lnTo>
                  <a:pt x="2592" y="240"/>
                </a:lnTo>
                <a:lnTo>
                  <a:pt x="2586" y="54"/>
                </a:lnTo>
                <a:lnTo>
                  <a:pt x="2520" y="60"/>
                </a:lnTo>
                <a:lnTo>
                  <a:pt x="2484" y="0"/>
                </a:lnTo>
                <a:lnTo>
                  <a:pt x="288" y="0"/>
                </a:lnTo>
                <a:lnTo>
                  <a:pt x="288" y="720"/>
                </a:lnTo>
                <a:lnTo>
                  <a:pt x="192" y="720"/>
                </a:lnTo>
                <a:lnTo>
                  <a:pt x="192" y="0"/>
                </a:lnTo>
                <a:lnTo>
                  <a:pt x="0" y="0"/>
                </a:lnTo>
                <a:close/>
              </a:path>
            </a:pathLst>
          </a:custGeom>
          <a:solidFill>
            <a:schemeClr val="hlink"/>
          </a:solidFill>
          <a:ln w="50800" cap="flat" cmpd="sng">
            <a:noFill/>
            <a:prstDash val="solid"/>
            <a:round/>
            <a:headEnd type="none" w="sm" len="sm"/>
            <a:tailEnd type="none" w="med" len="sm"/>
          </a:ln>
          <a:effectLst/>
        </p:spPr>
        <p:txBody>
          <a:bodyPr wrap="none" anchor="ctr"/>
          <a:lstStyle/>
          <a:p>
            <a:endParaRPr lang="en-US"/>
          </a:p>
        </p:txBody>
      </p:sp>
      <p:sp>
        <p:nvSpPr>
          <p:cNvPr id="387083" name="Freeform 11" descr="Granite"/>
          <p:cNvSpPr>
            <a:spLocks/>
          </p:cNvSpPr>
          <p:nvPr/>
        </p:nvSpPr>
        <p:spPr bwMode="auto">
          <a:xfrm>
            <a:off x="4003675" y="1976438"/>
            <a:ext cx="4419600" cy="2133600"/>
          </a:xfrm>
          <a:custGeom>
            <a:avLst/>
            <a:gdLst/>
            <a:ahLst/>
            <a:cxnLst>
              <a:cxn ang="0">
                <a:pos x="288" y="822"/>
              </a:cxn>
              <a:cxn ang="0">
                <a:pos x="288" y="96"/>
              </a:cxn>
              <a:cxn ang="0">
                <a:pos x="96" y="96"/>
              </a:cxn>
              <a:cxn ang="0">
                <a:pos x="96" y="1152"/>
              </a:cxn>
              <a:cxn ang="0">
                <a:pos x="192" y="1248"/>
              </a:cxn>
              <a:cxn ang="0">
                <a:pos x="336" y="1248"/>
              </a:cxn>
              <a:cxn ang="0">
                <a:pos x="432" y="1200"/>
              </a:cxn>
              <a:cxn ang="0">
                <a:pos x="432" y="1104"/>
              </a:cxn>
              <a:cxn ang="0">
                <a:pos x="2448" y="1056"/>
              </a:cxn>
              <a:cxn ang="0">
                <a:pos x="2448" y="144"/>
              </a:cxn>
              <a:cxn ang="0">
                <a:pos x="2544" y="144"/>
              </a:cxn>
              <a:cxn ang="0">
                <a:pos x="2544" y="336"/>
              </a:cxn>
              <a:cxn ang="0">
                <a:pos x="2688" y="336"/>
              </a:cxn>
              <a:cxn ang="0">
                <a:pos x="2688" y="48"/>
              </a:cxn>
              <a:cxn ang="0">
                <a:pos x="2784" y="48"/>
              </a:cxn>
              <a:cxn ang="0">
                <a:pos x="2784" y="480"/>
              </a:cxn>
              <a:cxn ang="0">
                <a:pos x="2544" y="480"/>
              </a:cxn>
              <a:cxn ang="0">
                <a:pos x="2544" y="1152"/>
              </a:cxn>
              <a:cxn ang="0">
                <a:pos x="576" y="1200"/>
              </a:cxn>
              <a:cxn ang="0">
                <a:pos x="348" y="1344"/>
              </a:cxn>
              <a:cxn ang="0">
                <a:pos x="162" y="1344"/>
              </a:cxn>
              <a:cxn ang="0">
                <a:pos x="0" y="1200"/>
              </a:cxn>
              <a:cxn ang="0">
                <a:pos x="0" y="0"/>
              </a:cxn>
              <a:cxn ang="0">
                <a:pos x="390" y="0"/>
              </a:cxn>
              <a:cxn ang="0">
                <a:pos x="390" y="834"/>
              </a:cxn>
              <a:cxn ang="0">
                <a:pos x="288" y="822"/>
              </a:cxn>
            </a:cxnLst>
            <a:rect l="0" t="0" r="r" b="b"/>
            <a:pathLst>
              <a:path w="2784" h="1344">
                <a:moveTo>
                  <a:pt x="288" y="822"/>
                </a:moveTo>
                <a:lnTo>
                  <a:pt x="288" y="96"/>
                </a:lnTo>
                <a:lnTo>
                  <a:pt x="96" y="96"/>
                </a:lnTo>
                <a:lnTo>
                  <a:pt x="96" y="1152"/>
                </a:lnTo>
                <a:lnTo>
                  <a:pt x="192" y="1248"/>
                </a:lnTo>
                <a:lnTo>
                  <a:pt x="336" y="1248"/>
                </a:lnTo>
                <a:lnTo>
                  <a:pt x="432" y="1200"/>
                </a:lnTo>
                <a:lnTo>
                  <a:pt x="432" y="1104"/>
                </a:lnTo>
                <a:lnTo>
                  <a:pt x="2448" y="1056"/>
                </a:lnTo>
                <a:lnTo>
                  <a:pt x="2448" y="144"/>
                </a:lnTo>
                <a:lnTo>
                  <a:pt x="2544" y="144"/>
                </a:lnTo>
                <a:lnTo>
                  <a:pt x="2544" y="336"/>
                </a:lnTo>
                <a:lnTo>
                  <a:pt x="2688" y="336"/>
                </a:lnTo>
                <a:lnTo>
                  <a:pt x="2688" y="48"/>
                </a:lnTo>
                <a:lnTo>
                  <a:pt x="2784" y="48"/>
                </a:lnTo>
                <a:lnTo>
                  <a:pt x="2784" y="480"/>
                </a:lnTo>
                <a:lnTo>
                  <a:pt x="2544" y="480"/>
                </a:lnTo>
                <a:lnTo>
                  <a:pt x="2544" y="1152"/>
                </a:lnTo>
                <a:lnTo>
                  <a:pt x="576" y="1200"/>
                </a:lnTo>
                <a:lnTo>
                  <a:pt x="348" y="1344"/>
                </a:lnTo>
                <a:lnTo>
                  <a:pt x="162" y="1344"/>
                </a:lnTo>
                <a:lnTo>
                  <a:pt x="0" y="1200"/>
                </a:lnTo>
                <a:lnTo>
                  <a:pt x="0" y="0"/>
                </a:lnTo>
                <a:lnTo>
                  <a:pt x="390" y="0"/>
                </a:lnTo>
                <a:lnTo>
                  <a:pt x="390" y="834"/>
                </a:lnTo>
                <a:lnTo>
                  <a:pt x="288" y="822"/>
                </a:lnTo>
                <a:close/>
              </a:path>
            </a:pathLst>
          </a:custGeom>
          <a:blipFill dpi="0" rotWithShape="0">
            <a:blip r:embed="rId5" cstate="print"/>
            <a:srcRect/>
            <a:tile tx="0" ty="0" sx="100000" sy="100000" flip="none" algn="tl"/>
          </a:blipFill>
          <a:ln w="12700" cap="flat" cmpd="sng">
            <a:solidFill>
              <a:schemeClr val="bg2"/>
            </a:solidFill>
            <a:prstDash val="solid"/>
            <a:round/>
            <a:headEnd type="none" w="sm" len="sm"/>
            <a:tailEnd type="none" w="med" len="sm"/>
          </a:ln>
          <a:effectLst/>
        </p:spPr>
        <p:txBody>
          <a:bodyPr wrap="none" anchor="ctr"/>
          <a:lstStyle/>
          <a:p>
            <a:endParaRPr lang="en-US"/>
          </a:p>
        </p:txBody>
      </p:sp>
      <p:grpSp>
        <p:nvGrpSpPr>
          <p:cNvPr id="387084" name="Group 12"/>
          <p:cNvGrpSpPr>
            <a:grpSpLocks/>
          </p:cNvGrpSpPr>
          <p:nvPr/>
        </p:nvGrpSpPr>
        <p:grpSpPr bwMode="auto">
          <a:xfrm>
            <a:off x="4413250" y="2205038"/>
            <a:ext cx="304800" cy="990600"/>
            <a:chOff x="1584" y="1536"/>
            <a:chExt cx="96" cy="624"/>
          </a:xfrm>
        </p:grpSpPr>
        <p:sp>
          <p:nvSpPr>
            <p:cNvPr id="387085" name="Rectangle 13"/>
            <p:cNvSpPr>
              <a:spLocks noChangeArrowheads="1"/>
            </p:cNvSpPr>
            <p:nvPr/>
          </p:nvSpPr>
          <p:spPr bwMode="auto">
            <a:xfrm>
              <a:off x="1584" y="1536"/>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87086" name="Rectangle 14"/>
            <p:cNvSpPr>
              <a:spLocks noChangeArrowheads="1"/>
            </p:cNvSpPr>
            <p:nvPr/>
          </p:nvSpPr>
          <p:spPr bwMode="auto">
            <a:xfrm>
              <a:off x="1584" y="1680"/>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87087" name="Rectangle 15"/>
            <p:cNvSpPr>
              <a:spLocks noChangeArrowheads="1"/>
            </p:cNvSpPr>
            <p:nvPr/>
          </p:nvSpPr>
          <p:spPr bwMode="auto">
            <a:xfrm>
              <a:off x="1584" y="1824"/>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87088" name="Rectangle 16"/>
            <p:cNvSpPr>
              <a:spLocks noChangeArrowheads="1"/>
            </p:cNvSpPr>
            <p:nvPr/>
          </p:nvSpPr>
          <p:spPr bwMode="auto">
            <a:xfrm>
              <a:off x="1584" y="1968"/>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87089" name="Rectangle 17"/>
            <p:cNvSpPr>
              <a:spLocks noChangeArrowheads="1"/>
            </p:cNvSpPr>
            <p:nvPr/>
          </p:nvSpPr>
          <p:spPr bwMode="auto">
            <a:xfrm>
              <a:off x="1584" y="2112"/>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grpSp>
      <p:sp>
        <p:nvSpPr>
          <p:cNvPr id="387090" name="Rectangle 18"/>
          <p:cNvSpPr>
            <a:spLocks noChangeArrowheads="1"/>
          </p:cNvSpPr>
          <p:nvPr/>
        </p:nvSpPr>
        <p:spPr bwMode="auto">
          <a:xfrm>
            <a:off x="4003675" y="2624138"/>
            <a:ext cx="304800" cy="323850"/>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87091" name="Line 19"/>
          <p:cNvSpPr>
            <a:spLocks noChangeShapeType="1"/>
          </p:cNvSpPr>
          <p:nvPr/>
        </p:nvSpPr>
        <p:spPr bwMode="auto">
          <a:xfrm>
            <a:off x="3670300" y="2767013"/>
            <a:ext cx="457200" cy="0"/>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387092" name="Rectangle 20"/>
          <p:cNvSpPr>
            <a:spLocks noChangeArrowheads="1"/>
          </p:cNvSpPr>
          <p:nvPr/>
        </p:nvSpPr>
        <p:spPr bwMode="auto">
          <a:xfrm>
            <a:off x="8128000" y="2319338"/>
            <a:ext cx="304800" cy="152400"/>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87093" name="Line 21"/>
          <p:cNvSpPr>
            <a:spLocks noChangeShapeType="1"/>
          </p:cNvSpPr>
          <p:nvPr/>
        </p:nvSpPr>
        <p:spPr bwMode="auto">
          <a:xfrm>
            <a:off x="8470900" y="2395538"/>
            <a:ext cx="457200" cy="0"/>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387094" name="Text Box 22"/>
          <p:cNvSpPr txBox="1">
            <a:spLocks noChangeArrowheads="1"/>
          </p:cNvSpPr>
          <p:nvPr/>
        </p:nvSpPr>
        <p:spPr bwMode="auto">
          <a:xfrm>
            <a:off x="5556250" y="3165475"/>
            <a:ext cx="1425575" cy="366713"/>
          </a:xfrm>
          <a:prstGeom prst="rect">
            <a:avLst/>
          </a:prstGeom>
          <a:noFill/>
          <a:ln w="50800">
            <a:noFill/>
            <a:miter lim="800000"/>
            <a:headEnd type="none" w="sm" len="sm"/>
            <a:tailEnd type="none" w="med" len="sm"/>
          </a:ln>
          <a:effectLst/>
        </p:spPr>
        <p:txBody>
          <a:bodyPr wrap="none" anchor="ctr">
            <a:spAutoFit/>
          </a:bodyPr>
          <a:lstStyle/>
          <a:p>
            <a:r>
              <a:rPr lang="en-US" sz="1800">
                <a:latin typeface="Book Antiqua" pitchFamily="18" charset="0"/>
              </a:rPr>
              <a:t>Sludge zone</a:t>
            </a:r>
          </a:p>
        </p:txBody>
      </p:sp>
      <p:sp>
        <p:nvSpPr>
          <p:cNvPr id="387095" name="Text Box 23"/>
          <p:cNvSpPr txBox="1">
            <a:spLocks noChangeArrowheads="1"/>
          </p:cNvSpPr>
          <p:nvPr/>
        </p:nvSpPr>
        <p:spPr bwMode="auto">
          <a:xfrm rot="-5400000">
            <a:off x="4418807" y="2794794"/>
            <a:ext cx="963612" cy="304800"/>
          </a:xfrm>
          <a:prstGeom prst="rect">
            <a:avLst/>
          </a:prstGeom>
          <a:noFill/>
          <a:ln w="50800">
            <a:noFill/>
            <a:miter lim="800000"/>
            <a:headEnd type="none" w="sm" len="sm"/>
            <a:tailEnd type="none" w="med" len="sm"/>
          </a:ln>
          <a:effectLst/>
        </p:spPr>
        <p:txBody>
          <a:bodyPr anchor="ctr">
            <a:spAutoFit/>
          </a:bodyPr>
          <a:lstStyle/>
          <a:p>
            <a:r>
              <a:rPr lang="en-US" sz="1400">
                <a:latin typeface="Book Antiqua" pitchFamily="18" charset="0"/>
              </a:rPr>
              <a:t>Inlet zone</a:t>
            </a:r>
          </a:p>
        </p:txBody>
      </p:sp>
      <p:sp>
        <p:nvSpPr>
          <p:cNvPr id="387096" name="Text Box 24"/>
          <p:cNvSpPr txBox="1">
            <a:spLocks noChangeArrowheads="1"/>
          </p:cNvSpPr>
          <p:nvPr/>
        </p:nvSpPr>
        <p:spPr bwMode="auto">
          <a:xfrm rot="-5400000">
            <a:off x="7149306" y="2567782"/>
            <a:ext cx="1135063" cy="304800"/>
          </a:xfrm>
          <a:prstGeom prst="rect">
            <a:avLst/>
          </a:prstGeom>
          <a:noFill/>
          <a:ln w="50800">
            <a:noFill/>
            <a:miter lim="800000"/>
            <a:headEnd type="none" w="sm" len="sm"/>
            <a:tailEnd type="none" w="med" len="sm"/>
          </a:ln>
          <a:effectLst/>
        </p:spPr>
        <p:txBody>
          <a:bodyPr anchor="ctr">
            <a:spAutoFit/>
          </a:bodyPr>
          <a:lstStyle/>
          <a:p>
            <a:r>
              <a:rPr lang="en-US" sz="1400">
                <a:latin typeface="Book Antiqua" pitchFamily="18" charset="0"/>
              </a:rPr>
              <a:t>Outlet zone</a:t>
            </a:r>
          </a:p>
        </p:txBody>
      </p:sp>
      <p:sp>
        <p:nvSpPr>
          <p:cNvPr id="387097" name="Freeform 25"/>
          <p:cNvSpPr>
            <a:spLocks/>
          </p:cNvSpPr>
          <p:nvPr/>
        </p:nvSpPr>
        <p:spPr bwMode="auto">
          <a:xfrm>
            <a:off x="4146550" y="3700463"/>
            <a:ext cx="542925" cy="257175"/>
          </a:xfrm>
          <a:custGeom>
            <a:avLst/>
            <a:gdLst/>
            <a:ahLst/>
            <a:cxnLst>
              <a:cxn ang="0">
                <a:pos x="12" y="0"/>
              </a:cxn>
              <a:cxn ang="0">
                <a:pos x="0" y="54"/>
              </a:cxn>
              <a:cxn ang="0">
                <a:pos x="84" y="162"/>
              </a:cxn>
              <a:cxn ang="0">
                <a:pos x="240" y="162"/>
              </a:cxn>
              <a:cxn ang="0">
                <a:pos x="342" y="108"/>
              </a:cxn>
              <a:cxn ang="0">
                <a:pos x="342" y="12"/>
              </a:cxn>
              <a:cxn ang="0">
                <a:pos x="12" y="0"/>
              </a:cxn>
            </a:cxnLst>
            <a:rect l="0" t="0" r="r" b="b"/>
            <a:pathLst>
              <a:path w="342" h="162">
                <a:moveTo>
                  <a:pt x="12" y="0"/>
                </a:moveTo>
                <a:lnTo>
                  <a:pt x="0" y="54"/>
                </a:lnTo>
                <a:lnTo>
                  <a:pt x="84" y="162"/>
                </a:lnTo>
                <a:lnTo>
                  <a:pt x="240" y="162"/>
                </a:lnTo>
                <a:lnTo>
                  <a:pt x="342" y="108"/>
                </a:lnTo>
                <a:lnTo>
                  <a:pt x="342" y="12"/>
                </a:lnTo>
                <a:lnTo>
                  <a:pt x="12" y="0"/>
                </a:lnTo>
                <a:close/>
              </a:path>
            </a:pathLst>
          </a:custGeom>
          <a:solidFill>
            <a:srgbClr val="975737"/>
          </a:solidFill>
          <a:ln w="12700" cap="flat" cmpd="sng">
            <a:solidFill>
              <a:schemeClr val="bg2"/>
            </a:solidFill>
            <a:prstDash val="solid"/>
            <a:round/>
            <a:headEnd type="none" w="sm" len="sm"/>
            <a:tailEnd type="none" w="med" len="sm"/>
          </a:ln>
          <a:effectLst/>
        </p:spPr>
        <p:txBody>
          <a:bodyPr wrap="none" anchor="ctr"/>
          <a:lstStyle/>
          <a:p>
            <a:endParaRPr lang="en-US"/>
          </a:p>
        </p:txBody>
      </p:sp>
      <p:sp>
        <p:nvSpPr>
          <p:cNvPr id="387098" name="Freeform 26"/>
          <p:cNvSpPr>
            <a:spLocks/>
          </p:cNvSpPr>
          <p:nvPr/>
        </p:nvSpPr>
        <p:spPr bwMode="auto">
          <a:xfrm>
            <a:off x="4165600" y="3548063"/>
            <a:ext cx="3724275" cy="190500"/>
          </a:xfrm>
          <a:custGeom>
            <a:avLst/>
            <a:gdLst/>
            <a:ahLst/>
            <a:cxnLst>
              <a:cxn ang="0">
                <a:pos x="2352" y="0"/>
              </a:cxn>
              <a:cxn ang="0">
                <a:pos x="2346" y="66"/>
              </a:cxn>
              <a:cxn ang="0">
                <a:pos x="0" y="120"/>
              </a:cxn>
              <a:cxn ang="0">
                <a:pos x="0" y="12"/>
              </a:cxn>
              <a:cxn ang="0">
                <a:pos x="2352" y="0"/>
              </a:cxn>
            </a:cxnLst>
            <a:rect l="0" t="0" r="r" b="b"/>
            <a:pathLst>
              <a:path w="2352" h="120">
                <a:moveTo>
                  <a:pt x="2352" y="0"/>
                </a:moveTo>
                <a:lnTo>
                  <a:pt x="2346" y="66"/>
                </a:lnTo>
                <a:lnTo>
                  <a:pt x="0" y="120"/>
                </a:lnTo>
                <a:lnTo>
                  <a:pt x="0" y="12"/>
                </a:lnTo>
                <a:lnTo>
                  <a:pt x="2352" y="0"/>
                </a:lnTo>
                <a:close/>
              </a:path>
            </a:pathLst>
          </a:custGeom>
          <a:gradFill rotWithShape="0">
            <a:gsLst>
              <a:gs pos="0">
                <a:schemeClr val="hlink"/>
              </a:gs>
              <a:gs pos="100000">
                <a:srgbClr val="975737"/>
              </a:gs>
            </a:gsLst>
            <a:lin ang="5400000" scaled="1"/>
          </a:gradFill>
          <a:ln w="12700" cap="flat" cmpd="sng">
            <a:noFill/>
            <a:prstDash val="solid"/>
            <a:round/>
            <a:headEnd type="none" w="sm" len="sm"/>
            <a:tailEnd type="none" w="med" len="sm"/>
          </a:ln>
          <a:effectLst/>
        </p:spPr>
        <p:txBody>
          <a:bodyPr wrap="none" anchor="ctr"/>
          <a:lstStyle/>
          <a:p>
            <a:endParaRPr lang="en-US"/>
          </a:p>
        </p:txBody>
      </p:sp>
      <p:sp>
        <p:nvSpPr>
          <p:cNvPr id="387099" name="Rectangle 27"/>
          <p:cNvSpPr>
            <a:spLocks noChangeArrowheads="1"/>
          </p:cNvSpPr>
          <p:nvPr/>
        </p:nvSpPr>
        <p:spPr bwMode="auto">
          <a:xfrm>
            <a:off x="4356100" y="3957638"/>
            <a:ext cx="104775" cy="285750"/>
          </a:xfrm>
          <a:prstGeom prst="rect">
            <a:avLst/>
          </a:prstGeom>
          <a:solidFill>
            <a:srgbClr val="975737"/>
          </a:solidFill>
          <a:ln w="50800">
            <a:noFill/>
            <a:miter lim="800000"/>
            <a:headEnd type="none" w="sm" len="sm"/>
            <a:tailEnd type="none" w="med" len="sm"/>
          </a:ln>
          <a:effectLst/>
        </p:spPr>
        <p:txBody>
          <a:bodyPr wrap="none" anchor="ctr"/>
          <a:lstStyle/>
          <a:p>
            <a:endParaRPr lang="en-US"/>
          </a:p>
        </p:txBody>
      </p:sp>
      <p:sp>
        <p:nvSpPr>
          <p:cNvPr id="387100" name="Text Box 28"/>
          <p:cNvSpPr txBox="1">
            <a:spLocks noChangeArrowheads="1"/>
          </p:cNvSpPr>
          <p:nvPr/>
        </p:nvSpPr>
        <p:spPr bwMode="auto">
          <a:xfrm>
            <a:off x="4202113" y="4559300"/>
            <a:ext cx="1281112" cy="366713"/>
          </a:xfrm>
          <a:prstGeom prst="rect">
            <a:avLst/>
          </a:prstGeom>
          <a:noFill/>
          <a:ln w="50800">
            <a:noFill/>
            <a:miter lim="800000"/>
            <a:headEnd type="none" w="sm" len="sm"/>
            <a:tailEnd type="none" w="med" len="sm"/>
          </a:ln>
          <a:effectLst/>
        </p:spPr>
        <p:txBody>
          <a:bodyPr wrap="none" anchor="ctr">
            <a:spAutoFit/>
          </a:bodyPr>
          <a:lstStyle/>
          <a:p>
            <a:r>
              <a:rPr lang="en-US" sz="1800">
                <a:latin typeface="Book Antiqua" pitchFamily="18" charset="0"/>
              </a:rPr>
              <a:t>Sludge out</a:t>
            </a:r>
          </a:p>
        </p:txBody>
      </p:sp>
      <p:sp>
        <p:nvSpPr>
          <p:cNvPr id="387101" name="Line 29"/>
          <p:cNvSpPr>
            <a:spLocks noChangeShapeType="1"/>
          </p:cNvSpPr>
          <p:nvPr/>
        </p:nvSpPr>
        <p:spPr bwMode="auto">
          <a:xfrm>
            <a:off x="4403725" y="4295775"/>
            <a:ext cx="0" cy="247650"/>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387102" name="Rectangle 30"/>
          <p:cNvSpPr>
            <a:spLocks noChangeArrowheads="1"/>
          </p:cNvSpPr>
          <p:nvPr/>
        </p:nvSpPr>
        <p:spPr bwMode="auto">
          <a:xfrm>
            <a:off x="4965700" y="2128838"/>
            <a:ext cx="2647950" cy="1116012"/>
          </a:xfrm>
          <a:prstGeom prst="rect">
            <a:avLst/>
          </a:prstGeom>
          <a:noFill/>
          <a:ln w="28575" cap="rnd">
            <a:solidFill>
              <a:schemeClr val="bg2"/>
            </a:solidFill>
            <a:prstDash val="sysDot"/>
            <a:miter lim="800000"/>
            <a:headEnd type="none" w="sm" len="sm"/>
            <a:tailEnd type="none" w="med" len="sm"/>
          </a:ln>
          <a:effectLst/>
        </p:spPr>
        <p:txBody>
          <a:bodyPr wrap="none" anchor="ctr"/>
          <a:lstStyle/>
          <a:p>
            <a:endParaRPr lang="en-US"/>
          </a:p>
        </p:txBody>
      </p:sp>
      <p:sp>
        <p:nvSpPr>
          <p:cNvPr id="387103" name="Rectangle 31"/>
          <p:cNvSpPr>
            <a:spLocks noChangeArrowheads="1"/>
          </p:cNvSpPr>
          <p:nvPr/>
        </p:nvSpPr>
        <p:spPr bwMode="auto">
          <a:xfrm>
            <a:off x="4965700" y="2136775"/>
            <a:ext cx="2647950" cy="1116013"/>
          </a:xfrm>
          <a:prstGeom prst="rect">
            <a:avLst/>
          </a:prstGeom>
          <a:noFill/>
          <a:ln w="28575" cap="rnd">
            <a:solidFill>
              <a:schemeClr val="tx1"/>
            </a:solidFill>
            <a:prstDash val="sysDot"/>
            <a:miter lim="800000"/>
            <a:headEnd type="none" w="sm" len="sm"/>
            <a:tailEnd type="none" w="med" len="sm"/>
          </a:ln>
          <a:effectLst/>
        </p:spPr>
        <p:txBody>
          <a:bodyPr wrap="none" anchor="ctr"/>
          <a:lstStyle/>
          <a:p>
            <a:endParaRPr lang="en-US"/>
          </a:p>
        </p:txBody>
      </p:sp>
      <p:sp>
        <p:nvSpPr>
          <p:cNvPr id="387104" name="Line 32"/>
          <p:cNvSpPr>
            <a:spLocks noChangeShapeType="1"/>
          </p:cNvSpPr>
          <p:nvPr/>
        </p:nvSpPr>
        <p:spPr bwMode="auto">
          <a:xfrm>
            <a:off x="4965700" y="2136775"/>
            <a:ext cx="2647950" cy="1116013"/>
          </a:xfrm>
          <a:prstGeom prst="line">
            <a:avLst/>
          </a:prstGeom>
          <a:noFill/>
          <a:ln w="28575">
            <a:solidFill>
              <a:schemeClr val="folHlink"/>
            </a:solidFill>
            <a:round/>
            <a:headEnd type="none" w="sm" len="sm"/>
            <a:tailEnd type="triangle" w="med" len="sm"/>
          </a:ln>
          <a:effectLst/>
        </p:spPr>
        <p:txBody>
          <a:bodyPr wrap="none" anchor="ctr"/>
          <a:lstStyle/>
          <a:p>
            <a:endParaRPr lang="en-US"/>
          </a:p>
        </p:txBody>
      </p:sp>
      <p:sp>
        <p:nvSpPr>
          <p:cNvPr id="387105" name="Line 33"/>
          <p:cNvSpPr>
            <a:spLocks noChangeShapeType="1"/>
          </p:cNvSpPr>
          <p:nvPr/>
        </p:nvSpPr>
        <p:spPr bwMode="auto">
          <a:xfrm>
            <a:off x="5913438" y="2517775"/>
            <a:ext cx="0" cy="381000"/>
          </a:xfrm>
          <a:prstGeom prst="line">
            <a:avLst/>
          </a:prstGeom>
          <a:noFill/>
          <a:ln w="28575">
            <a:solidFill>
              <a:schemeClr val="folHlink"/>
            </a:solidFill>
            <a:round/>
            <a:headEnd type="none" w="sm" len="sm"/>
            <a:tailEnd type="triangle" w="med" len="sm"/>
          </a:ln>
          <a:effectLst/>
        </p:spPr>
        <p:txBody>
          <a:bodyPr wrap="none" anchor="ctr"/>
          <a:lstStyle/>
          <a:p>
            <a:endParaRPr lang="en-US"/>
          </a:p>
        </p:txBody>
      </p:sp>
      <p:sp>
        <p:nvSpPr>
          <p:cNvPr id="387106" name="Line 34"/>
          <p:cNvSpPr>
            <a:spLocks noChangeShapeType="1"/>
          </p:cNvSpPr>
          <p:nvPr/>
        </p:nvSpPr>
        <p:spPr bwMode="auto">
          <a:xfrm>
            <a:off x="5913438" y="2511425"/>
            <a:ext cx="682625" cy="0"/>
          </a:xfrm>
          <a:prstGeom prst="line">
            <a:avLst/>
          </a:prstGeom>
          <a:noFill/>
          <a:ln w="28575">
            <a:solidFill>
              <a:schemeClr val="folHlink"/>
            </a:solidFill>
            <a:round/>
            <a:headEnd type="none" w="sm" len="sm"/>
            <a:tailEnd type="triangle" w="med" len="sm"/>
          </a:ln>
          <a:effectLst/>
        </p:spPr>
        <p:txBody>
          <a:bodyPr wrap="none" anchor="ctr"/>
          <a:lstStyle/>
          <a:p>
            <a:endParaRPr lang="en-US"/>
          </a:p>
        </p:txBody>
      </p:sp>
      <p:graphicFrame>
        <p:nvGraphicFramePr>
          <p:cNvPr id="387107" name="Object 35"/>
          <p:cNvGraphicFramePr>
            <a:graphicFrameLocks noChangeAspect="1"/>
          </p:cNvGraphicFramePr>
          <p:nvPr/>
        </p:nvGraphicFramePr>
        <p:xfrm>
          <a:off x="5734050" y="2882900"/>
          <a:ext cx="354013" cy="381000"/>
        </p:xfrm>
        <a:graphic>
          <a:graphicData uri="http://schemas.openxmlformats.org/presentationml/2006/ole">
            <p:oleObj spid="_x0000_s387107" name="Equation" r:id="rId6" imgW="355320" imgH="380880" progId="Equation.3">
              <p:embed/>
            </p:oleObj>
          </a:graphicData>
        </a:graphic>
      </p:graphicFrame>
      <p:graphicFrame>
        <p:nvGraphicFramePr>
          <p:cNvPr id="387108" name="Object 36"/>
          <p:cNvGraphicFramePr>
            <a:graphicFrameLocks noChangeAspect="1"/>
          </p:cNvGraphicFramePr>
          <p:nvPr/>
        </p:nvGraphicFramePr>
        <p:xfrm>
          <a:off x="6591300" y="2324100"/>
          <a:ext cx="368300" cy="381000"/>
        </p:xfrm>
        <a:graphic>
          <a:graphicData uri="http://schemas.openxmlformats.org/presentationml/2006/ole">
            <p:oleObj spid="_x0000_s387108" name="Equation" r:id="rId7" imgW="368280" imgH="380880" progId="Equation.3">
              <p:embed/>
            </p:oleObj>
          </a:graphicData>
        </a:graphic>
      </p:graphicFrame>
      <p:sp>
        <p:nvSpPr>
          <p:cNvPr id="387109" name="Text Box 37"/>
          <p:cNvSpPr txBox="1">
            <a:spLocks noChangeArrowheads="1"/>
          </p:cNvSpPr>
          <p:nvPr/>
        </p:nvSpPr>
        <p:spPr bwMode="auto">
          <a:xfrm>
            <a:off x="1724025" y="3203575"/>
            <a:ext cx="776288"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WH</a:t>
            </a:r>
          </a:p>
        </p:txBody>
      </p:sp>
      <p:sp>
        <p:nvSpPr>
          <p:cNvPr id="387110" name="Text Box 38"/>
          <p:cNvSpPr txBox="1">
            <a:spLocks noChangeArrowheads="1"/>
          </p:cNvSpPr>
          <p:nvPr/>
        </p:nvSpPr>
        <p:spPr bwMode="auto">
          <a:xfrm>
            <a:off x="1673225" y="2619375"/>
            <a:ext cx="1457325"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flow rate</a:t>
            </a:r>
          </a:p>
        </p:txBody>
      </p:sp>
      <p:sp>
        <p:nvSpPr>
          <p:cNvPr id="387111" name="Text Box 39"/>
          <p:cNvSpPr txBox="1">
            <a:spLocks noChangeArrowheads="1"/>
          </p:cNvSpPr>
          <p:nvPr/>
        </p:nvSpPr>
        <p:spPr bwMode="auto">
          <a:xfrm>
            <a:off x="568325" y="5705475"/>
            <a:ext cx="5734050" cy="519113"/>
          </a:xfrm>
          <a:prstGeom prst="rect">
            <a:avLst/>
          </a:prstGeom>
          <a:noFill/>
          <a:ln w="12700">
            <a:noFill/>
            <a:miter lim="800000"/>
            <a:headEnd type="none" w="lg" len="med"/>
            <a:tailEnd type="none" w="lg" len="med"/>
          </a:ln>
          <a:effectLst/>
        </p:spPr>
        <p:txBody>
          <a:bodyPr wrap="none">
            <a:spAutoFit/>
          </a:bodyPr>
          <a:lstStyle/>
          <a:p>
            <a:r>
              <a:rPr lang="en-US"/>
              <a:t>What is </a:t>
            </a:r>
            <a:r>
              <a:rPr lang="en-US" i="1"/>
              <a:t>V</a:t>
            </a:r>
            <a:r>
              <a:rPr lang="en-US" i="1" baseline="-25000"/>
              <a:t>c</a:t>
            </a:r>
            <a:r>
              <a:rPr lang="en-US"/>
              <a:t> for this sedimentation tank?</a:t>
            </a:r>
          </a:p>
        </p:txBody>
      </p:sp>
      <p:sp>
        <p:nvSpPr>
          <p:cNvPr id="387112" name="Text Box 40"/>
          <p:cNvSpPr txBox="1">
            <a:spLocks noChangeArrowheads="1"/>
          </p:cNvSpPr>
          <p:nvPr/>
        </p:nvSpPr>
        <p:spPr bwMode="auto">
          <a:xfrm>
            <a:off x="609600" y="5029200"/>
            <a:ext cx="8159750" cy="519113"/>
          </a:xfrm>
          <a:prstGeom prst="rect">
            <a:avLst/>
          </a:prstGeom>
          <a:noFill/>
          <a:ln w="12700">
            <a:noFill/>
            <a:miter lim="800000"/>
            <a:headEnd type="none" w="lg" len="med"/>
            <a:tailEnd type="none" w="lg" len="med"/>
          </a:ln>
          <a:effectLst/>
        </p:spPr>
        <p:txBody>
          <a:bodyPr wrap="none">
            <a:spAutoFit/>
          </a:bodyPr>
          <a:lstStyle/>
          <a:p>
            <a:r>
              <a:rPr lang="en-US" i="1"/>
              <a:t>V</a:t>
            </a:r>
            <a:r>
              <a:rPr lang="en-US" i="1" baseline="-25000"/>
              <a:t>c</a:t>
            </a:r>
            <a:r>
              <a:rPr lang="en-US"/>
              <a:t> = particle velocity that just barely 	______________</a:t>
            </a:r>
          </a:p>
        </p:txBody>
      </p:sp>
      <p:sp>
        <p:nvSpPr>
          <p:cNvPr id="387113" name="Rectangle 41"/>
          <p:cNvSpPr>
            <a:spLocks noChangeArrowheads="1"/>
          </p:cNvSpPr>
          <p:nvPr/>
        </p:nvSpPr>
        <p:spPr bwMode="auto">
          <a:xfrm>
            <a:off x="6248400" y="5029200"/>
            <a:ext cx="2066925"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gets captured</a:t>
            </a:r>
          </a:p>
        </p:txBody>
      </p:sp>
      <p:graphicFrame>
        <p:nvGraphicFramePr>
          <p:cNvPr id="387114" name="Object 42"/>
          <p:cNvGraphicFramePr>
            <a:graphicFrameLocks noChangeAspect="1"/>
          </p:cNvGraphicFramePr>
          <p:nvPr/>
        </p:nvGraphicFramePr>
        <p:xfrm>
          <a:off x="1025525" y="2816225"/>
          <a:ext cx="304800" cy="723900"/>
        </p:xfrm>
        <a:graphic>
          <a:graphicData uri="http://schemas.openxmlformats.org/presentationml/2006/ole">
            <p:oleObj spid="_x0000_s387114" name="Equation" r:id="rId8" imgW="304560" imgH="723600" progId="Equation.DSMT4">
              <p:embed/>
            </p:oleObj>
          </a:graphicData>
        </a:graphic>
      </p:graphicFrame>
      <p:sp>
        <p:nvSpPr>
          <p:cNvPr id="387115" name="Line 43"/>
          <p:cNvSpPr>
            <a:spLocks noChangeShapeType="1"/>
          </p:cNvSpPr>
          <p:nvPr/>
        </p:nvSpPr>
        <p:spPr bwMode="auto">
          <a:xfrm>
            <a:off x="1758950" y="3117850"/>
            <a:ext cx="1954213"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87116" name="Line 44"/>
          <p:cNvSpPr>
            <a:spLocks noChangeShapeType="1"/>
          </p:cNvSpPr>
          <p:nvPr/>
        </p:nvSpPr>
        <p:spPr bwMode="auto">
          <a:xfrm>
            <a:off x="1785938" y="3684588"/>
            <a:ext cx="1219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387117" name="Line 45"/>
          <p:cNvSpPr>
            <a:spLocks noChangeShapeType="1"/>
          </p:cNvSpPr>
          <p:nvPr/>
        </p:nvSpPr>
        <p:spPr bwMode="auto">
          <a:xfrm>
            <a:off x="1344613" y="3463925"/>
            <a:ext cx="442912" cy="0"/>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
        <p:nvSpPr>
          <p:cNvPr id="387118" name="Line 46"/>
          <p:cNvSpPr>
            <a:spLocks noChangeShapeType="1"/>
          </p:cNvSpPr>
          <p:nvPr/>
        </p:nvSpPr>
        <p:spPr bwMode="auto">
          <a:xfrm flipV="1">
            <a:off x="1385888" y="2936875"/>
            <a:ext cx="346075" cy="111125"/>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graphicFrame>
        <p:nvGraphicFramePr>
          <p:cNvPr id="387119" name="Object 47"/>
          <p:cNvGraphicFramePr>
            <a:graphicFrameLocks noChangeAspect="1"/>
          </p:cNvGraphicFramePr>
          <p:nvPr/>
        </p:nvGraphicFramePr>
        <p:xfrm>
          <a:off x="6623050" y="5656263"/>
          <a:ext cx="901700" cy="723900"/>
        </p:xfrm>
        <a:graphic>
          <a:graphicData uri="http://schemas.openxmlformats.org/presentationml/2006/ole">
            <p:oleObj spid="_x0000_s387119" name="Equation" r:id="rId9" imgW="901440" imgH="723600" progId="Equation.DSMT4">
              <p:embed/>
            </p:oleObj>
          </a:graphicData>
        </a:graphic>
      </p:graphicFrame>
      <p:graphicFrame>
        <p:nvGraphicFramePr>
          <p:cNvPr id="387120" name="Object 48"/>
          <p:cNvGraphicFramePr>
            <a:graphicFrameLocks noChangeAspect="1"/>
          </p:cNvGraphicFramePr>
          <p:nvPr/>
        </p:nvGraphicFramePr>
        <p:xfrm>
          <a:off x="7332663" y="5651500"/>
          <a:ext cx="355600" cy="736600"/>
        </p:xfrm>
        <a:graphic>
          <a:graphicData uri="http://schemas.openxmlformats.org/presentationml/2006/ole">
            <p:oleObj spid="_x0000_s387120" name="Equation" r:id="rId10" imgW="355320" imgH="736560" progId="Equation.DSMT4">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7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7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87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870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7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871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8710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87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3871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871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71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8711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7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104" grpId="0" animBg="1"/>
      <p:bldP spid="387105" grpId="0" animBg="1"/>
      <p:bldP spid="387106" grpId="0" animBg="1"/>
      <p:bldP spid="387109" grpId="0" build="p" autoUpdateAnimBg="0"/>
      <p:bldP spid="387110" grpId="0" build="p" autoUpdateAnimBg="0"/>
      <p:bldP spid="387111" grpId="0" build="p" autoUpdateAnimBg="0"/>
      <p:bldP spid="387112" grpId="0" build="p" autoUpdateAnimBg="0"/>
      <p:bldP spid="3871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effectLst/>
        </p:spPr>
        <p:txBody>
          <a:bodyPr/>
          <a:lstStyle/>
          <a:p>
            <a:r>
              <a:rPr lang="en-US"/>
              <a:t>Sedimentation Basin:</a:t>
            </a:r>
            <a:br>
              <a:rPr lang="en-US"/>
            </a:br>
            <a:r>
              <a:rPr lang="en-US"/>
              <a:t>Importance of Tank Surface Area</a:t>
            </a:r>
          </a:p>
        </p:txBody>
      </p:sp>
      <p:sp>
        <p:nvSpPr>
          <p:cNvPr id="389123" name="Rectangle 3"/>
          <p:cNvSpPr>
            <a:spLocks noChangeArrowheads="1"/>
          </p:cNvSpPr>
          <p:nvPr/>
        </p:nvSpPr>
        <p:spPr bwMode="auto">
          <a:xfrm>
            <a:off x="4473575" y="3521075"/>
            <a:ext cx="2647950" cy="1116013"/>
          </a:xfrm>
          <a:prstGeom prst="rect">
            <a:avLst/>
          </a:prstGeom>
          <a:noFill/>
          <a:ln w="28575" cap="rnd">
            <a:solidFill>
              <a:schemeClr val="tx1"/>
            </a:solidFill>
            <a:prstDash val="sysDot"/>
            <a:miter lim="800000"/>
            <a:headEnd type="none" w="sm" len="sm"/>
            <a:tailEnd type="none" w="med" len="sm"/>
          </a:ln>
          <a:effectLst/>
          <a:scene3d>
            <a:camera prst="legacyObliqueTopRight"/>
            <a:lightRig rig="legacyFlat1" dir="t"/>
          </a:scene3d>
          <a:sp3d extrusionH="887400" prstMaterial="legacyWireframe">
            <a:bevelT w="13500" h="13500" prst="angle"/>
            <a:bevelB w="13500" h="13500" prst="angle"/>
            <a:extrusionClr>
              <a:schemeClr val="tx1"/>
            </a:extrusionClr>
          </a:sp3d>
        </p:spPr>
        <p:txBody>
          <a:bodyPr wrap="none" anchor="ctr">
            <a:flatTx/>
          </a:bodyPr>
          <a:lstStyle/>
          <a:p>
            <a:endParaRPr lang="en-US"/>
          </a:p>
        </p:txBody>
      </p:sp>
      <p:sp>
        <p:nvSpPr>
          <p:cNvPr id="389124" name="Line 4"/>
          <p:cNvSpPr>
            <a:spLocks noChangeShapeType="1"/>
          </p:cNvSpPr>
          <p:nvPr/>
        </p:nvSpPr>
        <p:spPr bwMode="auto">
          <a:xfrm>
            <a:off x="4473575" y="3521075"/>
            <a:ext cx="2647950" cy="1116013"/>
          </a:xfrm>
          <a:prstGeom prst="line">
            <a:avLst/>
          </a:prstGeom>
          <a:noFill/>
          <a:ln w="28575">
            <a:solidFill>
              <a:schemeClr val="tx1"/>
            </a:solidFill>
            <a:round/>
            <a:headEnd type="none" w="sm" len="sm"/>
            <a:tailEnd type="triangle" w="med" len="sm"/>
          </a:ln>
          <a:effectLst/>
        </p:spPr>
        <p:txBody>
          <a:bodyPr wrap="none" anchor="ctr"/>
          <a:lstStyle/>
          <a:p>
            <a:endParaRPr lang="en-US"/>
          </a:p>
        </p:txBody>
      </p:sp>
      <p:graphicFrame>
        <p:nvGraphicFramePr>
          <p:cNvPr id="389125" name="Object 5">
            <a:hlinkClick r:id="" action="ppaction://ole?verb=0"/>
          </p:cNvPr>
          <p:cNvGraphicFramePr>
            <a:graphicFrameLocks/>
          </p:cNvGraphicFramePr>
          <p:nvPr/>
        </p:nvGraphicFramePr>
        <p:xfrm>
          <a:off x="5249863" y="4251325"/>
          <a:ext cx="350837" cy="373063"/>
        </p:xfrm>
        <a:graphic>
          <a:graphicData uri="http://schemas.openxmlformats.org/presentationml/2006/ole">
            <p:oleObj spid="_x0000_s389125" name="Equation" r:id="rId4" imgW="355320" imgH="380880" progId="Equation.3">
              <p:embed/>
            </p:oleObj>
          </a:graphicData>
        </a:graphic>
      </p:graphicFrame>
      <p:graphicFrame>
        <p:nvGraphicFramePr>
          <p:cNvPr id="389126" name="Object 6">
            <a:hlinkClick r:id="" action="ppaction://ole?verb=0"/>
          </p:cNvPr>
          <p:cNvGraphicFramePr>
            <a:graphicFrameLocks/>
          </p:cNvGraphicFramePr>
          <p:nvPr/>
        </p:nvGraphicFramePr>
        <p:xfrm>
          <a:off x="6053138" y="3673475"/>
          <a:ext cx="365125" cy="373063"/>
        </p:xfrm>
        <a:graphic>
          <a:graphicData uri="http://schemas.openxmlformats.org/presentationml/2006/ole">
            <p:oleObj spid="_x0000_s389126" name="Equation" r:id="rId5" imgW="368280" imgH="380880" progId="Equation.3">
              <p:embed/>
            </p:oleObj>
          </a:graphicData>
        </a:graphic>
      </p:graphicFrame>
      <p:sp>
        <p:nvSpPr>
          <p:cNvPr id="389127" name="Line 7"/>
          <p:cNvSpPr>
            <a:spLocks noChangeShapeType="1"/>
          </p:cNvSpPr>
          <p:nvPr/>
        </p:nvSpPr>
        <p:spPr bwMode="auto">
          <a:xfrm>
            <a:off x="5421313" y="3902075"/>
            <a:ext cx="0" cy="381000"/>
          </a:xfrm>
          <a:prstGeom prst="line">
            <a:avLst/>
          </a:prstGeom>
          <a:noFill/>
          <a:ln w="28575">
            <a:solidFill>
              <a:schemeClr val="tx1"/>
            </a:solidFill>
            <a:round/>
            <a:headEnd type="none" w="sm" len="sm"/>
            <a:tailEnd type="triangle" w="med" len="sm"/>
          </a:ln>
          <a:effectLst/>
        </p:spPr>
        <p:txBody>
          <a:bodyPr wrap="none" anchor="ctr"/>
          <a:lstStyle/>
          <a:p>
            <a:endParaRPr lang="en-US"/>
          </a:p>
        </p:txBody>
      </p:sp>
      <p:sp>
        <p:nvSpPr>
          <p:cNvPr id="389128" name="Line 8"/>
          <p:cNvSpPr>
            <a:spLocks noChangeShapeType="1"/>
          </p:cNvSpPr>
          <p:nvPr/>
        </p:nvSpPr>
        <p:spPr bwMode="auto">
          <a:xfrm>
            <a:off x="5421313" y="3895725"/>
            <a:ext cx="682625" cy="0"/>
          </a:xfrm>
          <a:prstGeom prst="line">
            <a:avLst/>
          </a:prstGeom>
          <a:noFill/>
          <a:ln w="28575">
            <a:solidFill>
              <a:schemeClr val="tx1"/>
            </a:solidFill>
            <a:round/>
            <a:headEnd type="none" w="sm" len="sm"/>
            <a:tailEnd type="triangle" w="med" len="sm"/>
          </a:ln>
          <a:effectLst/>
        </p:spPr>
        <p:txBody>
          <a:bodyPr wrap="none" anchor="ctr"/>
          <a:lstStyle/>
          <a:p>
            <a:endParaRPr lang="en-US"/>
          </a:p>
        </p:txBody>
      </p:sp>
      <p:sp>
        <p:nvSpPr>
          <p:cNvPr id="389129" name="Text Box 9"/>
          <p:cNvSpPr txBox="1">
            <a:spLocks noChangeArrowheads="1"/>
          </p:cNvSpPr>
          <p:nvPr/>
        </p:nvSpPr>
        <p:spPr bwMode="auto">
          <a:xfrm>
            <a:off x="5568950" y="4745038"/>
            <a:ext cx="401638" cy="519112"/>
          </a:xfrm>
          <a:prstGeom prst="rect">
            <a:avLst/>
          </a:prstGeom>
          <a:noFill/>
          <a:ln w="50800">
            <a:noFill/>
            <a:miter lim="800000"/>
            <a:headEnd type="none" w="sm" len="sm"/>
            <a:tailEnd type="none" w="med" len="sm"/>
          </a:ln>
          <a:effectLst/>
        </p:spPr>
        <p:txBody>
          <a:bodyPr wrap="none" anchor="ctr">
            <a:spAutoFit/>
          </a:bodyPr>
          <a:lstStyle/>
          <a:p>
            <a:pPr algn="ctr"/>
            <a:r>
              <a:rPr lang="en-US"/>
              <a:t>L</a:t>
            </a:r>
          </a:p>
        </p:txBody>
      </p:sp>
      <p:sp>
        <p:nvSpPr>
          <p:cNvPr id="389130" name="Text Box 10"/>
          <p:cNvSpPr txBox="1">
            <a:spLocks noChangeArrowheads="1"/>
          </p:cNvSpPr>
          <p:nvPr/>
        </p:nvSpPr>
        <p:spPr bwMode="auto">
          <a:xfrm>
            <a:off x="7667625" y="3522663"/>
            <a:ext cx="441325" cy="519112"/>
          </a:xfrm>
          <a:prstGeom prst="rect">
            <a:avLst/>
          </a:prstGeom>
          <a:noFill/>
          <a:ln w="50800">
            <a:noFill/>
            <a:miter lim="800000"/>
            <a:headEnd type="none" w="sm" len="sm"/>
            <a:tailEnd type="none" w="med" len="sm"/>
          </a:ln>
          <a:effectLst/>
        </p:spPr>
        <p:txBody>
          <a:bodyPr wrap="none" anchor="ctr">
            <a:spAutoFit/>
          </a:bodyPr>
          <a:lstStyle/>
          <a:p>
            <a:pPr algn="ctr"/>
            <a:r>
              <a:rPr lang="en-US"/>
              <a:t>H</a:t>
            </a:r>
          </a:p>
        </p:txBody>
      </p:sp>
      <p:sp>
        <p:nvSpPr>
          <p:cNvPr id="389131" name="Line 11"/>
          <p:cNvSpPr>
            <a:spLocks noChangeShapeType="1"/>
          </p:cNvSpPr>
          <p:nvPr/>
        </p:nvSpPr>
        <p:spPr bwMode="auto">
          <a:xfrm>
            <a:off x="4560888" y="4732338"/>
            <a:ext cx="2560637" cy="0"/>
          </a:xfrm>
          <a:prstGeom prst="line">
            <a:avLst/>
          </a:prstGeom>
          <a:noFill/>
          <a:ln w="50800">
            <a:solidFill>
              <a:schemeClr val="tx1"/>
            </a:solidFill>
            <a:round/>
            <a:headEnd type="oval" w="sm" len="sm"/>
            <a:tailEnd type="oval" w="sm" len="sm"/>
          </a:ln>
          <a:effectLst/>
        </p:spPr>
        <p:txBody>
          <a:bodyPr wrap="none" anchor="ctr"/>
          <a:lstStyle/>
          <a:p>
            <a:endParaRPr lang="en-US"/>
          </a:p>
        </p:txBody>
      </p:sp>
      <p:sp>
        <p:nvSpPr>
          <p:cNvPr id="389132" name="Line 12"/>
          <p:cNvSpPr>
            <a:spLocks noChangeShapeType="1"/>
          </p:cNvSpPr>
          <p:nvPr/>
        </p:nvSpPr>
        <p:spPr bwMode="auto">
          <a:xfrm flipH="1">
            <a:off x="7648575" y="3203575"/>
            <a:ext cx="0" cy="1116013"/>
          </a:xfrm>
          <a:prstGeom prst="line">
            <a:avLst/>
          </a:prstGeom>
          <a:noFill/>
          <a:ln w="50800">
            <a:solidFill>
              <a:schemeClr val="tx1"/>
            </a:solidFill>
            <a:round/>
            <a:headEnd type="oval" w="sm" len="sm"/>
            <a:tailEnd type="oval" w="sm" len="sm"/>
          </a:ln>
          <a:effectLst/>
        </p:spPr>
        <p:txBody>
          <a:bodyPr wrap="none" anchor="ctr"/>
          <a:lstStyle/>
          <a:p>
            <a:endParaRPr lang="en-US"/>
          </a:p>
        </p:txBody>
      </p:sp>
      <p:sp>
        <p:nvSpPr>
          <p:cNvPr id="389133" name="Text Box 13"/>
          <p:cNvSpPr txBox="1">
            <a:spLocks noChangeArrowheads="1"/>
          </p:cNvSpPr>
          <p:nvPr/>
        </p:nvSpPr>
        <p:spPr bwMode="auto">
          <a:xfrm>
            <a:off x="4000500" y="2765425"/>
            <a:ext cx="519113" cy="519113"/>
          </a:xfrm>
          <a:prstGeom prst="rect">
            <a:avLst/>
          </a:prstGeom>
          <a:noFill/>
          <a:ln w="50800">
            <a:noFill/>
            <a:miter lim="800000"/>
            <a:headEnd type="none" w="sm" len="sm"/>
            <a:tailEnd type="none" w="med" len="sm"/>
          </a:ln>
          <a:effectLst/>
        </p:spPr>
        <p:txBody>
          <a:bodyPr wrap="none" anchor="ctr">
            <a:spAutoFit/>
          </a:bodyPr>
          <a:lstStyle/>
          <a:p>
            <a:pPr algn="ctr"/>
            <a:r>
              <a:rPr lang="en-US"/>
              <a:t>W</a:t>
            </a:r>
          </a:p>
        </p:txBody>
      </p:sp>
      <p:sp>
        <p:nvSpPr>
          <p:cNvPr id="389134" name="Line 14"/>
          <p:cNvSpPr>
            <a:spLocks noChangeShapeType="1"/>
          </p:cNvSpPr>
          <p:nvPr/>
        </p:nvSpPr>
        <p:spPr bwMode="auto">
          <a:xfrm flipH="1">
            <a:off x="4181475" y="3203575"/>
            <a:ext cx="327025" cy="317500"/>
          </a:xfrm>
          <a:prstGeom prst="line">
            <a:avLst/>
          </a:prstGeom>
          <a:noFill/>
          <a:ln w="50800">
            <a:solidFill>
              <a:schemeClr val="tx1"/>
            </a:solidFill>
            <a:round/>
            <a:headEnd type="oval" w="sm" len="sm"/>
            <a:tailEnd type="oval" w="sm" len="sm"/>
          </a:ln>
          <a:effectLst/>
        </p:spPr>
        <p:txBody>
          <a:bodyPr wrap="none" anchor="ctr"/>
          <a:lstStyle/>
          <a:p>
            <a:endParaRPr lang="en-US"/>
          </a:p>
        </p:txBody>
      </p:sp>
      <p:sp>
        <p:nvSpPr>
          <p:cNvPr id="389135" name="Text Box 15"/>
          <p:cNvSpPr txBox="1">
            <a:spLocks noChangeArrowheads="1"/>
          </p:cNvSpPr>
          <p:nvPr/>
        </p:nvSpPr>
        <p:spPr bwMode="auto">
          <a:xfrm>
            <a:off x="203200" y="5878513"/>
            <a:ext cx="8632825" cy="822325"/>
          </a:xfrm>
          <a:prstGeom prst="rect">
            <a:avLst/>
          </a:prstGeom>
          <a:noFill/>
          <a:ln w="50800">
            <a:noFill/>
            <a:miter lim="800000"/>
            <a:headEnd type="none" w="sm" len="sm"/>
            <a:tailEnd type="none" w="med" len="sm"/>
          </a:ln>
          <a:effectLst/>
        </p:spPr>
        <p:txBody>
          <a:bodyPr anchor="ctr">
            <a:spAutoFit/>
          </a:bodyPr>
          <a:lstStyle/>
          <a:p>
            <a:r>
              <a:rPr lang="en-US" sz="2400"/>
              <a:t>Suppose water were flowing up through a sedimentation tank. What would be the velocity of a particle that is just barely captured?</a:t>
            </a:r>
          </a:p>
        </p:txBody>
      </p:sp>
      <p:graphicFrame>
        <p:nvGraphicFramePr>
          <p:cNvPr id="389136" name="Object 16"/>
          <p:cNvGraphicFramePr>
            <a:graphicFrameLocks noChangeAspect="1"/>
          </p:cNvGraphicFramePr>
          <p:nvPr/>
        </p:nvGraphicFramePr>
        <p:xfrm>
          <a:off x="654050" y="1987550"/>
          <a:ext cx="762000" cy="889000"/>
        </p:xfrm>
        <a:graphic>
          <a:graphicData uri="http://schemas.openxmlformats.org/presentationml/2006/ole">
            <p:oleObj spid="_x0000_s389136" name="Equation" r:id="rId6" imgW="761760" imgH="888840" progId="Equation.3">
              <p:embed/>
            </p:oleObj>
          </a:graphicData>
        </a:graphic>
      </p:graphicFrame>
      <p:graphicFrame>
        <p:nvGraphicFramePr>
          <p:cNvPr id="389137" name="Object 17"/>
          <p:cNvGraphicFramePr>
            <a:graphicFrameLocks noChangeAspect="1"/>
          </p:cNvGraphicFramePr>
          <p:nvPr/>
        </p:nvGraphicFramePr>
        <p:xfrm>
          <a:off x="4819650" y="1835150"/>
          <a:ext cx="3530600" cy="1270000"/>
        </p:xfrm>
        <a:graphic>
          <a:graphicData uri="http://schemas.openxmlformats.org/presentationml/2006/ole">
            <p:oleObj spid="_x0000_s389137" name="Equation" r:id="rId7" imgW="3530520" imgH="1269720" progId="Equation.DSMT4">
              <p:embed/>
            </p:oleObj>
          </a:graphicData>
        </a:graphic>
      </p:graphicFrame>
      <p:sp>
        <p:nvSpPr>
          <p:cNvPr id="389138" name="Text Box 18"/>
          <p:cNvSpPr txBox="1">
            <a:spLocks noChangeArrowheads="1"/>
          </p:cNvSpPr>
          <p:nvPr/>
        </p:nvSpPr>
        <p:spPr bwMode="auto">
          <a:xfrm>
            <a:off x="174625" y="5127625"/>
            <a:ext cx="7956550" cy="519113"/>
          </a:xfrm>
          <a:prstGeom prst="rect">
            <a:avLst/>
          </a:prstGeom>
          <a:noFill/>
          <a:ln w="12700">
            <a:noFill/>
            <a:miter lim="800000"/>
            <a:headEnd type="none" w="lg" len="med"/>
            <a:tailEnd type="none" w="lg" len="med"/>
          </a:ln>
          <a:effectLst/>
        </p:spPr>
        <p:txBody>
          <a:bodyPr wrap="none">
            <a:spAutoFit/>
          </a:bodyPr>
          <a:lstStyle/>
          <a:p>
            <a:r>
              <a:rPr lang="en-US"/>
              <a:t>Want a _____ V</a:t>
            </a:r>
            <a:r>
              <a:rPr lang="en-US" baseline="-25000"/>
              <a:t>c</a:t>
            </a:r>
            <a:r>
              <a:rPr lang="en-US"/>
              <a:t>, ______ A</a:t>
            </a:r>
            <a:r>
              <a:rPr lang="en-US" baseline="-25000"/>
              <a:t>s</a:t>
            </a:r>
            <a:r>
              <a:rPr lang="en-US"/>
              <a:t>, _______ H, _______ </a:t>
            </a:r>
            <a:r>
              <a:rPr lang="en-US">
                <a:latin typeface="Symbol" pitchFamily="18" charset="2"/>
              </a:rPr>
              <a:t>q</a:t>
            </a:r>
            <a:r>
              <a:rPr lang="en-US"/>
              <a:t>. </a:t>
            </a:r>
            <a:endParaRPr lang="en-US" baseline="-25000"/>
          </a:p>
        </p:txBody>
      </p:sp>
      <p:sp>
        <p:nvSpPr>
          <p:cNvPr id="389139" name="Rectangle 19"/>
          <p:cNvSpPr>
            <a:spLocks noChangeArrowheads="1"/>
          </p:cNvSpPr>
          <p:nvPr/>
        </p:nvSpPr>
        <p:spPr bwMode="auto">
          <a:xfrm>
            <a:off x="1352550" y="5151438"/>
            <a:ext cx="952500"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small</a:t>
            </a:r>
          </a:p>
        </p:txBody>
      </p:sp>
      <p:sp>
        <p:nvSpPr>
          <p:cNvPr id="389140" name="Rectangle 20"/>
          <p:cNvSpPr>
            <a:spLocks noChangeArrowheads="1"/>
          </p:cNvSpPr>
          <p:nvPr/>
        </p:nvSpPr>
        <p:spPr bwMode="auto">
          <a:xfrm>
            <a:off x="2919413" y="5151438"/>
            <a:ext cx="893762"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large</a:t>
            </a:r>
          </a:p>
        </p:txBody>
      </p:sp>
      <p:sp>
        <p:nvSpPr>
          <p:cNvPr id="389141" name="Line 21"/>
          <p:cNvSpPr>
            <a:spLocks noChangeShapeType="1"/>
          </p:cNvSpPr>
          <p:nvPr/>
        </p:nvSpPr>
        <p:spPr bwMode="auto">
          <a:xfrm>
            <a:off x="2084388" y="2547938"/>
            <a:ext cx="1828800" cy="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389142" name="Text Box 22"/>
          <p:cNvSpPr txBox="1">
            <a:spLocks noChangeArrowheads="1"/>
          </p:cNvSpPr>
          <p:nvPr/>
        </p:nvSpPr>
        <p:spPr bwMode="auto">
          <a:xfrm>
            <a:off x="1954213" y="2081213"/>
            <a:ext cx="2087562"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Time in tank </a:t>
            </a:r>
          </a:p>
        </p:txBody>
      </p:sp>
      <p:sp>
        <p:nvSpPr>
          <p:cNvPr id="389143" name="Rectangle 23"/>
          <p:cNvSpPr>
            <a:spLocks noChangeArrowheads="1"/>
          </p:cNvSpPr>
          <p:nvPr/>
        </p:nvSpPr>
        <p:spPr bwMode="auto">
          <a:xfrm>
            <a:off x="4705350" y="5151438"/>
            <a:ext cx="952500"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small</a:t>
            </a:r>
          </a:p>
        </p:txBody>
      </p:sp>
      <p:sp>
        <p:nvSpPr>
          <p:cNvPr id="389144" name="Rectangle 24"/>
          <p:cNvSpPr>
            <a:spLocks noChangeArrowheads="1"/>
          </p:cNvSpPr>
          <p:nvPr/>
        </p:nvSpPr>
        <p:spPr bwMode="auto">
          <a:xfrm>
            <a:off x="6526213" y="5151438"/>
            <a:ext cx="893762"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large</a:t>
            </a:r>
          </a:p>
        </p:txBody>
      </p:sp>
      <p:graphicFrame>
        <p:nvGraphicFramePr>
          <p:cNvPr id="389145" name="Object 25"/>
          <p:cNvGraphicFramePr>
            <a:graphicFrameLocks noChangeAspect="1"/>
          </p:cNvGraphicFramePr>
          <p:nvPr/>
        </p:nvGraphicFramePr>
        <p:xfrm>
          <a:off x="8102600" y="6057900"/>
          <a:ext cx="1041400" cy="800100"/>
        </p:xfrm>
        <a:graphic>
          <a:graphicData uri="http://schemas.openxmlformats.org/presentationml/2006/ole">
            <p:oleObj spid="_x0000_s389145" name="Equation" r:id="rId8" imgW="1041120" imgH="799920" progId="Equation.DSMT4">
              <p:embed/>
            </p:oleObj>
          </a:graphicData>
        </a:graphic>
      </p:graphicFrame>
      <p:graphicFrame>
        <p:nvGraphicFramePr>
          <p:cNvPr id="389146" name="Object 26"/>
          <p:cNvGraphicFramePr>
            <a:graphicFrameLocks noChangeAspect="1"/>
          </p:cNvGraphicFramePr>
          <p:nvPr/>
        </p:nvGraphicFramePr>
        <p:xfrm>
          <a:off x="1581150" y="3025775"/>
          <a:ext cx="546100" cy="723900"/>
        </p:xfrm>
        <a:graphic>
          <a:graphicData uri="http://schemas.openxmlformats.org/presentationml/2006/ole">
            <p:oleObj spid="_x0000_s389146" name="Equation" r:id="rId9" imgW="545760" imgH="723600" progId="Equation.DSMT4">
              <p:embed/>
            </p:oleObj>
          </a:graphicData>
        </a:graphic>
      </p:graphicFrame>
      <p:graphicFrame>
        <p:nvGraphicFramePr>
          <p:cNvPr id="389147" name="Object 27"/>
          <p:cNvGraphicFramePr>
            <a:graphicFrameLocks noChangeAspect="1"/>
          </p:cNvGraphicFramePr>
          <p:nvPr/>
        </p:nvGraphicFramePr>
        <p:xfrm>
          <a:off x="2519363" y="3033713"/>
          <a:ext cx="571500" cy="736600"/>
        </p:xfrm>
        <a:graphic>
          <a:graphicData uri="http://schemas.openxmlformats.org/presentationml/2006/ole">
            <p:oleObj spid="_x0000_s389147" name="Equation" r:id="rId10" imgW="571320" imgH="736560" progId="Equation.DSMT4">
              <p:embed/>
            </p:oleObj>
          </a:graphicData>
        </a:graphic>
      </p:graphicFrame>
      <p:graphicFrame>
        <p:nvGraphicFramePr>
          <p:cNvPr id="389148" name="Object 28"/>
          <p:cNvGraphicFramePr>
            <a:graphicFrameLocks noChangeAspect="1"/>
          </p:cNvGraphicFramePr>
          <p:nvPr/>
        </p:nvGraphicFramePr>
        <p:xfrm>
          <a:off x="3435350" y="3022600"/>
          <a:ext cx="381000" cy="812800"/>
        </p:xfrm>
        <a:graphic>
          <a:graphicData uri="http://schemas.openxmlformats.org/presentationml/2006/ole">
            <p:oleObj spid="_x0000_s389148" name="Equation" r:id="rId11" imgW="380880" imgH="812520" progId="Equation.DSMT4">
              <p:embed/>
            </p:oleObj>
          </a:graphicData>
        </a:graphic>
      </p:graphicFrame>
      <p:graphicFrame>
        <p:nvGraphicFramePr>
          <p:cNvPr id="389149" name="Object 29"/>
          <p:cNvGraphicFramePr>
            <a:graphicFrameLocks noChangeAspect="1"/>
          </p:cNvGraphicFramePr>
          <p:nvPr/>
        </p:nvGraphicFramePr>
        <p:xfrm>
          <a:off x="227013" y="3030538"/>
          <a:ext cx="3670300" cy="736600"/>
        </p:xfrm>
        <a:graphic>
          <a:graphicData uri="http://schemas.openxmlformats.org/presentationml/2006/ole">
            <p:oleObj spid="_x0000_s389149" name="Equation" r:id="rId12" imgW="3670200" imgH="736560" progId="Equation.DSMT4">
              <p:embed/>
            </p:oleObj>
          </a:graphicData>
        </a:graphic>
      </p:graphicFrame>
      <p:sp>
        <p:nvSpPr>
          <p:cNvPr id="389150" name="Text Box 30"/>
          <p:cNvSpPr txBox="1">
            <a:spLocks noChangeArrowheads="1"/>
          </p:cNvSpPr>
          <p:nvPr/>
        </p:nvSpPr>
        <p:spPr bwMode="auto">
          <a:xfrm>
            <a:off x="320675" y="4027488"/>
            <a:ext cx="3503613" cy="946150"/>
          </a:xfrm>
          <a:prstGeom prst="rect">
            <a:avLst/>
          </a:prstGeom>
          <a:noFill/>
          <a:ln w="12700">
            <a:noFill/>
            <a:miter lim="800000"/>
            <a:headEnd type="none" w="lg" len="med"/>
            <a:tailEnd type="none" w="lg" len="med"/>
          </a:ln>
          <a:effectLst/>
        </p:spPr>
        <p:txBody>
          <a:bodyPr>
            <a:spAutoFit/>
          </a:bodyPr>
          <a:lstStyle/>
          <a:p>
            <a:r>
              <a:rPr lang="en-US" i="1">
                <a:solidFill>
                  <a:schemeClr val="folHlink"/>
                </a:solidFill>
              </a:rPr>
              <a:t>V</a:t>
            </a:r>
            <a:r>
              <a:rPr lang="en-US" i="1" baseline="-25000">
                <a:solidFill>
                  <a:schemeClr val="folHlink"/>
                </a:solidFill>
              </a:rPr>
              <a:t>c</a:t>
            </a:r>
            <a:r>
              <a:rPr lang="en-US">
                <a:solidFill>
                  <a:schemeClr val="folHlink"/>
                </a:solidFill>
              </a:rPr>
              <a:t> is a property of the sedimentation tank!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9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1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8913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8913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8914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8914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8914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8913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389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5" grpId="0" build="p" autoUpdateAnimBg="0"/>
      <p:bldP spid="389138" grpId="0" build="p" autoUpdateAnimBg="0"/>
      <p:bldP spid="389139" grpId="0" build="p" autoUpdateAnimBg="0"/>
      <p:bldP spid="389140" grpId="0" build="p" autoUpdateAnimBg="0"/>
      <p:bldP spid="389141" grpId="0" animBg="1"/>
      <p:bldP spid="389142" grpId="0" build="p" autoUpdateAnimBg="0"/>
      <p:bldP spid="389143" grpId="0" build="p" autoUpdateAnimBg="0"/>
      <p:bldP spid="389144" grpId="0" build="p" autoUpdateAnimBg="0"/>
      <p:bldP spid="3891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effectLst/>
        </p:spPr>
        <p:txBody>
          <a:bodyPr/>
          <a:lstStyle/>
          <a:p>
            <a:r>
              <a:rPr lang="en-US" sz="4000"/>
              <a:t>Conventional Sedimentation Basin</a:t>
            </a:r>
          </a:p>
        </p:txBody>
      </p:sp>
      <p:sp>
        <p:nvSpPr>
          <p:cNvPr id="391233" name="Rectangle 65"/>
          <p:cNvSpPr>
            <a:spLocks noGrp="1" noChangeArrowheads="1"/>
          </p:cNvSpPr>
          <p:nvPr>
            <p:ph sz="half" idx="1"/>
          </p:nvPr>
        </p:nvSpPr>
        <p:spPr>
          <a:xfrm>
            <a:off x="203200" y="1917700"/>
            <a:ext cx="3830638" cy="4114800"/>
          </a:xfrm>
        </p:spPr>
        <p:txBody>
          <a:bodyPr/>
          <a:lstStyle/>
          <a:p>
            <a:pPr>
              <a:lnSpc>
                <a:spcPct val="90000"/>
              </a:lnSpc>
            </a:pPr>
            <a:r>
              <a:rPr lang="en-US" sz="2400"/>
              <a:t>long rectangular basins</a:t>
            </a:r>
          </a:p>
          <a:p>
            <a:pPr>
              <a:lnSpc>
                <a:spcPct val="90000"/>
              </a:lnSpc>
            </a:pPr>
            <a:r>
              <a:rPr lang="en-US" sz="2400"/>
              <a:t>4-6 hour retention time</a:t>
            </a:r>
          </a:p>
          <a:p>
            <a:pPr>
              <a:lnSpc>
                <a:spcPct val="90000"/>
              </a:lnSpc>
            </a:pPr>
            <a:r>
              <a:rPr lang="en-US" sz="2400"/>
              <a:t>3-4 m deep</a:t>
            </a:r>
          </a:p>
          <a:p>
            <a:pPr>
              <a:lnSpc>
                <a:spcPct val="90000"/>
              </a:lnSpc>
            </a:pPr>
            <a:r>
              <a:rPr lang="en-US" sz="2400"/>
              <a:t>max of 12 m wide</a:t>
            </a:r>
          </a:p>
          <a:p>
            <a:pPr>
              <a:lnSpc>
                <a:spcPct val="90000"/>
              </a:lnSpc>
            </a:pPr>
            <a:r>
              <a:rPr lang="en-US" sz="2400"/>
              <a:t>max of 48 m long</a:t>
            </a:r>
          </a:p>
          <a:p>
            <a:pPr>
              <a:lnSpc>
                <a:spcPct val="90000"/>
              </a:lnSpc>
            </a:pPr>
            <a:r>
              <a:rPr lang="en-US" sz="2400"/>
              <a:t>Ratio of surface area to cross sectional area must be less than 18</a:t>
            </a:r>
          </a:p>
          <a:p>
            <a:pPr>
              <a:lnSpc>
                <a:spcPct val="90000"/>
              </a:lnSpc>
            </a:pPr>
            <a:r>
              <a:rPr lang="en-US" sz="2400"/>
              <a:t>What is V</a:t>
            </a:r>
            <a:r>
              <a:rPr lang="en-US" sz="2400" baseline="-25000"/>
              <a:t>c</a:t>
            </a:r>
            <a:r>
              <a:rPr lang="en-US" sz="2400"/>
              <a:t> for conventional design?</a:t>
            </a:r>
          </a:p>
        </p:txBody>
      </p:sp>
      <p:grpSp>
        <p:nvGrpSpPr>
          <p:cNvPr id="391171" name="Group 3"/>
          <p:cNvGrpSpPr>
            <a:grpSpLocks/>
          </p:cNvGrpSpPr>
          <p:nvPr/>
        </p:nvGrpSpPr>
        <p:grpSpPr bwMode="auto">
          <a:xfrm>
            <a:off x="3408363" y="1824038"/>
            <a:ext cx="3975100" cy="2073275"/>
            <a:chOff x="2171" y="1533"/>
            <a:chExt cx="3312" cy="1940"/>
          </a:xfrm>
        </p:grpSpPr>
        <p:sp>
          <p:nvSpPr>
            <p:cNvPr id="391172" name="Freeform 4"/>
            <p:cNvSpPr>
              <a:spLocks/>
            </p:cNvSpPr>
            <p:nvPr/>
          </p:nvSpPr>
          <p:spPr bwMode="auto">
            <a:xfrm>
              <a:off x="2477" y="1629"/>
              <a:ext cx="2592" cy="1152"/>
            </a:xfrm>
            <a:custGeom>
              <a:avLst/>
              <a:gdLst/>
              <a:ahLst/>
              <a:cxnLst>
                <a:cxn ang="0">
                  <a:pos x="0" y="0"/>
                </a:cxn>
                <a:cxn ang="0">
                  <a:pos x="0" y="1056"/>
                </a:cxn>
                <a:cxn ang="0">
                  <a:pos x="96" y="1152"/>
                </a:cxn>
                <a:cxn ang="0">
                  <a:pos x="240" y="1152"/>
                </a:cxn>
                <a:cxn ang="0">
                  <a:pos x="336" y="1104"/>
                </a:cxn>
                <a:cxn ang="0">
                  <a:pos x="336" y="1008"/>
                </a:cxn>
                <a:cxn ang="0">
                  <a:pos x="2352" y="960"/>
                </a:cxn>
                <a:cxn ang="0">
                  <a:pos x="2352" y="48"/>
                </a:cxn>
                <a:cxn ang="0">
                  <a:pos x="2448" y="48"/>
                </a:cxn>
                <a:cxn ang="0">
                  <a:pos x="2448" y="240"/>
                </a:cxn>
                <a:cxn ang="0">
                  <a:pos x="2592" y="240"/>
                </a:cxn>
                <a:cxn ang="0">
                  <a:pos x="2586" y="54"/>
                </a:cxn>
                <a:cxn ang="0">
                  <a:pos x="2520" y="60"/>
                </a:cxn>
                <a:cxn ang="0">
                  <a:pos x="2484" y="0"/>
                </a:cxn>
                <a:cxn ang="0">
                  <a:pos x="288" y="0"/>
                </a:cxn>
                <a:cxn ang="0">
                  <a:pos x="288" y="720"/>
                </a:cxn>
                <a:cxn ang="0">
                  <a:pos x="192" y="720"/>
                </a:cxn>
                <a:cxn ang="0">
                  <a:pos x="192" y="0"/>
                </a:cxn>
                <a:cxn ang="0">
                  <a:pos x="0" y="0"/>
                </a:cxn>
              </a:cxnLst>
              <a:rect l="0" t="0" r="r" b="b"/>
              <a:pathLst>
                <a:path w="2592" h="1152">
                  <a:moveTo>
                    <a:pt x="0" y="0"/>
                  </a:moveTo>
                  <a:lnTo>
                    <a:pt x="0" y="1056"/>
                  </a:lnTo>
                  <a:lnTo>
                    <a:pt x="96" y="1152"/>
                  </a:lnTo>
                  <a:lnTo>
                    <a:pt x="240" y="1152"/>
                  </a:lnTo>
                  <a:lnTo>
                    <a:pt x="336" y="1104"/>
                  </a:lnTo>
                  <a:lnTo>
                    <a:pt x="336" y="1008"/>
                  </a:lnTo>
                  <a:lnTo>
                    <a:pt x="2352" y="960"/>
                  </a:lnTo>
                  <a:lnTo>
                    <a:pt x="2352" y="48"/>
                  </a:lnTo>
                  <a:lnTo>
                    <a:pt x="2448" y="48"/>
                  </a:lnTo>
                  <a:lnTo>
                    <a:pt x="2448" y="240"/>
                  </a:lnTo>
                  <a:lnTo>
                    <a:pt x="2592" y="240"/>
                  </a:lnTo>
                  <a:lnTo>
                    <a:pt x="2586" y="54"/>
                  </a:lnTo>
                  <a:lnTo>
                    <a:pt x="2520" y="60"/>
                  </a:lnTo>
                  <a:lnTo>
                    <a:pt x="2484" y="0"/>
                  </a:lnTo>
                  <a:lnTo>
                    <a:pt x="288" y="0"/>
                  </a:lnTo>
                  <a:lnTo>
                    <a:pt x="288" y="720"/>
                  </a:lnTo>
                  <a:lnTo>
                    <a:pt x="192" y="720"/>
                  </a:lnTo>
                  <a:lnTo>
                    <a:pt x="192" y="0"/>
                  </a:lnTo>
                  <a:lnTo>
                    <a:pt x="0" y="0"/>
                  </a:lnTo>
                  <a:close/>
                </a:path>
              </a:pathLst>
            </a:custGeom>
            <a:solidFill>
              <a:schemeClr val="hlink"/>
            </a:solidFill>
            <a:ln w="50800" cap="flat" cmpd="sng">
              <a:noFill/>
              <a:prstDash val="solid"/>
              <a:round/>
              <a:headEnd type="none" w="sm" len="sm"/>
              <a:tailEnd type="none" w="med" len="sm"/>
            </a:ln>
            <a:effectLst/>
          </p:spPr>
          <p:txBody>
            <a:bodyPr wrap="none" anchor="ctr"/>
            <a:lstStyle/>
            <a:p>
              <a:endParaRPr lang="en-US"/>
            </a:p>
          </p:txBody>
        </p:sp>
        <p:sp>
          <p:nvSpPr>
            <p:cNvPr id="391173" name="Freeform 5" descr="Granite"/>
            <p:cNvSpPr>
              <a:spLocks/>
            </p:cNvSpPr>
            <p:nvPr/>
          </p:nvSpPr>
          <p:spPr bwMode="auto">
            <a:xfrm>
              <a:off x="2381" y="1533"/>
              <a:ext cx="2784" cy="1344"/>
            </a:xfrm>
            <a:custGeom>
              <a:avLst/>
              <a:gdLst/>
              <a:ahLst/>
              <a:cxnLst>
                <a:cxn ang="0">
                  <a:pos x="288" y="822"/>
                </a:cxn>
                <a:cxn ang="0">
                  <a:pos x="288" y="96"/>
                </a:cxn>
                <a:cxn ang="0">
                  <a:pos x="96" y="96"/>
                </a:cxn>
                <a:cxn ang="0">
                  <a:pos x="96" y="1152"/>
                </a:cxn>
                <a:cxn ang="0">
                  <a:pos x="192" y="1248"/>
                </a:cxn>
                <a:cxn ang="0">
                  <a:pos x="336" y="1248"/>
                </a:cxn>
                <a:cxn ang="0">
                  <a:pos x="432" y="1200"/>
                </a:cxn>
                <a:cxn ang="0">
                  <a:pos x="432" y="1104"/>
                </a:cxn>
                <a:cxn ang="0">
                  <a:pos x="2448" y="1056"/>
                </a:cxn>
                <a:cxn ang="0">
                  <a:pos x="2448" y="144"/>
                </a:cxn>
                <a:cxn ang="0">
                  <a:pos x="2544" y="144"/>
                </a:cxn>
                <a:cxn ang="0">
                  <a:pos x="2544" y="336"/>
                </a:cxn>
                <a:cxn ang="0">
                  <a:pos x="2688" y="336"/>
                </a:cxn>
                <a:cxn ang="0">
                  <a:pos x="2688" y="48"/>
                </a:cxn>
                <a:cxn ang="0">
                  <a:pos x="2784" y="48"/>
                </a:cxn>
                <a:cxn ang="0">
                  <a:pos x="2784" y="480"/>
                </a:cxn>
                <a:cxn ang="0">
                  <a:pos x="2544" y="480"/>
                </a:cxn>
                <a:cxn ang="0">
                  <a:pos x="2544" y="1152"/>
                </a:cxn>
                <a:cxn ang="0">
                  <a:pos x="576" y="1200"/>
                </a:cxn>
                <a:cxn ang="0">
                  <a:pos x="348" y="1344"/>
                </a:cxn>
                <a:cxn ang="0">
                  <a:pos x="162" y="1344"/>
                </a:cxn>
                <a:cxn ang="0">
                  <a:pos x="0" y="1200"/>
                </a:cxn>
                <a:cxn ang="0">
                  <a:pos x="0" y="0"/>
                </a:cxn>
                <a:cxn ang="0">
                  <a:pos x="390" y="0"/>
                </a:cxn>
                <a:cxn ang="0">
                  <a:pos x="390" y="834"/>
                </a:cxn>
                <a:cxn ang="0">
                  <a:pos x="288" y="822"/>
                </a:cxn>
              </a:cxnLst>
              <a:rect l="0" t="0" r="r" b="b"/>
              <a:pathLst>
                <a:path w="2784" h="1344">
                  <a:moveTo>
                    <a:pt x="288" y="822"/>
                  </a:moveTo>
                  <a:lnTo>
                    <a:pt x="288" y="96"/>
                  </a:lnTo>
                  <a:lnTo>
                    <a:pt x="96" y="96"/>
                  </a:lnTo>
                  <a:lnTo>
                    <a:pt x="96" y="1152"/>
                  </a:lnTo>
                  <a:lnTo>
                    <a:pt x="192" y="1248"/>
                  </a:lnTo>
                  <a:lnTo>
                    <a:pt x="336" y="1248"/>
                  </a:lnTo>
                  <a:lnTo>
                    <a:pt x="432" y="1200"/>
                  </a:lnTo>
                  <a:lnTo>
                    <a:pt x="432" y="1104"/>
                  </a:lnTo>
                  <a:lnTo>
                    <a:pt x="2448" y="1056"/>
                  </a:lnTo>
                  <a:lnTo>
                    <a:pt x="2448" y="144"/>
                  </a:lnTo>
                  <a:lnTo>
                    <a:pt x="2544" y="144"/>
                  </a:lnTo>
                  <a:lnTo>
                    <a:pt x="2544" y="336"/>
                  </a:lnTo>
                  <a:lnTo>
                    <a:pt x="2688" y="336"/>
                  </a:lnTo>
                  <a:lnTo>
                    <a:pt x="2688" y="48"/>
                  </a:lnTo>
                  <a:lnTo>
                    <a:pt x="2784" y="48"/>
                  </a:lnTo>
                  <a:lnTo>
                    <a:pt x="2784" y="480"/>
                  </a:lnTo>
                  <a:lnTo>
                    <a:pt x="2544" y="480"/>
                  </a:lnTo>
                  <a:lnTo>
                    <a:pt x="2544" y="1152"/>
                  </a:lnTo>
                  <a:lnTo>
                    <a:pt x="576" y="1200"/>
                  </a:lnTo>
                  <a:lnTo>
                    <a:pt x="348" y="1344"/>
                  </a:lnTo>
                  <a:lnTo>
                    <a:pt x="162" y="1344"/>
                  </a:lnTo>
                  <a:lnTo>
                    <a:pt x="0" y="1200"/>
                  </a:lnTo>
                  <a:lnTo>
                    <a:pt x="0" y="0"/>
                  </a:lnTo>
                  <a:lnTo>
                    <a:pt x="390" y="0"/>
                  </a:lnTo>
                  <a:lnTo>
                    <a:pt x="390" y="834"/>
                  </a:lnTo>
                  <a:lnTo>
                    <a:pt x="288" y="822"/>
                  </a:lnTo>
                  <a:close/>
                </a:path>
              </a:pathLst>
            </a:custGeom>
            <a:blipFill dpi="0" rotWithShape="0">
              <a:blip r:embed="rId4" cstate="print"/>
              <a:srcRect/>
              <a:tile tx="0" ty="0" sx="100000" sy="100000" flip="none" algn="tl"/>
            </a:blipFill>
            <a:ln w="12700" cap="flat" cmpd="sng">
              <a:solidFill>
                <a:schemeClr val="bg2"/>
              </a:solidFill>
              <a:prstDash val="solid"/>
              <a:round/>
              <a:headEnd type="none" w="sm" len="sm"/>
              <a:tailEnd type="none" w="med" len="sm"/>
            </a:ln>
            <a:effectLst/>
          </p:spPr>
          <p:txBody>
            <a:bodyPr wrap="none" anchor="ctr"/>
            <a:lstStyle/>
            <a:p>
              <a:endParaRPr lang="en-US"/>
            </a:p>
          </p:txBody>
        </p:sp>
        <p:grpSp>
          <p:nvGrpSpPr>
            <p:cNvPr id="391174" name="Group 6"/>
            <p:cNvGrpSpPr>
              <a:grpSpLocks/>
            </p:cNvGrpSpPr>
            <p:nvPr/>
          </p:nvGrpSpPr>
          <p:grpSpPr bwMode="auto">
            <a:xfrm>
              <a:off x="2639" y="1677"/>
              <a:ext cx="192" cy="624"/>
              <a:chOff x="1584" y="1536"/>
              <a:chExt cx="96" cy="624"/>
            </a:xfrm>
          </p:grpSpPr>
          <p:sp>
            <p:nvSpPr>
              <p:cNvPr id="391175" name="Rectangle 7"/>
              <p:cNvSpPr>
                <a:spLocks noChangeArrowheads="1"/>
              </p:cNvSpPr>
              <p:nvPr/>
            </p:nvSpPr>
            <p:spPr bwMode="auto">
              <a:xfrm>
                <a:off x="1584" y="1536"/>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91176" name="Rectangle 8"/>
              <p:cNvSpPr>
                <a:spLocks noChangeArrowheads="1"/>
              </p:cNvSpPr>
              <p:nvPr/>
            </p:nvSpPr>
            <p:spPr bwMode="auto">
              <a:xfrm>
                <a:off x="1584" y="1680"/>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91177" name="Rectangle 9"/>
              <p:cNvSpPr>
                <a:spLocks noChangeArrowheads="1"/>
              </p:cNvSpPr>
              <p:nvPr/>
            </p:nvSpPr>
            <p:spPr bwMode="auto">
              <a:xfrm>
                <a:off x="1584" y="1824"/>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91178" name="Rectangle 10"/>
              <p:cNvSpPr>
                <a:spLocks noChangeArrowheads="1"/>
              </p:cNvSpPr>
              <p:nvPr/>
            </p:nvSpPr>
            <p:spPr bwMode="auto">
              <a:xfrm>
                <a:off x="1584" y="1968"/>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91179" name="Rectangle 11"/>
              <p:cNvSpPr>
                <a:spLocks noChangeArrowheads="1"/>
              </p:cNvSpPr>
              <p:nvPr/>
            </p:nvSpPr>
            <p:spPr bwMode="auto">
              <a:xfrm>
                <a:off x="1584" y="2112"/>
                <a:ext cx="96" cy="4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grpSp>
        <p:sp>
          <p:nvSpPr>
            <p:cNvPr id="391180" name="Rectangle 12"/>
            <p:cNvSpPr>
              <a:spLocks noChangeArrowheads="1"/>
            </p:cNvSpPr>
            <p:nvPr/>
          </p:nvSpPr>
          <p:spPr bwMode="auto">
            <a:xfrm>
              <a:off x="2381" y="1941"/>
              <a:ext cx="192" cy="204"/>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91181" name="Line 13"/>
            <p:cNvSpPr>
              <a:spLocks noChangeShapeType="1"/>
            </p:cNvSpPr>
            <p:nvPr/>
          </p:nvSpPr>
          <p:spPr bwMode="auto">
            <a:xfrm>
              <a:off x="2171" y="2031"/>
              <a:ext cx="288" cy="0"/>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391182" name="Rectangle 14"/>
            <p:cNvSpPr>
              <a:spLocks noChangeArrowheads="1"/>
            </p:cNvSpPr>
            <p:nvPr/>
          </p:nvSpPr>
          <p:spPr bwMode="auto">
            <a:xfrm>
              <a:off x="4979" y="1749"/>
              <a:ext cx="192" cy="96"/>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391183" name="Line 15"/>
            <p:cNvSpPr>
              <a:spLocks noChangeShapeType="1"/>
            </p:cNvSpPr>
            <p:nvPr/>
          </p:nvSpPr>
          <p:spPr bwMode="auto">
            <a:xfrm>
              <a:off x="5195" y="1797"/>
              <a:ext cx="288" cy="0"/>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391184" name="Text Box 16"/>
            <p:cNvSpPr txBox="1">
              <a:spLocks noChangeArrowheads="1"/>
            </p:cNvSpPr>
            <p:nvPr/>
          </p:nvSpPr>
          <p:spPr bwMode="auto">
            <a:xfrm>
              <a:off x="3371" y="1609"/>
              <a:ext cx="1247" cy="343"/>
            </a:xfrm>
            <a:prstGeom prst="rect">
              <a:avLst/>
            </a:prstGeom>
            <a:noFill/>
            <a:ln w="50800">
              <a:noFill/>
              <a:miter lim="800000"/>
              <a:headEnd type="none" w="sm" len="sm"/>
              <a:tailEnd type="none" w="med" len="sm"/>
            </a:ln>
            <a:effectLst/>
          </p:spPr>
          <p:txBody>
            <a:bodyPr wrap="none" anchor="ctr">
              <a:spAutoFit/>
            </a:bodyPr>
            <a:lstStyle/>
            <a:p>
              <a:r>
                <a:rPr lang="en-US" sz="1800">
                  <a:latin typeface="Book Antiqua" pitchFamily="18" charset="0"/>
                </a:rPr>
                <a:t>Settling zone</a:t>
              </a:r>
            </a:p>
          </p:txBody>
        </p:sp>
        <p:sp>
          <p:nvSpPr>
            <p:cNvPr id="391185" name="Text Box 17"/>
            <p:cNvSpPr txBox="1">
              <a:spLocks noChangeArrowheads="1"/>
            </p:cNvSpPr>
            <p:nvPr/>
          </p:nvSpPr>
          <p:spPr bwMode="auto">
            <a:xfrm>
              <a:off x="3359" y="2227"/>
              <a:ext cx="1188" cy="343"/>
            </a:xfrm>
            <a:prstGeom prst="rect">
              <a:avLst/>
            </a:prstGeom>
            <a:noFill/>
            <a:ln w="50800">
              <a:noFill/>
              <a:miter lim="800000"/>
              <a:headEnd type="none" w="sm" len="sm"/>
              <a:tailEnd type="none" w="med" len="sm"/>
            </a:ln>
            <a:effectLst/>
          </p:spPr>
          <p:txBody>
            <a:bodyPr wrap="none" anchor="ctr">
              <a:spAutoFit/>
            </a:bodyPr>
            <a:lstStyle/>
            <a:p>
              <a:r>
                <a:rPr lang="en-US" sz="1800">
                  <a:latin typeface="Book Antiqua" pitchFamily="18" charset="0"/>
                </a:rPr>
                <a:t>Sludge zone</a:t>
              </a:r>
            </a:p>
          </p:txBody>
        </p:sp>
        <p:sp>
          <p:nvSpPr>
            <p:cNvPr id="391186" name="Text Box 18"/>
            <p:cNvSpPr txBox="1">
              <a:spLocks noChangeArrowheads="1"/>
            </p:cNvSpPr>
            <p:nvPr/>
          </p:nvSpPr>
          <p:spPr bwMode="auto">
            <a:xfrm rot="-5400000">
              <a:off x="2642" y="1931"/>
              <a:ext cx="608" cy="432"/>
            </a:xfrm>
            <a:prstGeom prst="rect">
              <a:avLst/>
            </a:prstGeom>
            <a:noFill/>
            <a:ln w="50800">
              <a:noFill/>
              <a:miter lim="800000"/>
              <a:headEnd type="none" w="sm" len="sm"/>
              <a:tailEnd type="none" w="med" len="sm"/>
            </a:ln>
            <a:effectLst/>
          </p:spPr>
          <p:txBody>
            <a:bodyPr anchor="ctr">
              <a:spAutoFit/>
            </a:bodyPr>
            <a:lstStyle/>
            <a:p>
              <a:r>
                <a:rPr lang="en-US" sz="1400">
                  <a:latin typeface="Book Antiqua" pitchFamily="18" charset="0"/>
                </a:rPr>
                <a:t>Inlet zone</a:t>
              </a:r>
            </a:p>
          </p:txBody>
        </p:sp>
        <p:sp>
          <p:nvSpPr>
            <p:cNvPr id="391187" name="Text Box 19"/>
            <p:cNvSpPr txBox="1">
              <a:spLocks noChangeArrowheads="1"/>
            </p:cNvSpPr>
            <p:nvPr/>
          </p:nvSpPr>
          <p:spPr bwMode="auto">
            <a:xfrm rot="-5400000">
              <a:off x="4366" y="1784"/>
              <a:ext cx="714" cy="431"/>
            </a:xfrm>
            <a:prstGeom prst="rect">
              <a:avLst/>
            </a:prstGeom>
            <a:noFill/>
            <a:ln w="50800">
              <a:noFill/>
              <a:miter lim="800000"/>
              <a:headEnd type="none" w="sm" len="sm"/>
              <a:tailEnd type="none" w="med" len="sm"/>
            </a:ln>
            <a:effectLst/>
          </p:spPr>
          <p:txBody>
            <a:bodyPr anchor="ctr">
              <a:spAutoFit/>
            </a:bodyPr>
            <a:lstStyle/>
            <a:p>
              <a:r>
                <a:rPr lang="en-US" sz="1400">
                  <a:latin typeface="Book Antiqua" pitchFamily="18" charset="0"/>
                </a:rPr>
                <a:t>Outlet zone</a:t>
              </a:r>
            </a:p>
          </p:txBody>
        </p:sp>
        <p:sp>
          <p:nvSpPr>
            <p:cNvPr id="391188" name="Freeform 20"/>
            <p:cNvSpPr>
              <a:spLocks/>
            </p:cNvSpPr>
            <p:nvPr/>
          </p:nvSpPr>
          <p:spPr bwMode="auto">
            <a:xfrm>
              <a:off x="2471" y="2619"/>
              <a:ext cx="342" cy="162"/>
            </a:xfrm>
            <a:custGeom>
              <a:avLst/>
              <a:gdLst/>
              <a:ahLst/>
              <a:cxnLst>
                <a:cxn ang="0">
                  <a:pos x="12" y="0"/>
                </a:cxn>
                <a:cxn ang="0">
                  <a:pos x="0" y="54"/>
                </a:cxn>
                <a:cxn ang="0">
                  <a:pos x="84" y="162"/>
                </a:cxn>
                <a:cxn ang="0">
                  <a:pos x="240" y="162"/>
                </a:cxn>
                <a:cxn ang="0">
                  <a:pos x="342" y="108"/>
                </a:cxn>
                <a:cxn ang="0">
                  <a:pos x="342" y="12"/>
                </a:cxn>
                <a:cxn ang="0">
                  <a:pos x="12" y="0"/>
                </a:cxn>
              </a:cxnLst>
              <a:rect l="0" t="0" r="r" b="b"/>
              <a:pathLst>
                <a:path w="342" h="162">
                  <a:moveTo>
                    <a:pt x="12" y="0"/>
                  </a:moveTo>
                  <a:lnTo>
                    <a:pt x="0" y="54"/>
                  </a:lnTo>
                  <a:lnTo>
                    <a:pt x="84" y="162"/>
                  </a:lnTo>
                  <a:lnTo>
                    <a:pt x="240" y="162"/>
                  </a:lnTo>
                  <a:lnTo>
                    <a:pt x="342" y="108"/>
                  </a:lnTo>
                  <a:lnTo>
                    <a:pt x="342" y="12"/>
                  </a:lnTo>
                  <a:lnTo>
                    <a:pt x="12" y="0"/>
                  </a:lnTo>
                  <a:close/>
                </a:path>
              </a:pathLst>
            </a:custGeom>
            <a:solidFill>
              <a:srgbClr val="975737"/>
            </a:solidFill>
            <a:ln w="12700" cap="flat" cmpd="sng">
              <a:solidFill>
                <a:schemeClr val="bg2"/>
              </a:solidFill>
              <a:prstDash val="solid"/>
              <a:round/>
              <a:headEnd type="none" w="sm" len="sm"/>
              <a:tailEnd type="none" w="med" len="sm"/>
            </a:ln>
            <a:effectLst/>
          </p:spPr>
          <p:txBody>
            <a:bodyPr wrap="none" anchor="ctr"/>
            <a:lstStyle/>
            <a:p>
              <a:endParaRPr lang="en-US"/>
            </a:p>
          </p:txBody>
        </p:sp>
        <p:sp>
          <p:nvSpPr>
            <p:cNvPr id="391189" name="Freeform 21"/>
            <p:cNvSpPr>
              <a:spLocks/>
            </p:cNvSpPr>
            <p:nvPr/>
          </p:nvSpPr>
          <p:spPr bwMode="auto">
            <a:xfrm>
              <a:off x="2483" y="2523"/>
              <a:ext cx="2346" cy="120"/>
            </a:xfrm>
            <a:custGeom>
              <a:avLst/>
              <a:gdLst/>
              <a:ahLst/>
              <a:cxnLst>
                <a:cxn ang="0">
                  <a:pos x="2352" y="0"/>
                </a:cxn>
                <a:cxn ang="0">
                  <a:pos x="2346" y="66"/>
                </a:cxn>
                <a:cxn ang="0">
                  <a:pos x="0" y="120"/>
                </a:cxn>
                <a:cxn ang="0">
                  <a:pos x="0" y="12"/>
                </a:cxn>
                <a:cxn ang="0">
                  <a:pos x="2352" y="0"/>
                </a:cxn>
              </a:cxnLst>
              <a:rect l="0" t="0" r="r" b="b"/>
              <a:pathLst>
                <a:path w="2352" h="120">
                  <a:moveTo>
                    <a:pt x="2352" y="0"/>
                  </a:moveTo>
                  <a:lnTo>
                    <a:pt x="2346" y="66"/>
                  </a:lnTo>
                  <a:lnTo>
                    <a:pt x="0" y="120"/>
                  </a:lnTo>
                  <a:lnTo>
                    <a:pt x="0" y="12"/>
                  </a:lnTo>
                  <a:lnTo>
                    <a:pt x="2352" y="0"/>
                  </a:lnTo>
                  <a:close/>
                </a:path>
              </a:pathLst>
            </a:custGeom>
            <a:gradFill rotWithShape="0">
              <a:gsLst>
                <a:gs pos="0">
                  <a:schemeClr val="hlink"/>
                </a:gs>
                <a:gs pos="100000">
                  <a:srgbClr val="975737"/>
                </a:gs>
              </a:gsLst>
              <a:lin ang="5400000" scaled="1"/>
            </a:gradFill>
            <a:ln w="12700" cap="flat" cmpd="sng">
              <a:noFill/>
              <a:prstDash val="solid"/>
              <a:round/>
              <a:headEnd type="none" w="sm" len="sm"/>
              <a:tailEnd type="none" w="med" len="sm"/>
            </a:ln>
            <a:effectLst/>
          </p:spPr>
          <p:txBody>
            <a:bodyPr wrap="none" anchor="ctr"/>
            <a:lstStyle/>
            <a:p>
              <a:endParaRPr lang="en-US"/>
            </a:p>
          </p:txBody>
        </p:sp>
        <p:grpSp>
          <p:nvGrpSpPr>
            <p:cNvPr id="391190" name="Group 22"/>
            <p:cNvGrpSpPr>
              <a:grpSpLocks/>
            </p:cNvGrpSpPr>
            <p:nvPr/>
          </p:nvGrpSpPr>
          <p:grpSpPr bwMode="auto">
            <a:xfrm>
              <a:off x="2783" y="1677"/>
              <a:ext cx="1998" cy="954"/>
              <a:chOff x="1698" y="1536"/>
              <a:chExt cx="1998" cy="954"/>
            </a:xfrm>
          </p:grpSpPr>
          <p:sp>
            <p:nvSpPr>
              <p:cNvPr id="391191" name="Oval 23"/>
              <p:cNvSpPr>
                <a:spLocks noChangeArrowheads="1"/>
              </p:cNvSpPr>
              <p:nvPr/>
            </p:nvSpPr>
            <p:spPr bwMode="auto">
              <a:xfrm>
                <a:off x="1740" y="2298"/>
                <a:ext cx="144" cy="144"/>
              </a:xfrm>
              <a:prstGeom prst="ellipse">
                <a:avLst/>
              </a:prstGeom>
              <a:solidFill>
                <a:srgbClr val="FFFFFF"/>
              </a:solidFill>
              <a:ln w="19050">
                <a:solidFill>
                  <a:schemeClr val="bg2"/>
                </a:solidFill>
                <a:round/>
                <a:headEnd type="none" w="sm" len="sm"/>
                <a:tailEnd type="none" w="med" len="sm"/>
              </a:ln>
              <a:effectLst/>
            </p:spPr>
            <p:txBody>
              <a:bodyPr wrap="none" anchor="ctr"/>
              <a:lstStyle/>
              <a:p>
                <a:endParaRPr lang="en-US"/>
              </a:p>
            </p:txBody>
          </p:sp>
          <p:sp>
            <p:nvSpPr>
              <p:cNvPr id="391192" name="Oval 24"/>
              <p:cNvSpPr>
                <a:spLocks noChangeArrowheads="1"/>
              </p:cNvSpPr>
              <p:nvPr/>
            </p:nvSpPr>
            <p:spPr bwMode="auto">
              <a:xfrm>
                <a:off x="3552" y="2250"/>
                <a:ext cx="144" cy="144"/>
              </a:xfrm>
              <a:prstGeom prst="ellipse">
                <a:avLst/>
              </a:prstGeom>
              <a:solidFill>
                <a:srgbClr val="FFFFFF"/>
              </a:solidFill>
              <a:ln w="19050">
                <a:solidFill>
                  <a:schemeClr val="bg2"/>
                </a:solidFill>
                <a:round/>
                <a:headEnd type="none" w="sm" len="sm"/>
                <a:tailEnd type="none" w="med" len="sm"/>
              </a:ln>
              <a:effectLst/>
            </p:spPr>
            <p:txBody>
              <a:bodyPr wrap="none" anchor="ctr"/>
              <a:lstStyle/>
              <a:p>
                <a:endParaRPr lang="en-US"/>
              </a:p>
            </p:txBody>
          </p:sp>
          <p:sp>
            <p:nvSpPr>
              <p:cNvPr id="391193" name="Oval 25"/>
              <p:cNvSpPr>
                <a:spLocks noChangeArrowheads="1"/>
              </p:cNvSpPr>
              <p:nvPr/>
            </p:nvSpPr>
            <p:spPr bwMode="auto">
              <a:xfrm>
                <a:off x="1740" y="1536"/>
                <a:ext cx="144" cy="144"/>
              </a:xfrm>
              <a:prstGeom prst="ellipse">
                <a:avLst/>
              </a:prstGeom>
              <a:solidFill>
                <a:srgbClr val="FFFFFF"/>
              </a:solidFill>
              <a:ln w="19050">
                <a:solidFill>
                  <a:schemeClr val="bg2"/>
                </a:solidFill>
                <a:round/>
                <a:headEnd type="none" w="sm" len="sm"/>
                <a:tailEnd type="none" w="med" len="sm"/>
              </a:ln>
              <a:effectLst/>
            </p:spPr>
            <p:txBody>
              <a:bodyPr wrap="none" anchor="ctr"/>
              <a:lstStyle/>
              <a:p>
                <a:endParaRPr lang="en-US"/>
              </a:p>
            </p:txBody>
          </p:sp>
          <p:sp>
            <p:nvSpPr>
              <p:cNvPr id="391194" name="Line 26"/>
              <p:cNvSpPr>
                <a:spLocks noChangeShapeType="1"/>
              </p:cNvSpPr>
              <p:nvPr/>
            </p:nvSpPr>
            <p:spPr bwMode="auto">
              <a:xfrm>
                <a:off x="1746" y="1584"/>
                <a:ext cx="0" cy="816"/>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195" name="Line 27"/>
              <p:cNvSpPr>
                <a:spLocks noChangeShapeType="1"/>
              </p:cNvSpPr>
              <p:nvPr/>
            </p:nvSpPr>
            <p:spPr bwMode="auto">
              <a:xfrm flipH="1">
                <a:off x="1776" y="2394"/>
                <a:ext cx="1872"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196" name="Line 28"/>
              <p:cNvSpPr>
                <a:spLocks noChangeShapeType="1"/>
              </p:cNvSpPr>
              <p:nvPr/>
            </p:nvSpPr>
            <p:spPr bwMode="auto">
              <a:xfrm>
                <a:off x="1824" y="2442"/>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197" name="Line 29"/>
              <p:cNvSpPr>
                <a:spLocks noChangeShapeType="1"/>
              </p:cNvSpPr>
              <p:nvPr/>
            </p:nvSpPr>
            <p:spPr bwMode="auto">
              <a:xfrm>
                <a:off x="2016" y="2436"/>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198" name="Line 30"/>
              <p:cNvSpPr>
                <a:spLocks noChangeShapeType="1"/>
              </p:cNvSpPr>
              <p:nvPr/>
            </p:nvSpPr>
            <p:spPr bwMode="auto">
              <a:xfrm>
                <a:off x="2208" y="2430"/>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199" name="Line 31"/>
              <p:cNvSpPr>
                <a:spLocks noChangeShapeType="1"/>
              </p:cNvSpPr>
              <p:nvPr/>
            </p:nvSpPr>
            <p:spPr bwMode="auto">
              <a:xfrm>
                <a:off x="2400" y="2424"/>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0" name="Line 32"/>
              <p:cNvSpPr>
                <a:spLocks noChangeShapeType="1"/>
              </p:cNvSpPr>
              <p:nvPr/>
            </p:nvSpPr>
            <p:spPr bwMode="auto">
              <a:xfrm>
                <a:off x="2592" y="2418"/>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1" name="Line 33"/>
              <p:cNvSpPr>
                <a:spLocks noChangeShapeType="1"/>
              </p:cNvSpPr>
              <p:nvPr/>
            </p:nvSpPr>
            <p:spPr bwMode="auto">
              <a:xfrm>
                <a:off x="2784" y="2412"/>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2" name="Line 34"/>
              <p:cNvSpPr>
                <a:spLocks noChangeShapeType="1"/>
              </p:cNvSpPr>
              <p:nvPr/>
            </p:nvSpPr>
            <p:spPr bwMode="auto">
              <a:xfrm>
                <a:off x="2976" y="2406"/>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3" name="Line 35"/>
              <p:cNvSpPr>
                <a:spLocks noChangeShapeType="1"/>
              </p:cNvSpPr>
              <p:nvPr/>
            </p:nvSpPr>
            <p:spPr bwMode="auto">
              <a:xfrm>
                <a:off x="3168" y="2406"/>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4" name="Line 36"/>
              <p:cNvSpPr>
                <a:spLocks noChangeShapeType="1"/>
              </p:cNvSpPr>
              <p:nvPr/>
            </p:nvSpPr>
            <p:spPr bwMode="auto">
              <a:xfrm>
                <a:off x="3360" y="2400"/>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5" name="Line 37"/>
              <p:cNvSpPr>
                <a:spLocks noChangeShapeType="1"/>
              </p:cNvSpPr>
              <p:nvPr/>
            </p:nvSpPr>
            <p:spPr bwMode="auto">
              <a:xfrm>
                <a:off x="3552" y="2394"/>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6" name="Line 38"/>
              <p:cNvSpPr>
                <a:spLocks noChangeShapeType="1"/>
              </p:cNvSpPr>
              <p:nvPr/>
            </p:nvSpPr>
            <p:spPr bwMode="auto">
              <a:xfrm rot="5400000">
                <a:off x="1722" y="2340"/>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7" name="Line 39"/>
              <p:cNvSpPr>
                <a:spLocks noChangeShapeType="1"/>
              </p:cNvSpPr>
              <p:nvPr/>
            </p:nvSpPr>
            <p:spPr bwMode="auto">
              <a:xfrm rot="5400000">
                <a:off x="1722" y="2184"/>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8" name="Line 40"/>
              <p:cNvSpPr>
                <a:spLocks noChangeShapeType="1"/>
              </p:cNvSpPr>
              <p:nvPr/>
            </p:nvSpPr>
            <p:spPr bwMode="auto">
              <a:xfrm rot="5400000">
                <a:off x="1722" y="2028"/>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09" name="Line 41"/>
              <p:cNvSpPr>
                <a:spLocks noChangeShapeType="1"/>
              </p:cNvSpPr>
              <p:nvPr/>
            </p:nvSpPr>
            <p:spPr bwMode="auto">
              <a:xfrm rot="5400000">
                <a:off x="1722" y="1872"/>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0" name="Line 42"/>
              <p:cNvSpPr>
                <a:spLocks noChangeShapeType="1"/>
              </p:cNvSpPr>
              <p:nvPr/>
            </p:nvSpPr>
            <p:spPr bwMode="auto">
              <a:xfrm rot="5400000">
                <a:off x="1722" y="1716"/>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1" name="Line 43"/>
              <p:cNvSpPr>
                <a:spLocks noChangeShapeType="1"/>
              </p:cNvSpPr>
              <p:nvPr/>
            </p:nvSpPr>
            <p:spPr bwMode="auto">
              <a:xfrm rot="5400000">
                <a:off x="1722" y="1560"/>
                <a:ext cx="0"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2" name="Freeform 44"/>
              <p:cNvSpPr>
                <a:spLocks/>
              </p:cNvSpPr>
              <p:nvPr/>
            </p:nvSpPr>
            <p:spPr bwMode="auto">
              <a:xfrm>
                <a:off x="1842" y="1548"/>
                <a:ext cx="1788" cy="702"/>
              </a:xfrm>
              <a:custGeom>
                <a:avLst/>
                <a:gdLst/>
                <a:ahLst/>
                <a:cxnLst>
                  <a:cxn ang="0">
                    <a:pos x="0" y="0"/>
                  </a:cxn>
                  <a:cxn ang="0">
                    <a:pos x="924" y="456"/>
                  </a:cxn>
                  <a:cxn ang="0">
                    <a:pos x="1788" y="702"/>
                  </a:cxn>
                </a:cxnLst>
                <a:rect l="0" t="0" r="r" b="b"/>
                <a:pathLst>
                  <a:path w="1788" h="702">
                    <a:moveTo>
                      <a:pt x="0" y="0"/>
                    </a:moveTo>
                    <a:cubicBezTo>
                      <a:pt x="313" y="169"/>
                      <a:pt x="626" y="339"/>
                      <a:pt x="924" y="456"/>
                    </a:cubicBezTo>
                    <a:cubicBezTo>
                      <a:pt x="1222" y="573"/>
                      <a:pt x="1505" y="637"/>
                      <a:pt x="1788" y="702"/>
                    </a:cubicBezTo>
                  </a:path>
                </a:pathLst>
              </a:custGeom>
              <a:noFill/>
              <a:ln w="19050" cap="flat" cmpd="sng">
                <a:solidFill>
                  <a:schemeClr val="bg2"/>
                </a:solidFill>
                <a:prstDash val="solid"/>
                <a:round/>
                <a:headEnd type="none" w="sm" len="sm"/>
                <a:tailEnd type="none" w="med" len="sm"/>
              </a:ln>
              <a:effectLst/>
            </p:spPr>
            <p:txBody>
              <a:bodyPr wrap="none" anchor="ctr"/>
              <a:lstStyle/>
              <a:p>
                <a:endParaRPr lang="en-US"/>
              </a:p>
            </p:txBody>
          </p:sp>
          <p:sp>
            <p:nvSpPr>
              <p:cNvPr id="391213" name="Line 45"/>
              <p:cNvSpPr>
                <a:spLocks noChangeShapeType="1"/>
              </p:cNvSpPr>
              <p:nvPr/>
            </p:nvSpPr>
            <p:spPr bwMode="auto">
              <a:xfrm rot="2326218">
                <a:off x="1955" y="1555"/>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4" name="Line 46"/>
              <p:cNvSpPr>
                <a:spLocks noChangeShapeType="1"/>
              </p:cNvSpPr>
              <p:nvPr/>
            </p:nvSpPr>
            <p:spPr bwMode="auto">
              <a:xfrm rot="2326218">
                <a:off x="2093" y="1627"/>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5" name="Line 47"/>
              <p:cNvSpPr>
                <a:spLocks noChangeShapeType="1"/>
              </p:cNvSpPr>
              <p:nvPr/>
            </p:nvSpPr>
            <p:spPr bwMode="auto">
              <a:xfrm rot="2326218">
                <a:off x="2231" y="1699"/>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6" name="Line 48"/>
              <p:cNvSpPr>
                <a:spLocks noChangeShapeType="1"/>
              </p:cNvSpPr>
              <p:nvPr/>
            </p:nvSpPr>
            <p:spPr bwMode="auto">
              <a:xfrm rot="2326218">
                <a:off x="2369" y="1765"/>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7" name="Line 49"/>
              <p:cNvSpPr>
                <a:spLocks noChangeShapeType="1"/>
              </p:cNvSpPr>
              <p:nvPr/>
            </p:nvSpPr>
            <p:spPr bwMode="auto">
              <a:xfrm rot="2326218">
                <a:off x="2507" y="1831"/>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8" name="Line 50"/>
              <p:cNvSpPr>
                <a:spLocks noChangeShapeType="1"/>
              </p:cNvSpPr>
              <p:nvPr/>
            </p:nvSpPr>
            <p:spPr bwMode="auto">
              <a:xfrm rot="2326218">
                <a:off x="2645" y="1891"/>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19" name="Line 51"/>
              <p:cNvSpPr>
                <a:spLocks noChangeShapeType="1"/>
              </p:cNvSpPr>
              <p:nvPr/>
            </p:nvSpPr>
            <p:spPr bwMode="auto">
              <a:xfrm rot="2326218">
                <a:off x="2777" y="1951"/>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20" name="Line 52"/>
              <p:cNvSpPr>
                <a:spLocks noChangeShapeType="1"/>
              </p:cNvSpPr>
              <p:nvPr/>
            </p:nvSpPr>
            <p:spPr bwMode="auto">
              <a:xfrm rot="2326218">
                <a:off x="2921" y="1999"/>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21" name="Line 53"/>
              <p:cNvSpPr>
                <a:spLocks noChangeShapeType="1"/>
              </p:cNvSpPr>
              <p:nvPr/>
            </p:nvSpPr>
            <p:spPr bwMode="auto">
              <a:xfrm rot="2326218">
                <a:off x="3059" y="2053"/>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22" name="Line 54"/>
              <p:cNvSpPr>
                <a:spLocks noChangeShapeType="1"/>
              </p:cNvSpPr>
              <p:nvPr/>
            </p:nvSpPr>
            <p:spPr bwMode="auto">
              <a:xfrm rot="2326218">
                <a:off x="3197" y="2095"/>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23" name="Line 55"/>
              <p:cNvSpPr>
                <a:spLocks noChangeShapeType="1"/>
              </p:cNvSpPr>
              <p:nvPr/>
            </p:nvSpPr>
            <p:spPr bwMode="auto">
              <a:xfrm rot="2326218">
                <a:off x="3335" y="2131"/>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24" name="Line 56"/>
              <p:cNvSpPr>
                <a:spLocks noChangeShapeType="1"/>
              </p:cNvSpPr>
              <p:nvPr/>
            </p:nvSpPr>
            <p:spPr bwMode="auto">
              <a:xfrm rot="2326218">
                <a:off x="3473" y="2161"/>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25" name="Line 57"/>
              <p:cNvSpPr>
                <a:spLocks noChangeShapeType="1"/>
              </p:cNvSpPr>
              <p:nvPr/>
            </p:nvSpPr>
            <p:spPr bwMode="auto">
              <a:xfrm rot="2326218">
                <a:off x="3611" y="2191"/>
                <a:ext cx="1" cy="48"/>
              </a:xfrm>
              <a:prstGeom prst="line">
                <a:avLst/>
              </a:prstGeom>
              <a:noFill/>
              <a:ln w="19050">
                <a:solidFill>
                  <a:schemeClr val="bg2"/>
                </a:solidFill>
                <a:round/>
                <a:headEnd type="none" w="sm" len="sm"/>
                <a:tailEnd type="none" w="med" len="sm"/>
              </a:ln>
              <a:effectLst/>
            </p:spPr>
            <p:txBody>
              <a:bodyPr wrap="none" anchor="ctr"/>
              <a:lstStyle/>
              <a:p>
                <a:endParaRPr lang="en-US"/>
              </a:p>
            </p:txBody>
          </p:sp>
          <p:sp>
            <p:nvSpPr>
              <p:cNvPr id="391226" name="Line 58"/>
              <p:cNvSpPr>
                <a:spLocks noChangeShapeType="1"/>
              </p:cNvSpPr>
              <p:nvPr/>
            </p:nvSpPr>
            <p:spPr bwMode="auto">
              <a:xfrm>
                <a:off x="2316" y="1860"/>
                <a:ext cx="228" cy="114"/>
              </a:xfrm>
              <a:prstGeom prst="line">
                <a:avLst/>
              </a:prstGeom>
              <a:noFill/>
              <a:ln w="19050">
                <a:solidFill>
                  <a:schemeClr val="bg2"/>
                </a:solidFill>
                <a:round/>
                <a:headEnd type="none" w="sm" len="sm"/>
                <a:tailEnd type="triangle" w="med" len="sm"/>
              </a:ln>
              <a:effectLst/>
            </p:spPr>
            <p:txBody>
              <a:bodyPr wrap="none" anchor="ctr"/>
              <a:lstStyle/>
              <a:p>
                <a:endParaRPr lang="en-US"/>
              </a:p>
            </p:txBody>
          </p:sp>
          <p:sp>
            <p:nvSpPr>
              <p:cNvPr id="391227" name="Line 59"/>
              <p:cNvSpPr>
                <a:spLocks noChangeShapeType="1"/>
              </p:cNvSpPr>
              <p:nvPr/>
            </p:nvSpPr>
            <p:spPr bwMode="auto">
              <a:xfrm flipH="1">
                <a:off x="2538" y="2364"/>
                <a:ext cx="288" cy="6"/>
              </a:xfrm>
              <a:prstGeom prst="line">
                <a:avLst/>
              </a:prstGeom>
              <a:noFill/>
              <a:ln w="19050">
                <a:solidFill>
                  <a:schemeClr val="bg2"/>
                </a:solidFill>
                <a:round/>
                <a:headEnd type="none" w="sm" len="sm"/>
                <a:tailEnd type="triangle" w="med" len="sm"/>
              </a:ln>
              <a:effectLst/>
            </p:spPr>
            <p:txBody>
              <a:bodyPr wrap="none" anchor="ctr"/>
              <a:lstStyle/>
              <a:p>
                <a:endParaRPr lang="en-US"/>
              </a:p>
            </p:txBody>
          </p:sp>
          <p:sp>
            <p:nvSpPr>
              <p:cNvPr id="391228" name="Line 60"/>
              <p:cNvSpPr>
                <a:spLocks noChangeShapeType="1"/>
              </p:cNvSpPr>
              <p:nvPr/>
            </p:nvSpPr>
            <p:spPr bwMode="auto">
              <a:xfrm flipV="1">
                <a:off x="1776" y="1824"/>
                <a:ext cx="6" cy="252"/>
              </a:xfrm>
              <a:prstGeom prst="line">
                <a:avLst/>
              </a:prstGeom>
              <a:noFill/>
              <a:ln w="19050">
                <a:solidFill>
                  <a:schemeClr val="bg2"/>
                </a:solidFill>
                <a:round/>
                <a:headEnd type="none" w="sm" len="sm"/>
                <a:tailEnd type="triangle" w="med" len="sm"/>
              </a:ln>
              <a:effectLst/>
            </p:spPr>
            <p:txBody>
              <a:bodyPr wrap="none" anchor="ctr"/>
              <a:lstStyle/>
              <a:p>
                <a:endParaRPr lang="en-US"/>
              </a:p>
            </p:txBody>
          </p:sp>
        </p:grpSp>
        <p:sp>
          <p:nvSpPr>
            <p:cNvPr id="391229" name="Rectangle 61"/>
            <p:cNvSpPr>
              <a:spLocks noChangeArrowheads="1"/>
            </p:cNvSpPr>
            <p:nvPr/>
          </p:nvSpPr>
          <p:spPr bwMode="auto">
            <a:xfrm>
              <a:off x="2603" y="2781"/>
              <a:ext cx="66" cy="180"/>
            </a:xfrm>
            <a:prstGeom prst="rect">
              <a:avLst/>
            </a:prstGeom>
            <a:solidFill>
              <a:srgbClr val="975737"/>
            </a:solidFill>
            <a:ln w="50800">
              <a:noFill/>
              <a:miter lim="800000"/>
              <a:headEnd type="none" w="sm" len="sm"/>
              <a:tailEnd type="none" w="med" len="sm"/>
            </a:ln>
            <a:effectLst/>
          </p:spPr>
          <p:txBody>
            <a:bodyPr wrap="none" anchor="ctr"/>
            <a:lstStyle/>
            <a:p>
              <a:endParaRPr lang="en-US"/>
            </a:p>
          </p:txBody>
        </p:sp>
        <p:sp>
          <p:nvSpPr>
            <p:cNvPr id="391230" name="Text Box 62"/>
            <p:cNvSpPr txBox="1">
              <a:spLocks noChangeArrowheads="1"/>
            </p:cNvSpPr>
            <p:nvPr/>
          </p:nvSpPr>
          <p:spPr bwMode="auto">
            <a:xfrm>
              <a:off x="2234" y="3130"/>
              <a:ext cx="1068" cy="343"/>
            </a:xfrm>
            <a:prstGeom prst="rect">
              <a:avLst/>
            </a:prstGeom>
            <a:noFill/>
            <a:ln w="50800">
              <a:noFill/>
              <a:miter lim="800000"/>
              <a:headEnd type="none" w="sm" len="sm"/>
              <a:tailEnd type="none" w="med" len="sm"/>
            </a:ln>
            <a:effectLst/>
          </p:spPr>
          <p:txBody>
            <a:bodyPr wrap="none" anchor="ctr">
              <a:spAutoFit/>
            </a:bodyPr>
            <a:lstStyle/>
            <a:p>
              <a:r>
                <a:rPr lang="en-US" sz="1800">
                  <a:latin typeface="Book Antiqua" pitchFamily="18" charset="0"/>
                </a:rPr>
                <a:t>Sludge out</a:t>
              </a:r>
            </a:p>
          </p:txBody>
        </p:sp>
        <p:sp>
          <p:nvSpPr>
            <p:cNvPr id="391231" name="Line 63"/>
            <p:cNvSpPr>
              <a:spLocks noChangeShapeType="1"/>
            </p:cNvSpPr>
            <p:nvPr/>
          </p:nvSpPr>
          <p:spPr bwMode="auto">
            <a:xfrm>
              <a:off x="2633" y="2994"/>
              <a:ext cx="0" cy="156"/>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391232" name="Rectangle 64"/>
            <p:cNvSpPr>
              <a:spLocks noChangeArrowheads="1"/>
            </p:cNvSpPr>
            <p:nvPr/>
          </p:nvSpPr>
          <p:spPr bwMode="auto">
            <a:xfrm>
              <a:off x="2987" y="1629"/>
              <a:ext cx="1668" cy="703"/>
            </a:xfrm>
            <a:prstGeom prst="rect">
              <a:avLst/>
            </a:prstGeom>
            <a:noFill/>
            <a:ln w="28575" cap="rnd">
              <a:solidFill>
                <a:schemeClr val="bg2"/>
              </a:solidFill>
              <a:prstDash val="sysDot"/>
              <a:miter lim="800000"/>
              <a:headEnd type="none" w="sm" len="sm"/>
              <a:tailEnd type="none" w="med" len="sm"/>
            </a:ln>
            <a:effectLst/>
          </p:spPr>
          <p:txBody>
            <a:bodyPr wrap="none" anchor="ctr"/>
            <a:lstStyle/>
            <a:p>
              <a:endParaRPr lang="en-US"/>
            </a:p>
          </p:txBody>
        </p:sp>
      </p:grpSp>
      <p:pic>
        <p:nvPicPr>
          <p:cNvPr id="391234" name="Picture 66" descr="Plant"/>
          <p:cNvPicPr>
            <a:picLocks noChangeAspect="1" noChangeArrowheads="1"/>
          </p:cNvPicPr>
          <p:nvPr/>
        </p:nvPicPr>
        <p:blipFill>
          <a:blip r:embed="rId5" cstate="print"/>
          <a:srcRect/>
          <a:stretch>
            <a:fillRect/>
          </a:stretch>
        </p:blipFill>
        <p:spPr bwMode="auto">
          <a:xfrm>
            <a:off x="3995738" y="3933825"/>
            <a:ext cx="2222500" cy="1630363"/>
          </a:xfrm>
          <a:prstGeom prst="rect">
            <a:avLst/>
          </a:prstGeom>
          <a:noFill/>
        </p:spPr>
      </p:pic>
      <p:pic>
        <p:nvPicPr>
          <p:cNvPr id="391245" name="Picture 77"/>
          <p:cNvPicPr>
            <a:picLocks noChangeAspect="1" noChangeArrowheads="1"/>
          </p:cNvPicPr>
          <p:nvPr/>
        </p:nvPicPr>
        <p:blipFill>
          <a:blip r:embed="rId6" cstate="print"/>
          <a:srcRect/>
          <a:stretch>
            <a:fillRect/>
          </a:stretch>
        </p:blipFill>
        <p:spPr bwMode="auto">
          <a:xfrm>
            <a:off x="6330950" y="3108325"/>
            <a:ext cx="2813050" cy="3749675"/>
          </a:xfrm>
          <a:prstGeom prst="rect">
            <a:avLst/>
          </a:prstGeom>
          <a:noFill/>
          <a:ln w="12700">
            <a:noFill/>
            <a:miter lim="800000"/>
            <a:headEnd type="none" w="lg" len="med"/>
            <a:tailEnd type="none" w="lg" len="med"/>
          </a:ln>
          <a:effectLst/>
        </p:spPr>
      </p:pic>
      <p:graphicFrame>
        <p:nvGraphicFramePr>
          <p:cNvPr id="78" name="Object 71"/>
          <p:cNvGraphicFramePr>
            <a:graphicFrameLocks noChangeAspect="1"/>
          </p:cNvGraphicFramePr>
          <p:nvPr/>
        </p:nvGraphicFramePr>
        <p:xfrm>
          <a:off x="522183" y="5904031"/>
          <a:ext cx="4203700" cy="800100"/>
        </p:xfrm>
        <a:graphic>
          <a:graphicData uri="http://schemas.openxmlformats.org/presentationml/2006/ole">
            <p:oleObj spid="_x0000_s391236" name="Equation" r:id="rId7" imgW="4203360" imgH="799920" progId="Equation.DSMT4">
              <p:embed/>
            </p:oleObj>
          </a:graphicData>
        </a:graphic>
      </p:graphicFrame>
      <p:grpSp>
        <p:nvGrpSpPr>
          <p:cNvPr id="79" name="Group 74"/>
          <p:cNvGrpSpPr>
            <a:grpSpLocks/>
          </p:cNvGrpSpPr>
          <p:nvPr/>
        </p:nvGrpSpPr>
        <p:grpSpPr bwMode="auto">
          <a:xfrm>
            <a:off x="1173163" y="5800725"/>
            <a:ext cx="358775" cy="930275"/>
            <a:chOff x="763" y="3487"/>
            <a:chExt cx="1288" cy="586"/>
          </a:xfrm>
        </p:grpSpPr>
        <p:sp>
          <p:nvSpPr>
            <p:cNvPr id="80" name="Rectangle 72"/>
            <p:cNvSpPr>
              <a:spLocks noChangeArrowheads="1"/>
            </p:cNvSpPr>
            <p:nvPr/>
          </p:nvSpPr>
          <p:spPr bwMode="auto">
            <a:xfrm>
              <a:off x="763" y="3837"/>
              <a:ext cx="1257" cy="236"/>
            </a:xfrm>
            <a:prstGeom prst="rect">
              <a:avLst/>
            </a:prstGeom>
            <a:solidFill>
              <a:schemeClr val="bg1"/>
            </a:solidFill>
            <a:ln w="12700">
              <a:noFill/>
              <a:miter lim="800000"/>
              <a:headEnd type="none" w="lg" len="med"/>
              <a:tailEnd type="none" w="lg" len="med"/>
            </a:ln>
            <a:effectLst/>
          </p:spPr>
          <p:txBody>
            <a:bodyPr anchor="ctr">
              <a:spAutoFit/>
            </a:bodyPr>
            <a:lstStyle/>
            <a:p>
              <a:endParaRPr lang="en-US"/>
            </a:p>
          </p:txBody>
        </p:sp>
        <p:sp>
          <p:nvSpPr>
            <p:cNvPr id="81" name="Rectangle 73"/>
            <p:cNvSpPr>
              <a:spLocks noChangeArrowheads="1"/>
            </p:cNvSpPr>
            <p:nvPr/>
          </p:nvSpPr>
          <p:spPr bwMode="auto">
            <a:xfrm>
              <a:off x="794" y="3487"/>
              <a:ext cx="1257" cy="236"/>
            </a:xfrm>
            <a:prstGeom prst="rect">
              <a:avLst/>
            </a:prstGeom>
            <a:solidFill>
              <a:schemeClr val="bg1"/>
            </a:solidFill>
            <a:ln w="12700">
              <a:noFill/>
              <a:miter lim="800000"/>
              <a:headEnd type="none" w="lg" len="med"/>
              <a:tailEnd type="none" w="lg" len="med"/>
            </a:ln>
            <a:effectLst/>
          </p:spPr>
          <p:txBody>
            <a:bodyPr anchor="ctr">
              <a:spAutoFit/>
            </a:bodyPr>
            <a:lstStyle/>
            <a:p>
              <a:endParaRPr lang="en-US"/>
            </a:p>
          </p:txBody>
        </p:sp>
      </p:grpSp>
      <p:grpSp>
        <p:nvGrpSpPr>
          <p:cNvPr id="82" name="Group 75"/>
          <p:cNvGrpSpPr>
            <a:grpSpLocks/>
          </p:cNvGrpSpPr>
          <p:nvPr/>
        </p:nvGrpSpPr>
        <p:grpSpPr bwMode="auto">
          <a:xfrm>
            <a:off x="1816100" y="5800725"/>
            <a:ext cx="565150" cy="930275"/>
            <a:chOff x="763" y="3487"/>
            <a:chExt cx="1288" cy="586"/>
          </a:xfrm>
        </p:grpSpPr>
        <p:sp>
          <p:nvSpPr>
            <p:cNvPr id="83" name="Rectangle 76"/>
            <p:cNvSpPr>
              <a:spLocks noChangeArrowheads="1"/>
            </p:cNvSpPr>
            <p:nvPr/>
          </p:nvSpPr>
          <p:spPr bwMode="auto">
            <a:xfrm>
              <a:off x="763" y="3837"/>
              <a:ext cx="1257" cy="236"/>
            </a:xfrm>
            <a:prstGeom prst="rect">
              <a:avLst/>
            </a:prstGeom>
            <a:solidFill>
              <a:schemeClr val="bg1"/>
            </a:solidFill>
            <a:ln w="12700">
              <a:noFill/>
              <a:miter lim="800000"/>
              <a:headEnd type="none" w="lg" len="med"/>
              <a:tailEnd type="none" w="lg" len="med"/>
            </a:ln>
            <a:effectLst/>
          </p:spPr>
          <p:txBody>
            <a:bodyPr anchor="ctr">
              <a:spAutoFit/>
            </a:bodyPr>
            <a:lstStyle/>
            <a:p>
              <a:endParaRPr lang="en-US"/>
            </a:p>
          </p:txBody>
        </p:sp>
        <p:sp>
          <p:nvSpPr>
            <p:cNvPr id="84" name="Rectangle 77"/>
            <p:cNvSpPr>
              <a:spLocks noChangeArrowheads="1"/>
            </p:cNvSpPr>
            <p:nvPr/>
          </p:nvSpPr>
          <p:spPr bwMode="auto">
            <a:xfrm>
              <a:off x="794" y="3487"/>
              <a:ext cx="1257" cy="236"/>
            </a:xfrm>
            <a:prstGeom prst="rect">
              <a:avLst/>
            </a:prstGeom>
            <a:solidFill>
              <a:schemeClr val="bg1"/>
            </a:solidFill>
            <a:ln w="12700">
              <a:noFill/>
              <a:miter lim="800000"/>
              <a:headEnd type="none" w="lg" len="med"/>
              <a:tailEnd type="none" w="lg" len="med"/>
            </a:ln>
            <a:effectLst/>
          </p:spPr>
          <p:txBody>
            <a:bodyPr anchor="ctr">
              <a:spAutoFit/>
            </a:bodyPr>
            <a:lstStyle/>
            <a:p>
              <a:endParaRPr lang="en-US"/>
            </a:p>
          </p:txBody>
        </p:sp>
      </p:grpSp>
      <p:grpSp>
        <p:nvGrpSpPr>
          <p:cNvPr id="85" name="Group 78"/>
          <p:cNvGrpSpPr>
            <a:grpSpLocks/>
          </p:cNvGrpSpPr>
          <p:nvPr/>
        </p:nvGrpSpPr>
        <p:grpSpPr bwMode="auto">
          <a:xfrm>
            <a:off x="2408238" y="5799138"/>
            <a:ext cx="915254" cy="930275"/>
            <a:chOff x="763" y="3487"/>
            <a:chExt cx="1288" cy="586"/>
          </a:xfrm>
        </p:grpSpPr>
        <p:sp>
          <p:nvSpPr>
            <p:cNvPr id="86" name="Rectangle 79"/>
            <p:cNvSpPr>
              <a:spLocks noChangeArrowheads="1"/>
            </p:cNvSpPr>
            <p:nvPr/>
          </p:nvSpPr>
          <p:spPr bwMode="auto">
            <a:xfrm>
              <a:off x="763" y="3837"/>
              <a:ext cx="1257" cy="236"/>
            </a:xfrm>
            <a:prstGeom prst="rect">
              <a:avLst/>
            </a:prstGeom>
            <a:solidFill>
              <a:schemeClr val="bg1"/>
            </a:solidFill>
            <a:ln w="12700">
              <a:noFill/>
              <a:miter lim="800000"/>
              <a:headEnd type="none" w="lg" len="med"/>
              <a:tailEnd type="none" w="lg" len="med"/>
            </a:ln>
            <a:effectLst/>
          </p:spPr>
          <p:txBody>
            <a:bodyPr anchor="ctr">
              <a:spAutoFit/>
            </a:bodyPr>
            <a:lstStyle/>
            <a:p>
              <a:endParaRPr lang="en-US"/>
            </a:p>
          </p:txBody>
        </p:sp>
        <p:sp>
          <p:nvSpPr>
            <p:cNvPr id="87" name="Rectangle 80"/>
            <p:cNvSpPr>
              <a:spLocks noChangeArrowheads="1"/>
            </p:cNvSpPr>
            <p:nvPr/>
          </p:nvSpPr>
          <p:spPr bwMode="auto">
            <a:xfrm>
              <a:off x="794" y="3487"/>
              <a:ext cx="1257" cy="236"/>
            </a:xfrm>
            <a:prstGeom prst="rect">
              <a:avLst/>
            </a:prstGeom>
            <a:solidFill>
              <a:schemeClr val="bg1"/>
            </a:solidFill>
            <a:ln w="12700">
              <a:noFill/>
              <a:miter lim="800000"/>
              <a:headEnd type="none" w="lg" len="med"/>
              <a:tailEnd type="none" w="lg" len="med"/>
            </a:ln>
            <a:effectLst/>
          </p:spPr>
          <p:txBody>
            <a:bodyPr anchor="ctr">
              <a:spAutoFit/>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124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9124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74"/>
          <p:cNvSpPr/>
          <p:nvPr/>
        </p:nvSpPr>
        <p:spPr bwMode="auto">
          <a:xfrm>
            <a:off x="922149" y="2758698"/>
            <a:ext cx="7671661" cy="1472340"/>
          </a:xfrm>
          <a:custGeom>
            <a:avLst/>
            <a:gdLst>
              <a:gd name="connsiteX0" fmla="*/ 1611824 w 7671661"/>
              <a:gd name="connsiteY0" fmla="*/ 0 h 1518834"/>
              <a:gd name="connsiteX1" fmla="*/ 1611824 w 7671661"/>
              <a:gd name="connsiteY1" fmla="*/ 736170 h 1518834"/>
              <a:gd name="connsiteX2" fmla="*/ 0 w 7671661"/>
              <a:gd name="connsiteY2" fmla="*/ 736170 h 1518834"/>
              <a:gd name="connsiteX3" fmla="*/ 0 w 7671661"/>
              <a:gd name="connsiteY3" fmla="*/ 1518834 h 1518834"/>
              <a:gd name="connsiteX4" fmla="*/ 7663912 w 7671661"/>
              <a:gd name="connsiteY4" fmla="*/ 1518834 h 1518834"/>
              <a:gd name="connsiteX5" fmla="*/ 7671661 w 7671661"/>
              <a:gd name="connsiteY5" fmla="*/ 495946 h 1518834"/>
              <a:gd name="connsiteX6" fmla="*/ 7493431 w 7671661"/>
              <a:gd name="connsiteY6" fmla="*/ 495946 h 1518834"/>
              <a:gd name="connsiteX7" fmla="*/ 7493431 w 7671661"/>
              <a:gd name="connsiteY7" fmla="*/ 410705 h 1518834"/>
              <a:gd name="connsiteX8" fmla="*/ 7671661 w 7671661"/>
              <a:gd name="connsiteY8" fmla="*/ 418455 h 1518834"/>
              <a:gd name="connsiteX9" fmla="*/ 7671661 w 7671661"/>
              <a:gd name="connsiteY9" fmla="*/ 54244 h 1518834"/>
              <a:gd name="connsiteX10" fmla="*/ 1611824 w 7671661"/>
              <a:gd name="connsiteY10" fmla="*/ 0 h 1518834"/>
              <a:gd name="connsiteX0" fmla="*/ 1611824 w 7671661"/>
              <a:gd name="connsiteY0" fmla="*/ 0 h 1487837"/>
              <a:gd name="connsiteX1" fmla="*/ 1611824 w 7671661"/>
              <a:gd name="connsiteY1" fmla="*/ 705173 h 1487837"/>
              <a:gd name="connsiteX2" fmla="*/ 0 w 7671661"/>
              <a:gd name="connsiteY2" fmla="*/ 705173 h 1487837"/>
              <a:gd name="connsiteX3" fmla="*/ 0 w 7671661"/>
              <a:gd name="connsiteY3" fmla="*/ 1487837 h 1487837"/>
              <a:gd name="connsiteX4" fmla="*/ 7663912 w 7671661"/>
              <a:gd name="connsiteY4" fmla="*/ 1487837 h 1487837"/>
              <a:gd name="connsiteX5" fmla="*/ 7671661 w 7671661"/>
              <a:gd name="connsiteY5" fmla="*/ 464949 h 1487837"/>
              <a:gd name="connsiteX6" fmla="*/ 7493431 w 7671661"/>
              <a:gd name="connsiteY6" fmla="*/ 464949 h 1487837"/>
              <a:gd name="connsiteX7" fmla="*/ 7493431 w 7671661"/>
              <a:gd name="connsiteY7" fmla="*/ 379708 h 1487837"/>
              <a:gd name="connsiteX8" fmla="*/ 7671661 w 7671661"/>
              <a:gd name="connsiteY8" fmla="*/ 387458 h 1487837"/>
              <a:gd name="connsiteX9" fmla="*/ 7671661 w 7671661"/>
              <a:gd name="connsiteY9" fmla="*/ 23247 h 1487837"/>
              <a:gd name="connsiteX10" fmla="*/ 1611824 w 7671661"/>
              <a:gd name="connsiteY10" fmla="*/ 0 h 1487837"/>
              <a:gd name="connsiteX0" fmla="*/ 1611824 w 7671661"/>
              <a:gd name="connsiteY0" fmla="*/ 7749 h 1464590"/>
              <a:gd name="connsiteX1" fmla="*/ 1611824 w 7671661"/>
              <a:gd name="connsiteY1" fmla="*/ 681926 h 1464590"/>
              <a:gd name="connsiteX2" fmla="*/ 0 w 7671661"/>
              <a:gd name="connsiteY2" fmla="*/ 681926 h 1464590"/>
              <a:gd name="connsiteX3" fmla="*/ 0 w 7671661"/>
              <a:gd name="connsiteY3" fmla="*/ 1464590 h 1464590"/>
              <a:gd name="connsiteX4" fmla="*/ 7663912 w 7671661"/>
              <a:gd name="connsiteY4" fmla="*/ 1464590 h 1464590"/>
              <a:gd name="connsiteX5" fmla="*/ 7671661 w 7671661"/>
              <a:gd name="connsiteY5" fmla="*/ 441702 h 1464590"/>
              <a:gd name="connsiteX6" fmla="*/ 7493431 w 7671661"/>
              <a:gd name="connsiteY6" fmla="*/ 441702 h 1464590"/>
              <a:gd name="connsiteX7" fmla="*/ 7493431 w 7671661"/>
              <a:gd name="connsiteY7" fmla="*/ 356461 h 1464590"/>
              <a:gd name="connsiteX8" fmla="*/ 7671661 w 7671661"/>
              <a:gd name="connsiteY8" fmla="*/ 364211 h 1464590"/>
              <a:gd name="connsiteX9" fmla="*/ 7671661 w 7671661"/>
              <a:gd name="connsiteY9" fmla="*/ 0 h 1464590"/>
              <a:gd name="connsiteX10" fmla="*/ 1611824 w 7671661"/>
              <a:gd name="connsiteY10" fmla="*/ 7749 h 1464590"/>
              <a:gd name="connsiteX0" fmla="*/ 1611824 w 7671661"/>
              <a:gd name="connsiteY0" fmla="*/ 0 h 1472340"/>
              <a:gd name="connsiteX1" fmla="*/ 1611824 w 7671661"/>
              <a:gd name="connsiteY1" fmla="*/ 689676 h 1472340"/>
              <a:gd name="connsiteX2" fmla="*/ 0 w 7671661"/>
              <a:gd name="connsiteY2" fmla="*/ 689676 h 1472340"/>
              <a:gd name="connsiteX3" fmla="*/ 0 w 7671661"/>
              <a:gd name="connsiteY3" fmla="*/ 1472340 h 1472340"/>
              <a:gd name="connsiteX4" fmla="*/ 7663912 w 7671661"/>
              <a:gd name="connsiteY4" fmla="*/ 1472340 h 1472340"/>
              <a:gd name="connsiteX5" fmla="*/ 7671661 w 7671661"/>
              <a:gd name="connsiteY5" fmla="*/ 449452 h 1472340"/>
              <a:gd name="connsiteX6" fmla="*/ 7493431 w 7671661"/>
              <a:gd name="connsiteY6" fmla="*/ 449452 h 1472340"/>
              <a:gd name="connsiteX7" fmla="*/ 7493431 w 7671661"/>
              <a:gd name="connsiteY7" fmla="*/ 364211 h 1472340"/>
              <a:gd name="connsiteX8" fmla="*/ 7671661 w 7671661"/>
              <a:gd name="connsiteY8" fmla="*/ 371961 h 1472340"/>
              <a:gd name="connsiteX9" fmla="*/ 7671661 w 7671661"/>
              <a:gd name="connsiteY9" fmla="*/ 7750 h 1472340"/>
              <a:gd name="connsiteX10" fmla="*/ 1611824 w 7671661"/>
              <a:gd name="connsiteY10" fmla="*/ 0 h 147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71661" h="1472340">
                <a:moveTo>
                  <a:pt x="1611824" y="0"/>
                </a:moveTo>
                <a:lnTo>
                  <a:pt x="1611824" y="689676"/>
                </a:lnTo>
                <a:lnTo>
                  <a:pt x="0" y="689676"/>
                </a:lnTo>
                <a:lnTo>
                  <a:pt x="0" y="1472340"/>
                </a:lnTo>
                <a:lnTo>
                  <a:pt x="7663912" y="1472340"/>
                </a:lnTo>
                <a:lnTo>
                  <a:pt x="7671661" y="449452"/>
                </a:lnTo>
                <a:lnTo>
                  <a:pt x="7493431" y="449452"/>
                </a:lnTo>
                <a:lnTo>
                  <a:pt x="7493431" y="364211"/>
                </a:lnTo>
                <a:lnTo>
                  <a:pt x="7671661" y="371961"/>
                </a:lnTo>
                <a:lnTo>
                  <a:pt x="7671661" y="7750"/>
                </a:lnTo>
                <a:lnTo>
                  <a:pt x="1611824" y="0"/>
                </a:lnTo>
                <a:close/>
              </a:path>
            </a:pathLst>
          </a:custGeom>
          <a:solidFill>
            <a:schemeClr val="accent1">
              <a:lumMod val="60000"/>
              <a:lumOff val="40000"/>
            </a:schemeClr>
          </a:solidFill>
          <a:ln w="12700" cap="flat" cmpd="sng" algn="ctr">
            <a:solidFill>
              <a:schemeClr val="tx1"/>
            </a:solidFill>
            <a:prstDash val="solid"/>
            <a:round/>
            <a:headEnd type="none" w="lg" len="med"/>
            <a:tailEnd type="none" w="lg"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sp>
        <p:nvSpPr>
          <p:cNvPr id="77" name="Freeform 76"/>
          <p:cNvSpPr/>
          <p:nvPr/>
        </p:nvSpPr>
        <p:spPr bwMode="auto">
          <a:xfrm>
            <a:off x="1782304" y="2789695"/>
            <a:ext cx="519193" cy="433952"/>
          </a:xfrm>
          <a:custGeom>
            <a:avLst/>
            <a:gdLst>
              <a:gd name="connsiteX0" fmla="*/ 728420 w 728420"/>
              <a:gd name="connsiteY0" fmla="*/ 0 h 433952"/>
              <a:gd name="connsiteX1" fmla="*/ 185980 w 728420"/>
              <a:gd name="connsiteY1" fmla="*/ 0 h 433952"/>
              <a:gd name="connsiteX2" fmla="*/ 154983 w 728420"/>
              <a:gd name="connsiteY2" fmla="*/ 139485 h 433952"/>
              <a:gd name="connsiteX3" fmla="*/ 0 w 728420"/>
              <a:gd name="connsiteY3" fmla="*/ 131736 h 433952"/>
              <a:gd name="connsiteX4" fmla="*/ 0 w 728420"/>
              <a:gd name="connsiteY4" fmla="*/ 426203 h 433952"/>
              <a:gd name="connsiteX5" fmla="*/ 216976 w 728420"/>
              <a:gd name="connsiteY5" fmla="*/ 426203 h 433952"/>
              <a:gd name="connsiteX6" fmla="*/ 216976 w 728420"/>
              <a:gd name="connsiteY6" fmla="*/ 54244 h 433952"/>
              <a:gd name="connsiteX7" fmla="*/ 286719 w 728420"/>
              <a:gd name="connsiteY7" fmla="*/ 54244 h 433952"/>
              <a:gd name="connsiteX8" fmla="*/ 286719 w 728420"/>
              <a:gd name="connsiteY8" fmla="*/ 433952 h 433952"/>
              <a:gd name="connsiteX9" fmla="*/ 519193 w 728420"/>
              <a:gd name="connsiteY9" fmla="*/ 426203 h 433952"/>
              <a:gd name="connsiteX10" fmla="*/ 511444 w 728420"/>
              <a:gd name="connsiteY10" fmla="*/ 0 h 433952"/>
              <a:gd name="connsiteX0" fmla="*/ 185980 w 519193"/>
              <a:gd name="connsiteY0" fmla="*/ 0 h 433952"/>
              <a:gd name="connsiteX1" fmla="*/ 154983 w 519193"/>
              <a:gd name="connsiteY1" fmla="*/ 139485 h 433952"/>
              <a:gd name="connsiteX2" fmla="*/ 0 w 519193"/>
              <a:gd name="connsiteY2" fmla="*/ 131736 h 433952"/>
              <a:gd name="connsiteX3" fmla="*/ 0 w 519193"/>
              <a:gd name="connsiteY3" fmla="*/ 426203 h 433952"/>
              <a:gd name="connsiteX4" fmla="*/ 216976 w 519193"/>
              <a:gd name="connsiteY4" fmla="*/ 426203 h 433952"/>
              <a:gd name="connsiteX5" fmla="*/ 216976 w 519193"/>
              <a:gd name="connsiteY5" fmla="*/ 54244 h 433952"/>
              <a:gd name="connsiteX6" fmla="*/ 286719 w 519193"/>
              <a:gd name="connsiteY6" fmla="*/ 54244 h 433952"/>
              <a:gd name="connsiteX7" fmla="*/ 286719 w 519193"/>
              <a:gd name="connsiteY7" fmla="*/ 433952 h 433952"/>
              <a:gd name="connsiteX8" fmla="*/ 519193 w 519193"/>
              <a:gd name="connsiteY8" fmla="*/ 426203 h 433952"/>
              <a:gd name="connsiteX9" fmla="*/ 511444 w 519193"/>
              <a:gd name="connsiteY9" fmla="*/ 0 h 4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193" h="433952">
                <a:moveTo>
                  <a:pt x="185980" y="0"/>
                </a:moveTo>
                <a:lnTo>
                  <a:pt x="154983" y="139485"/>
                </a:lnTo>
                <a:lnTo>
                  <a:pt x="0" y="131736"/>
                </a:lnTo>
                <a:lnTo>
                  <a:pt x="0" y="426203"/>
                </a:lnTo>
                <a:lnTo>
                  <a:pt x="216976" y="426203"/>
                </a:lnTo>
                <a:lnTo>
                  <a:pt x="216976" y="54244"/>
                </a:lnTo>
                <a:lnTo>
                  <a:pt x="286719" y="54244"/>
                </a:lnTo>
                <a:lnTo>
                  <a:pt x="286719" y="433952"/>
                </a:lnTo>
                <a:lnTo>
                  <a:pt x="519193" y="426203"/>
                </a:lnTo>
                <a:lnTo>
                  <a:pt x="511444" y="0"/>
                </a:lnTo>
              </a:path>
            </a:pathLst>
          </a:custGeom>
          <a:solidFill>
            <a:schemeClr val="accent1">
              <a:lumMod val="60000"/>
              <a:lumOff val="40000"/>
            </a:schemeClr>
          </a:solidFill>
          <a:ln w="12700" cap="flat" cmpd="sng" algn="ctr">
            <a:noFill/>
            <a:prstDash val="solid"/>
            <a:round/>
            <a:headEnd type="none" w="lg" len="med"/>
            <a:tailEnd type="none" w="lg"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sp>
        <p:nvSpPr>
          <p:cNvPr id="78" name="Freeform 77"/>
          <p:cNvSpPr/>
          <p:nvPr/>
        </p:nvSpPr>
        <p:spPr bwMode="auto">
          <a:xfrm>
            <a:off x="914400" y="2727702"/>
            <a:ext cx="798163" cy="480447"/>
          </a:xfrm>
          <a:custGeom>
            <a:avLst/>
            <a:gdLst>
              <a:gd name="connsiteX0" fmla="*/ 0 w 798163"/>
              <a:gd name="connsiteY0" fmla="*/ 0 h 480447"/>
              <a:gd name="connsiteX1" fmla="*/ 0 w 798163"/>
              <a:gd name="connsiteY1" fmla="*/ 480447 h 480447"/>
              <a:gd name="connsiteX2" fmla="*/ 503695 w 798163"/>
              <a:gd name="connsiteY2" fmla="*/ 480447 h 480447"/>
              <a:gd name="connsiteX3" fmla="*/ 503695 w 798163"/>
              <a:gd name="connsiteY3" fmla="*/ 61993 h 480447"/>
              <a:gd name="connsiteX4" fmla="*/ 581186 w 798163"/>
              <a:gd name="connsiteY4" fmla="*/ 61993 h 480447"/>
              <a:gd name="connsiteX5" fmla="*/ 573437 w 798163"/>
              <a:gd name="connsiteY5" fmla="*/ 480447 h 480447"/>
              <a:gd name="connsiteX6" fmla="*/ 798163 w 798163"/>
              <a:gd name="connsiteY6" fmla="*/ 480447 h 480447"/>
              <a:gd name="connsiteX7" fmla="*/ 798163 w 798163"/>
              <a:gd name="connsiteY7" fmla="*/ 0 h 480447"/>
              <a:gd name="connsiteX8" fmla="*/ 0 w 798163"/>
              <a:gd name="connsiteY8" fmla="*/ 0 h 4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163" h="480447">
                <a:moveTo>
                  <a:pt x="0" y="0"/>
                </a:moveTo>
                <a:lnTo>
                  <a:pt x="0" y="480447"/>
                </a:lnTo>
                <a:lnTo>
                  <a:pt x="503695" y="480447"/>
                </a:lnTo>
                <a:lnTo>
                  <a:pt x="503695" y="61993"/>
                </a:lnTo>
                <a:lnTo>
                  <a:pt x="581186" y="61993"/>
                </a:lnTo>
                <a:lnTo>
                  <a:pt x="573437" y="480447"/>
                </a:lnTo>
                <a:lnTo>
                  <a:pt x="798163" y="480447"/>
                </a:lnTo>
                <a:lnTo>
                  <a:pt x="798163" y="0"/>
                </a:lnTo>
                <a:lnTo>
                  <a:pt x="0" y="0"/>
                </a:lnTo>
                <a:close/>
              </a:path>
            </a:pathLst>
          </a:custGeom>
          <a:solidFill>
            <a:schemeClr val="accent1">
              <a:lumMod val="60000"/>
              <a:lumOff val="40000"/>
            </a:schemeClr>
          </a:solidFill>
          <a:ln w="12700" cap="flat" cmpd="sng" algn="ctr">
            <a:noFill/>
            <a:prstDash val="solid"/>
            <a:round/>
            <a:headEnd type="none" w="lg" len="med"/>
            <a:tailEnd type="none" w="lg"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sp>
        <p:nvSpPr>
          <p:cNvPr id="73" name="Freeform 72"/>
          <p:cNvSpPr/>
          <p:nvPr/>
        </p:nvSpPr>
        <p:spPr bwMode="auto">
          <a:xfrm>
            <a:off x="2526224" y="4006313"/>
            <a:ext cx="6075335" cy="1425844"/>
          </a:xfrm>
          <a:custGeom>
            <a:avLst/>
            <a:gdLst>
              <a:gd name="connsiteX0" fmla="*/ 0 w 7687159"/>
              <a:gd name="connsiteY0" fmla="*/ 0 h 1999281"/>
              <a:gd name="connsiteX1" fmla="*/ 0 w 7687159"/>
              <a:gd name="connsiteY1" fmla="*/ 782664 h 1999281"/>
              <a:gd name="connsiteX2" fmla="*/ 1216617 w 7687159"/>
              <a:gd name="connsiteY2" fmla="*/ 1999281 h 1999281"/>
              <a:gd name="connsiteX3" fmla="*/ 1697064 w 7687159"/>
              <a:gd name="connsiteY3" fmla="*/ 1999281 h 1999281"/>
              <a:gd name="connsiteX4" fmla="*/ 1697064 w 7687159"/>
              <a:gd name="connsiteY4" fmla="*/ 681925 h 1999281"/>
              <a:gd name="connsiteX5" fmla="*/ 1751308 w 7687159"/>
              <a:gd name="connsiteY5" fmla="*/ 681925 h 1999281"/>
              <a:gd name="connsiteX6" fmla="*/ 1751308 w 7687159"/>
              <a:gd name="connsiteY6" fmla="*/ 1580827 h 1999281"/>
              <a:gd name="connsiteX7" fmla="*/ 1782305 w 7687159"/>
              <a:gd name="connsiteY7" fmla="*/ 1580827 h 1999281"/>
              <a:gd name="connsiteX8" fmla="*/ 1774556 w 7687159"/>
              <a:gd name="connsiteY8" fmla="*/ 1999281 h 1999281"/>
              <a:gd name="connsiteX9" fmla="*/ 7687159 w 7687159"/>
              <a:gd name="connsiteY9" fmla="*/ 1983783 h 1999281"/>
              <a:gd name="connsiteX10" fmla="*/ 7679410 w 7687159"/>
              <a:gd name="connsiteY10" fmla="*/ 1844298 h 1999281"/>
              <a:gd name="connsiteX11" fmla="*/ 7570922 w 7687159"/>
              <a:gd name="connsiteY11" fmla="*/ 1836549 h 1999281"/>
              <a:gd name="connsiteX12" fmla="*/ 7570922 w 7687159"/>
              <a:gd name="connsiteY12" fmla="*/ 1766806 h 1999281"/>
              <a:gd name="connsiteX13" fmla="*/ 7671661 w 7687159"/>
              <a:gd name="connsiteY13" fmla="*/ 1766806 h 1999281"/>
              <a:gd name="connsiteX14" fmla="*/ 7679410 w 7687159"/>
              <a:gd name="connsiteY14" fmla="*/ 596684 h 1999281"/>
              <a:gd name="connsiteX15" fmla="*/ 1611824 w 7687159"/>
              <a:gd name="connsiteY15" fmla="*/ 588935 h 1999281"/>
              <a:gd name="connsiteX0" fmla="*/ 0 w 7687159"/>
              <a:gd name="connsiteY0" fmla="*/ 0 h 1999281"/>
              <a:gd name="connsiteX1" fmla="*/ 0 w 7687159"/>
              <a:gd name="connsiteY1" fmla="*/ 782664 h 1999281"/>
              <a:gd name="connsiteX2" fmla="*/ 1697064 w 7687159"/>
              <a:gd name="connsiteY2" fmla="*/ 1999281 h 1999281"/>
              <a:gd name="connsiteX3" fmla="*/ 1697064 w 7687159"/>
              <a:gd name="connsiteY3" fmla="*/ 681925 h 1999281"/>
              <a:gd name="connsiteX4" fmla="*/ 1751308 w 7687159"/>
              <a:gd name="connsiteY4" fmla="*/ 681925 h 1999281"/>
              <a:gd name="connsiteX5" fmla="*/ 1751308 w 7687159"/>
              <a:gd name="connsiteY5" fmla="*/ 1580827 h 1999281"/>
              <a:gd name="connsiteX6" fmla="*/ 1782305 w 7687159"/>
              <a:gd name="connsiteY6" fmla="*/ 1580827 h 1999281"/>
              <a:gd name="connsiteX7" fmla="*/ 1774556 w 7687159"/>
              <a:gd name="connsiteY7" fmla="*/ 1999281 h 1999281"/>
              <a:gd name="connsiteX8" fmla="*/ 7687159 w 7687159"/>
              <a:gd name="connsiteY8" fmla="*/ 1983783 h 1999281"/>
              <a:gd name="connsiteX9" fmla="*/ 7679410 w 7687159"/>
              <a:gd name="connsiteY9" fmla="*/ 1844298 h 1999281"/>
              <a:gd name="connsiteX10" fmla="*/ 7570922 w 7687159"/>
              <a:gd name="connsiteY10" fmla="*/ 1836549 h 1999281"/>
              <a:gd name="connsiteX11" fmla="*/ 7570922 w 7687159"/>
              <a:gd name="connsiteY11" fmla="*/ 1766806 h 1999281"/>
              <a:gd name="connsiteX12" fmla="*/ 7671661 w 7687159"/>
              <a:gd name="connsiteY12" fmla="*/ 1766806 h 1999281"/>
              <a:gd name="connsiteX13" fmla="*/ 7679410 w 7687159"/>
              <a:gd name="connsiteY13" fmla="*/ 596684 h 1999281"/>
              <a:gd name="connsiteX14" fmla="*/ 1611824 w 7687159"/>
              <a:gd name="connsiteY14" fmla="*/ 588935 h 1999281"/>
              <a:gd name="connsiteX0" fmla="*/ 0 w 7687159"/>
              <a:gd name="connsiteY0" fmla="*/ 0 h 1999281"/>
              <a:gd name="connsiteX1" fmla="*/ 1697064 w 7687159"/>
              <a:gd name="connsiteY1" fmla="*/ 1999281 h 1999281"/>
              <a:gd name="connsiteX2" fmla="*/ 1697064 w 7687159"/>
              <a:gd name="connsiteY2" fmla="*/ 681925 h 1999281"/>
              <a:gd name="connsiteX3" fmla="*/ 1751308 w 7687159"/>
              <a:gd name="connsiteY3" fmla="*/ 681925 h 1999281"/>
              <a:gd name="connsiteX4" fmla="*/ 1751308 w 7687159"/>
              <a:gd name="connsiteY4" fmla="*/ 1580827 h 1999281"/>
              <a:gd name="connsiteX5" fmla="*/ 1782305 w 7687159"/>
              <a:gd name="connsiteY5" fmla="*/ 1580827 h 1999281"/>
              <a:gd name="connsiteX6" fmla="*/ 1774556 w 7687159"/>
              <a:gd name="connsiteY6" fmla="*/ 1999281 h 1999281"/>
              <a:gd name="connsiteX7" fmla="*/ 7687159 w 7687159"/>
              <a:gd name="connsiteY7" fmla="*/ 1983783 h 1999281"/>
              <a:gd name="connsiteX8" fmla="*/ 7679410 w 7687159"/>
              <a:gd name="connsiteY8" fmla="*/ 1844298 h 1999281"/>
              <a:gd name="connsiteX9" fmla="*/ 7570922 w 7687159"/>
              <a:gd name="connsiteY9" fmla="*/ 1836549 h 1999281"/>
              <a:gd name="connsiteX10" fmla="*/ 7570922 w 7687159"/>
              <a:gd name="connsiteY10" fmla="*/ 1766806 h 1999281"/>
              <a:gd name="connsiteX11" fmla="*/ 7671661 w 7687159"/>
              <a:gd name="connsiteY11" fmla="*/ 1766806 h 1999281"/>
              <a:gd name="connsiteX12" fmla="*/ 7679410 w 7687159"/>
              <a:gd name="connsiteY12" fmla="*/ 596684 h 1999281"/>
              <a:gd name="connsiteX13" fmla="*/ 1611824 w 7687159"/>
              <a:gd name="connsiteY13" fmla="*/ 588935 h 1999281"/>
              <a:gd name="connsiteX0" fmla="*/ 0 w 7687159"/>
              <a:gd name="connsiteY0" fmla="*/ 0 h 1999281"/>
              <a:gd name="connsiteX1" fmla="*/ 1619573 w 7687159"/>
              <a:gd name="connsiteY1" fmla="*/ 573437 h 1999281"/>
              <a:gd name="connsiteX2" fmla="*/ 1697064 w 7687159"/>
              <a:gd name="connsiteY2" fmla="*/ 1999281 h 1999281"/>
              <a:gd name="connsiteX3" fmla="*/ 1697064 w 7687159"/>
              <a:gd name="connsiteY3" fmla="*/ 681925 h 1999281"/>
              <a:gd name="connsiteX4" fmla="*/ 1751308 w 7687159"/>
              <a:gd name="connsiteY4" fmla="*/ 681925 h 1999281"/>
              <a:gd name="connsiteX5" fmla="*/ 1751308 w 7687159"/>
              <a:gd name="connsiteY5" fmla="*/ 1580827 h 1999281"/>
              <a:gd name="connsiteX6" fmla="*/ 1782305 w 7687159"/>
              <a:gd name="connsiteY6" fmla="*/ 1580827 h 1999281"/>
              <a:gd name="connsiteX7" fmla="*/ 1774556 w 7687159"/>
              <a:gd name="connsiteY7" fmla="*/ 1999281 h 1999281"/>
              <a:gd name="connsiteX8" fmla="*/ 7687159 w 7687159"/>
              <a:gd name="connsiteY8" fmla="*/ 1983783 h 1999281"/>
              <a:gd name="connsiteX9" fmla="*/ 7679410 w 7687159"/>
              <a:gd name="connsiteY9" fmla="*/ 1844298 h 1999281"/>
              <a:gd name="connsiteX10" fmla="*/ 7570922 w 7687159"/>
              <a:gd name="connsiteY10" fmla="*/ 1836549 h 1999281"/>
              <a:gd name="connsiteX11" fmla="*/ 7570922 w 7687159"/>
              <a:gd name="connsiteY11" fmla="*/ 1766806 h 1999281"/>
              <a:gd name="connsiteX12" fmla="*/ 7671661 w 7687159"/>
              <a:gd name="connsiteY12" fmla="*/ 1766806 h 1999281"/>
              <a:gd name="connsiteX13" fmla="*/ 7679410 w 7687159"/>
              <a:gd name="connsiteY13" fmla="*/ 596684 h 1999281"/>
              <a:gd name="connsiteX14" fmla="*/ 1611824 w 7687159"/>
              <a:gd name="connsiteY14" fmla="*/ 588935 h 1999281"/>
              <a:gd name="connsiteX0" fmla="*/ 0 w 7687159"/>
              <a:gd name="connsiteY0" fmla="*/ 0 h 1999281"/>
              <a:gd name="connsiteX1" fmla="*/ 1697064 w 7687159"/>
              <a:gd name="connsiteY1" fmla="*/ 1999281 h 1999281"/>
              <a:gd name="connsiteX2" fmla="*/ 1697064 w 7687159"/>
              <a:gd name="connsiteY2" fmla="*/ 681925 h 1999281"/>
              <a:gd name="connsiteX3" fmla="*/ 1751308 w 7687159"/>
              <a:gd name="connsiteY3" fmla="*/ 681925 h 1999281"/>
              <a:gd name="connsiteX4" fmla="*/ 1751308 w 7687159"/>
              <a:gd name="connsiteY4" fmla="*/ 1580827 h 1999281"/>
              <a:gd name="connsiteX5" fmla="*/ 1782305 w 7687159"/>
              <a:gd name="connsiteY5" fmla="*/ 1580827 h 1999281"/>
              <a:gd name="connsiteX6" fmla="*/ 1774556 w 7687159"/>
              <a:gd name="connsiteY6" fmla="*/ 1999281 h 1999281"/>
              <a:gd name="connsiteX7" fmla="*/ 7687159 w 7687159"/>
              <a:gd name="connsiteY7" fmla="*/ 1983783 h 1999281"/>
              <a:gd name="connsiteX8" fmla="*/ 7679410 w 7687159"/>
              <a:gd name="connsiteY8" fmla="*/ 1844298 h 1999281"/>
              <a:gd name="connsiteX9" fmla="*/ 7570922 w 7687159"/>
              <a:gd name="connsiteY9" fmla="*/ 1836549 h 1999281"/>
              <a:gd name="connsiteX10" fmla="*/ 7570922 w 7687159"/>
              <a:gd name="connsiteY10" fmla="*/ 1766806 h 1999281"/>
              <a:gd name="connsiteX11" fmla="*/ 7671661 w 7687159"/>
              <a:gd name="connsiteY11" fmla="*/ 1766806 h 1999281"/>
              <a:gd name="connsiteX12" fmla="*/ 7679410 w 7687159"/>
              <a:gd name="connsiteY12" fmla="*/ 596684 h 1999281"/>
              <a:gd name="connsiteX13" fmla="*/ 1611824 w 7687159"/>
              <a:gd name="connsiteY13" fmla="*/ 588935 h 1999281"/>
              <a:gd name="connsiteX0" fmla="*/ 7749 w 6075335"/>
              <a:gd name="connsiteY0" fmla="*/ 0 h 1425844"/>
              <a:gd name="connsiteX1" fmla="*/ 85240 w 6075335"/>
              <a:gd name="connsiteY1" fmla="*/ 1425844 h 1425844"/>
              <a:gd name="connsiteX2" fmla="*/ 85240 w 6075335"/>
              <a:gd name="connsiteY2" fmla="*/ 108488 h 1425844"/>
              <a:gd name="connsiteX3" fmla="*/ 139484 w 6075335"/>
              <a:gd name="connsiteY3" fmla="*/ 108488 h 1425844"/>
              <a:gd name="connsiteX4" fmla="*/ 139484 w 6075335"/>
              <a:gd name="connsiteY4" fmla="*/ 1007390 h 1425844"/>
              <a:gd name="connsiteX5" fmla="*/ 170481 w 6075335"/>
              <a:gd name="connsiteY5" fmla="*/ 1007390 h 1425844"/>
              <a:gd name="connsiteX6" fmla="*/ 162732 w 6075335"/>
              <a:gd name="connsiteY6" fmla="*/ 1425844 h 1425844"/>
              <a:gd name="connsiteX7" fmla="*/ 6075335 w 6075335"/>
              <a:gd name="connsiteY7" fmla="*/ 1410346 h 1425844"/>
              <a:gd name="connsiteX8" fmla="*/ 6067586 w 6075335"/>
              <a:gd name="connsiteY8" fmla="*/ 1270861 h 1425844"/>
              <a:gd name="connsiteX9" fmla="*/ 5959098 w 6075335"/>
              <a:gd name="connsiteY9" fmla="*/ 1263112 h 1425844"/>
              <a:gd name="connsiteX10" fmla="*/ 5959098 w 6075335"/>
              <a:gd name="connsiteY10" fmla="*/ 1193369 h 1425844"/>
              <a:gd name="connsiteX11" fmla="*/ 6059837 w 6075335"/>
              <a:gd name="connsiteY11" fmla="*/ 1193369 h 1425844"/>
              <a:gd name="connsiteX12" fmla="*/ 6067586 w 6075335"/>
              <a:gd name="connsiteY12" fmla="*/ 23247 h 1425844"/>
              <a:gd name="connsiteX13" fmla="*/ 0 w 6075335"/>
              <a:gd name="connsiteY13" fmla="*/ 15498 h 1425844"/>
              <a:gd name="connsiteX0" fmla="*/ 7749 w 6075335"/>
              <a:gd name="connsiteY0" fmla="*/ 0 h 1425844"/>
              <a:gd name="connsiteX1" fmla="*/ 85240 w 6075335"/>
              <a:gd name="connsiteY1" fmla="*/ 1425844 h 1425844"/>
              <a:gd name="connsiteX2" fmla="*/ 85240 w 6075335"/>
              <a:gd name="connsiteY2" fmla="*/ 108488 h 1425844"/>
              <a:gd name="connsiteX3" fmla="*/ 139484 w 6075335"/>
              <a:gd name="connsiteY3" fmla="*/ 108488 h 1425844"/>
              <a:gd name="connsiteX4" fmla="*/ 139484 w 6075335"/>
              <a:gd name="connsiteY4" fmla="*/ 1007390 h 1425844"/>
              <a:gd name="connsiteX5" fmla="*/ 170481 w 6075335"/>
              <a:gd name="connsiteY5" fmla="*/ 1007390 h 1425844"/>
              <a:gd name="connsiteX6" fmla="*/ 162732 w 6075335"/>
              <a:gd name="connsiteY6" fmla="*/ 1425844 h 1425844"/>
              <a:gd name="connsiteX7" fmla="*/ 6075335 w 6075335"/>
              <a:gd name="connsiteY7" fmla="*/ 1410346 h 1425844"/>
              <a:gd name="connsiteX8" fmla="*/ 6067586 w 6075335"/>
              <a:gd name="connsiteY8" fmla="*/ 1270861 h 1425844"/>
              <a:gd name="connsiteX9" fmla="*/ 5959098 w 6075335"/>
              <a:gd name="connsiteY9" fmla="*/ 1263112 h 1425844"/>
              <a:gd name="connsiteX10" fmla="*/ 5959098 w 6075335"/>
              <a:gd name="connsiteY10" fmla="*/ 1193369 h 1425844"/>
              <a:gd name="connsiteX11" fmla="*/ 6059837 w 6075335"/>
              <a:gd name="connsiteY11" fmla="*/ 1193369 h 1425844"/>
              <a:gd name="connsiteX12" fmla="*/ 6067586 w 6075335"/>
              <a:gd name="connsiteY12" fmla="*/ 23247 h 1425844"/>
              <a:gd name="connsiteX13" fmla="*/ 0 w 6075335"/>
              <a:gd name="connsiteY13" fmla="*/ 15498 h 1425844"/>
              <a:gd name="connsiteX14" fmla="*/ 7749 w 6075335"/>
              <a:gd name="connsiteY14" fmla="*/ 0 h 1425844"/>
              <a:gd name="connsiteX0" fmla="*/ 7749 w 6075335"/>
              <a:gd name="connsiteY0" fmla="*/ 0 h 1425844"/>
              <a:gd name="connsiteX1" fmla="*/ 85240 w 6075335"/>
              <a:gd name="connsiteY1" fmla="*/ 108488 h 1425844"/>
              <a:gd name="connsiteX2" fmla="*/ 139484 w 6075335"/>
              <a:gd name="connsiteY2" fmla="*/ 108488 h 1425844"/>
              <a:gd name="connsiteX3" fmla="*/ 139484 w 6075335"/>
              <a:gd name="connsiteY3" fmla="*/ 1007390 h 1425844"/>
              <a:gd name="connsiteX4" fmla="*/ 170481 w 6075335"/>
              <a:gd name="connsiteY4" fmla="*/ 1007390 h 1425844"/>
              <a:gd name="connsiteX5" fmla="*/ 162732 w 6075335"/>
              <a:gd name="connsiteY5" fmla="*/ 1425844 h 1425844"/>
              <a:gd name="connsiteX6" fmla="*/ 6075335 w 6075335"/>
              <a:gd name="connsiteY6" fmla="*/ 1410346 h 1425844"/>
              <a:gd name="connsiteX7" fmla="*/ 6067586 w 6075335"/>
              <a:gd name="connsiteY7" fmla="*/ 1270861 h 1425844"/>
              <a:gd name="connsiteX8" fmla="*/ 5959098 w 6075335"/>
              <a:gd name="connsiteY8" fmla="*/ 1263112 h 1425844"/>
              <a:gd name="connsiteX9" fmla="*/ 5959098 w 6075335"/>
              <a:gd name="connsiteY9" fmla="*/ 1193369 h 1425844"/>
              <a:gd name="connsiteX10" fmla="*/ 6059837 w 6075335"/>
              <a:gd name="connsiteY10" fmla="*/ 1193369 h 1425844"/>
              <a:gd name="connsiteX11" fmla="*/ 6067586 w 6075335"/>
              <a:gd name="connsiteY11" fmla="*/ 23247 h 1425844"/>
              <a:gd name="connsiteX12" fmla="*/ 0 w 6075335"/>
              <a:gd name="connsiteY12" fmla="*/ 15498 h 1425844"/>
              <a:gd name="connsiteX13" fmla="*/ 7749 w 6075335"/>
              <a:gd name="connsiteY13" fmla="*/ 0 h 142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75335" h="1425844">
                <a:moveTo>
                  <a:pt x="7749" y="0"/>
                </a:moveTo>
                <a:lnTo>
                  <a:pt x="85240" y="108488"/>
                </a:lnTo>
                <a:lnTo>
                  <a:pt x="139484" y="108488"/>
                </a:lnTo>
                <a:lnTo>
                  <a:pt x="139484" y="1007390"/>
                </a:lnTo>
                <a:lnTo>
                  <a:pt x="170481" y="1007390"/>
                </a:lnTo>
                <a:lnTo>
                  <a:pt x="162732" y="1425844"/>
                </a:lnTo>
                <a:lnTo>
                  <a:pt x="6075335" y="1410346"/>
                </a:lnTo>
                <a:lnTo>
                  <a:pt x="6067586" y="1270861"/>
                </a:lnTo>
                <a:lnTo>
                  <a:pt x="5959098" y="1263112"/>
                </a:lnTo>
                <a:lnTo>
                  <a:pt x="5959098" y="1193369"/>
                </a:lnTo>
                <a:lnTo>
                  <a:pt x="6059837" y="1193369"/>
                </a:lnTo>
                <a:lnTo>
                  <a:pt x="6067586" y="23247"/>
                </a:lnTo>
                <a:lnTo>
                  <a:pt x="0" y="15498"/>
                </a:lnTo>
                <a:lnTo>
                  <a:pt x="7749" y="0"/>
                </a:lnTo>
                <a:close/>
              </a:path>
            </a:pathLst>
          </a:custGeom>
          <a:blipFill>
            <a:blip r:embed="rId2" cstate="print"/>
            <a:tile tx="0" ty="0" sx="100000" sy="100000" flip="none" algn="tl"/>
          </a:blipFill>
          <a:ln w="12700" cap="flat" cmpd="sng" algn="ctr">
            <a:noFill/>
            <a:prstDash val="solid"/>
            <a:round/>
            <a:headEnd type="none" w="lg" len="med"/>
            <a:tailEnd type="none" w="lg"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sp>
        <p:nvSpPr>
          <p:cNvPr id="74" name="Freeform 73"/>
          <p:cNvSpPr/>
          <p:nvPr/>
        </p:nvSpPr>
        <p:spPr bwMode="auto">
          <a:xfrm>
            <a:off x="927314" y="4037309"/>
            <a:ext cx="1774555" cy="1402597"/>
          </a:xfrm>
          <a:custGeom>
            <a:avLst/>
            <a:gdLst>
              <a:gd name="connsiteX0" fmla="*/ 0 w 7687159"/>
              <a:gd name="connsiteY0" fmla="*/ 0 h 1999281"/>
              <a:gd name="connsiteX1" fmla="*/ 0 w 7687159"/>
              <a:gd name="connsiteY1" fmla="*/ 782664 h 1999281"/>
              <a:gd name="connsiteX2" fmla="*/ 1216617 w 7687159"/>
              <a:gd name="connsiteY2" fmla="*/ 1999281 h 1999281"/>
              <a:gd name="connsiteX3" fmla="*/ 1697064 w 7687159"/>
              <a:gd name="connsiteY3" fmla="*/ 1999281 h 1999281"/>
              <a:gd name="connsiteX4" fmla="*/ 1697064 w 7687159"/>
              <a:gd name="connsiteY4" fmla="*/ 681925 h 1999281"/>
              <a:gd name="connsiteX5" fmla="*/ 1751308 w 7687159"/>
              <a:gd name="connsiteY5" fmla="*/ 681925 h 1999281"/>
              <a:gd name="connsiteX6" fmla="*/ 1751308 w 7687159"/>
              <a:gd name="connsiteY6" fmla="*/ 1580827 h 1999281"/>
              <a:gd name="connsiteX7" fmla="*/ 1782305 w 7687159"/>
              <a:gd name="connsiteY7" fmla="*/ 1580827 h 1999281"/>
              <a:gd name="connsiteX8" fmla="*/ 1774556 w 7687159"/>
              <a:gd name="connsiteY8" fmla="*/ 1999281 h 1999281"/>
              <a:gd name="connsiteX9" fmla="*/ 7687159 w 7687159"/>
              <a:gd name="connsiteY9" fmla="*/ 1983783 h 1999281"/>
              <a:gd name="connsiteX10" fmla="*/ 7679410 w 7687159"/>
              <a:gd name="connsiteY10" fmla="*/ 1844298 h 1999281"/>
              <a:gd name="connsiteX11" fmla="*/ 7570922 w 7687159"/>
              <a:gd name="connsiteY11" fmla="*/ 1836549 h 1999281"/>
              <a:gd name="connsiteX12" fmla="*/ 7570922 w 7687159"/>
              <a:gd name="connsiteY12" fmla="*/ 1766806 h 1999281"/>
              <a:gd name="connsiteX13" fmla="*/ 7671661 w 7687159"/>
              <a:gd name="connsiteY13" fmla="*/ 1766806 h 1999281"/>
              <a:gd name="connsiteX14" fmla="*/ 7679410 w 7687159"/>
              <a:gd name="connsiteY14" fmla="*/ 596684 h 1999281"/>
              <a:gd name="connsiteX15" fmla="*/ 1611824 w 7687159"/>
              <a:gd name="connsiteY15" fmla="*/ 588935 h 1999281"/>
              <a:gd name="connsiteX0" fmla="*/ 0 w 7687159"/>
              <a:gd name="connsiteY0" fmla="*/ 0 h 1999281"/>
              <a:gd name="connsiteX1" fmla="*/ 0 w 7687159"/>
              <a:gd name="connsiteY1" fmla="*/ 782664 h 1999281"/>
              <a:gd name="connsiteX2" fmla="*/ 1216617 w 7687159"/>
              <a:gd name="connsiteY2" fmla="*/ 1999281 h 1999281"/>
              <a:gd name="connsiteX3" fmla="*/ 1697064 w 7687159"/>
              <a:gd name="connsiteY3" fmla="*/ 1999281 h 1999281"/>
              <a:gd name="connsiteX4" fmla="*/ 1697064 w 7687159"/>
              <a:gd name="connsiteY4" fmla="*/ 681925 h 1999281"/>
              <a:gd name="connsiteX5" fmla="*/ 1751308 w 7687159"/>
              <a:gd name="connsiteY5" fmla="*/ 681925 h 1999281"/>
              <a:gd name="connsiteX6" fmla="*/ 1751308 w 7687159"/>
              <a:gd name="connsiteY6" fmla="*/ 1580827 h 1999281"/>
              <a:gd name="connsiteX7" fmla="*/ 1782305 w 7687159"/>
              <a:gd name="connsiteY7" fmla="*/ 1580827 h 1999281"/>
              <a:gd name="connsiteX8" fmla="*/ 7687159 w 7687159"/>
              <a:gd name="connsiteY8" fmla="*/ 1983783 h 1999281"/>
              <a:gd name="connsiteX9" fmla="*/ 7679410 w 7687159"/>
              <a:gd name="connsiteY9" fmla="*/ 1844298 h 1999281"/>
              <a:gd name="connsiteX10" fmla="*/ 7570922 w 7687159"/>
              <a:gd name="connsiteY10" fmla="*/ 1836549 h 1999281"/>
              <a:gd name="connsiteX11" fmla="*/ 7570922 w 7687159"/>
              <a:gd name="connsiteY11" fmla="*/ 1766806 h 1999281"/>
              <a:gd name="connsiteX12" fmla="*/ 7671661 w 7687159"/>
              <a:gd name="connsiteY12" fmla="*/ 1766806 h 1999281"/>
              <a:gd name="connsiteX13" fmla="*/ 7679410 w 7687159"/>
              <a:gd name="connsiteY13" fmla="*/ 596684 h 1999281"/>
              <a:gd name="connsiteX14" fmla="*/ 1611824 w 7687159"/>
              <a:gd name="connsiteY14" fmla="*/ 588935 h 1999281"/>
              <a:gd name="connsiteX0" fmla="*/ 0 w 7687159"/>
              <a:gd name="connsiteY0" fmla="*/ 0 h 1999281"/>
              <a:gd name="connsiteX1" fmla="*/ 0 w 7687159"/>
              <a:gd name="connsiteY1" fmla="*/ 782664 h 1999281"/>
              <a:gd name="connsiteX2" fmla="*/ 1216617 w 7687159"/>
              <a:gd name="connsiteY2" fmla="*/ 1999281 h 1999281"/>
              <a:gd name="connsiteX3" fmla="*/ 1697064 w 7687159"/>
              <a:gd name="connsiteY3" fmla="*/ 1999281 h 1999281"/>
              <a:gd name="connsiteX4" fmla="*/ 1697064 w 7687159"/>
              <a:gd name="connsiteY4" fmla="*/ 681925 h 1999281"/>
              <a:gd name="connsiteX5" fmla="*/ 1751308 w 7687159"/>
              <a:gd name="connsiteY5" fmla="*/ 681925 h 1999281"/>
              <a:gd name="connsiteX6" fmla="*/ 1751308 w 7687159"/>
              <a:gd name="connsiteY6" fmla="*/ 1580827 h 1999281"/>
              <a:gd name="connsiteX7" fmla="*/ 7687159 w 7687159"/>
              <a:gd name="connsiteY7" fmla="*/ 1983783 h 1999281"/>
              <a:gd name="connsiteX8" fmla="*/ 7679410 w 7687159"/>
              <a:gd name="connsiteY8" fmla="*/ 1844298 h 1999281"/>
              <a:gd name="connsiteX9" fmla="*/ 7570922 w 7687159"/>
              <a:gd name="connsiteY9" fmla="*/ 1836549 h 1999281"/>
              <a:gd name="connsiteX10" fmla="*/ 7570922 w 7687159"/>
              <a:gd name="connsiteY10" fmla="*/ 1766806 h 1999281"/>
              <a:gd name="connsiteX11" fmla="*/ 7671661 w 7687159"/>
              <a:gd name="connsiteY11" fmla="*/ 1766806 h 1999281"/>
              <a:gd name="connsiteX12" fmla="*/ 7679410 w 7687159"/>
              <a:gd name="connsiteY12" fmla="*/ 596684 h 1999281"/>
              <a:gd name="connsiteX13" fmla="*/ 1611824 w 7687159"/>
              <a:gd name="connsiteY13" fmla="*/ 588935 h 1999281"/>
              <a:gd name="connsiteX0" fmla="*/ 0 w 7687159"/>
              <a:gd name="connsiteY0" fmla="*/ 0 h 1999281"/>
              <a:gd name="connsiteX1" fmla="*/ 0 w 7687159"/>
              <a:gd name="connsiteY1" fmla="*/ 782664 h 1999281"/>
              <a:gd name="connsiteX2" fmla="*/ 1216617 w 7687159"/>
              <a:gd name="connsiteY2" fmla="*/ 1999281 h 1999281"/>
              <a:gd name="connsiteX3" fmla="*/ 1697064 w 7687159"/>
              <a:gd name="connsiteY3" fmla="*/ 1999281 h 1999281"/>
              <a:gd name="connsiteX4" fmla="*/ 1697064 w 7687159"/>
              <a:gd name="connsiteY4" fmla="*/ 681925 h 1999281"/>
              <a:gd name="connsiteX5" fmla="*/ 1751308 w 7687159"/>
              <a:gd name="connsiteY5" fmla="*/ 681925 h 1999281"/>
              <a:gd name="connsiteX6" fmla="*/ 7687159 w 7687159"/>
              <a:gd name="connsiteY6" fmla="*/ 1983783 h 1999281"/>
              <a:gd name="connsiteX7" fmla="*/ 7679410 w 7687159"/>
              <a:gd name="connsiteY7" fmla="*/ 1844298 h 1999281"/>
              <a:gd name="connsiteX8" fmla="*/ 7570922 w 7687159"/>
              <a:gd name="connsiteY8" fmla="*/ 1836549 h 1999281"/>
              <a:gd name="connsiteX9" fmla="*/ 7570922 w 7687159"/>
              <a:gd name="connsiteY9" fmla="*/ 1766806 h 1999281"/>
              <a:gd name="connsiteX10" fmla="*/ 7671661 w 7687159"/>
              <a:gd name="connsiteY10" fmla="*/ 1766806 h 1999281"/>
              <a:gd name="connsiteX11" fmla="*/ 7679410 w 7687159"/>
              <a:gd name="connsiteY11" fmla="*/ 596684 h 1999281"/>
              <a:gd name="connsiteX12" fmla="*/ 1611824 w 7687159"/>
              <a:gd name="connsiteY12" fmla="*/ 588935 h 1999281"/>
              <a:gd name="connsiteX0" fmla="*/ 0 w 7679410"/>
              <a:gd name="connsiteY0" fmla="*/ 0 h 1999281"/>
              <a:gd name="connsiteX1" fmla="*/ 0 w 7679410"/>
              <a:gd name="connsiteY1" fmla="*/ 782664 h 1999281"/>
              <a:gd name="connsiteX2" fmla="*/ 1216617 w 7679410"/>
              <a:gd name="connsiteY2" fmla="*/ 1999281 h 1999281"/>
              <a:gd name="connsiteX3" fmla="*/ 1697064 w 7679410"/>
              <a:gd name="connsiteY3" fmla="*/ 1999281 h 1999281"/>
              <a:gd name="connsiteX4" fmla="*/ 1697064 w 7679410"/>
              <a:gd name="connsiteY4" fmla="*/ 681925 h 1999281"/>
              <a:gd name="connsiteX5" fmla="*/ 1751308 w 7679410"/>
              <a:gd name="connsiteY5" fmla="*/ 681925 h 1999281"/>
              <a:gd name="connsiteX6" fmla="*/ 7679410 w 7679410"/>
              <a:gd name="connsiteY6" fmla="*/ 1844298 h 1999281"/>
              <a:gd name="connsiteX7" fmla="*/ 7570922 w 7679410"/>
              <a:gd name="connsiteY7" fmla="*/ 1836549 h 1999281"/>
              <a:gd name="connsiteX8" fmla="*/ 7570922 w 7679410"/>
              <a:gd name="connsiteY8" fmla="*/ 1766806 h 1999281"/>
              <a:gd name="connsiteX9" fmla="*/ 7671661 w 7679410"/>
              <a:gd name="connsiteY9" fmla="*/ 1766806 h 1999281"/>
              <a:gd name="connsiteX10" fmla="*/ 7679410 w 7679410"/>
              <a:gd name="connsiteY10" fmla="*/ 596684 h 1999281"/>
              <a:gd name="connsiteX11" fmla="*/ 1611824 w 7679410"/>
              <a:gd name="connsiteY11" fmla="*/ 588935 h 1999281"/>
              <a:gd name="connsiteX0" fmla="*/ 0 w 7679410"/>
              <a:gd name="connsiteY0" fmla="*/ 0 h 1999281"/>
              <a:gd name="connsiteX1" fmla="*/ 0 w 7679410"/>
              <a:gd name="connsiteY1" fmla="*/ 782664 h 1999281"/>
              <a:gd name="connsiteX2" fmla="*/ 1216617 w 7679410"/>
              <a:gd name="connsiteY2" fmla="*/ 1999281 h 1999281"/>
              <a:gd name="connsiteX3" fmla="*/ 1697064 w 7679410"/>
              <a:gd name="connsiteY3" fmla="*/ 1999281 h 1999281"/>
              <a:gd name="connsiteX4" fmla="*/ 1697064 w 7679410"/>
              <a:gd name="connsiteY4" fmla="*/ 681925 h 1999281"/>
              <a:gd name="connsiteX5" fmla="*/ 1751308 w 7679410"/>
              <a:gd name="connsiteY5" fmla="*/ 681925 h 1999281"/>
              <a:gd name="connsiteX6" fmla="*/ 7570922 w 7679410"/>
              <a:gd name="connsiteY6" fmla="*/ 1836549 h 1999281"/>
              <a:gd name="connsiteX7" fmla="*/ 7570922 w 7679410"/>
              <a:gd name="connsiteY7" fmla="*/ 1766806 h 1999281"/>
              <a:gd name="connsiteX8" fmla="*/ 7671661 w 7679410"/>
              <a:gd name="connsiteY8" fmla="*/ 1766806 h 1999281"/>
              <a:gd name="connsiteX9" fmla="*/ 7679410 w 7679410"/>
              <a:gd name="connsiteY9" fmla="*/ 596684 h 1999281"/>
              <a:gd name="connsiteX10" fmla="*/ 1611824 w 7679410"/>
              <a:gd name="connsiteY10" fmla="*/ 588935 h 1999281"/>
              <a:gd name="connsiteX0" fmla="*/ 0 w 7679410"/>
              <a:gd name="connsiteY0" fmla="*/ 0 h 1999281"/>
              <a:gd name="connsiteX1" fmla="*/ 0 w 7679410"/>
              <a:gd name="connsiteY1" fmla="*/ 782664 h 1999281"/>
              <a:gd name="connsiteX2" fmla="*/ 1216617 w 7679410"/>
              <a:gd name="connsiteY2" fmla="*/ 1999281 h 1999281"/>
              <a:gd name="connsiteX3" fmla="*/ 1697064 w 7679410"/>
              <a:gd name="connsiteY3" fmla="*/ 1999281 h 1999281"/>
              <a:gd name="connsiteX4" fmla="*/ 1697064 w 7679410"/>
              <a:gd name="connsiteY4" fmla="*/ 681925 h 1999281"/>
              <a:gd name="connsiteX5" fmla="*/ 1751308 w 7679410"/>
              <a:gd name="connsiteY5" fmla="*/ 681925 h 1999281"/>
              <a:gd name="connsiteX6" fmla="*/ 7570922 w 7679410"/>
              <a:gd name="connsiteY6" fmla="*/ 1766806 h 1999281"/>
              <a:gd name="connsiteX7" fmla="*/ 7671661 w 7679410"/>
              <a:gd name="connsiteY7" fmla="*/ 1766806 h 1999281"/>
              <a:gd name="connsiteX8" fmla="*/ 7679410 w 7679410"/>
              <a:gd name="connsiteY8" fmla="*/ 596684 h 1999281"/>
              <a:gd name="connsiteX9" fmla="*/ 1611824 w 7679410"/>
              <a:gd name="connsiteY9" fmla="*/ 588935 h 1999281"/>
              <a:gd name="connsiteX0" fmla="*/ 0 w 7679410"/>
              <a:gd name="connsiteY0" fmla="*/ 0 h 1999281"/>
              <a:gd name="connsiteX1" fmla="*/ 0 w 7679410"/>
              <a:gd name="connsiteY1" fmla="*/ 782664 h 1999281"/>
              <a:gd name="connsiteX2" fmla="*/ 1216617 w 7679410"/>
              <a:gd name="connsiteY2" fmla="*/ 1999281 h 1999281"/>
              <a:gd name="connsiteX3" fmla="*/ 1697064 w 7679410"/>
              <a:gd name="connsiteY3" fmla="*/ 1999281 h 1999281"/>
              <a:gd name="connsiteX4" fmla="*/ 1697064 w 7679410"/>
              <a:gd name="connsiteY4" fmla="*/ 681925 h 1999281"/>
              <a:gd name="connsiteX5" fmla="*/ 1751308 w 7679410"/>
              <a:gd name="connsiteY5" fmla="*/ 681925 h 1999281"/>
              <a:gd name="connsiteX6" fmla="*/ 7671661 w 7679410"/>
              <a:gd name="connsiteY6" fmla="*/ 1766806 h 1999281"/>
              <a:gd name="connsiteX7" fmla="*/ 7679410 w 7679410"/>
              <a:gd name="connsiteY7" fmla="*/ 596684 h 1999281"/>
              <a:gd name="connsiteX8" fmla="*/ 1611824 w 7679410"/>
              <a:gd name="connsiteY8" fmla="*/ 588935 h 1999281"/>
              <a:gd name="connsiteX0" fmla="*/ 0 w 7679410"/>
              <a:gd name="connsiteY0" fmla="*/ 0 h 1999281"/>
              <a:gd name="connsiteX1" fmla="*/ 0 w 7679410"/>
              <a:gd name="connsiteY1" fmla="*/ 782664 h 1999281"/>
              <a:gd name="connsiteX2" fmla="*/ 1216617 w 7679410"/>
              <a:gd name="connsiteY2" fmla="*/ 1999281 h 1999281"/>
              <a:gd name="connsiteX3" fmla="*/ 1697064 w 7679410"/>
              <a:gd name="connsiteY3" fmla="*/ 1999281 h 1999281"/>
              <a:gd name="connsiteX4" fmla="*/ 1697064 w 7679410"/>
              <a:gd name="connsiteY4" fmla="*/ 681925 h 1999281"/>
              <a:gd name="connsiteX5" fmla="*/ 1751308 w 7679410"/>
              <a:gd name="connsiteY5" fmla="*/ 681925 h 1999281"/>
              <a:gd name="connsiteX6" fmla="*/ 7679410 w 7679410"/>
              <a:gd name="connsiteY6" fmla="*/ 596684 h 1999281"/>
              <a:gd name="connsiteX7" fmla="*/ 1611824 w 7679410"/>
              <a:gd name="connsiteY7" fmla="*/ 588935 h 1999281"/>
              <a:gd name="connsiteX0" fmla="*/ 0 w 1751308"/>
              <a:gd name="connsiteY0" fmla="*/ 0 h 1999281"/>
              <a:gd name="connsiteX1" fmla="*/ 0 w 1751308"/>
              <a:gd name="connsiteY1" fmla="*/ 782664 h 1999281"/>
              <a:gd name="connsiteX2" fmla="*/ 1216617 w 1751308"/>
              <a:gd name="connsiteY2" fmla="*/ 1999281 h 1999281"/>
              <a:gd name="connsiteX3" fmla="*/ 1697064 w 1751308"/>
              <a:gd name="connsiteY3" fmla="*/ 1999281 h 1999281"/>
              <a:gd name="connsiteX4" fmla="*/ 1697064 w 1751308"/>
              <a:gd name="connsiteY4" fmla="*/ 681925 h 1999281"/>
              <a:gd name="connsiteX5" fmla="*/ 1751308 w 1751308"/>
              <a:gd name="connsiteY5" fmla="*/ 681925 h 1999281"/>
              <a:gd name="connsiteX6" fmla="*/ 1611824 w 1751308"/>
              <a:gd name="connsiteY6" fmla="*/ 588935 h 1999281"/>
              <a:gd name="connsiteX0" fmla="*/ 0 w 1774555"/>
              <a:gd name="connsiteY0" fmla="*/ 0 h 1999281"/>
              <a:gd name="connsiteX1" fmla="*/ 0 w 1774555"/>
              <a:gd name="connsiteY1" fmla="*/ 782664 h 1999281"/>
              <a:gd name="connsiteX2" fmla="*/ 1216617 w 1774555"/>
              <a:gd name="connsiteY2" fmla="*/ 1999281 h 1999281"/>
              <a:gd name="connsiteX3" fmla="*/ 1697064 w 1774555"/>
              <a:gd name="connsiteY3" fmla="*/ 1999281 h 1999281"/>
              <a:gd name="connsiteX4" fmla="*/ 1697064 w 1774555"/>
              <a:gd name="connsiteY4" fmla="*/ 681925 h 1999281"/>
              <a:gd name="connsiteX5" fmla="*/ 1774555 w 1774555"/>
              <a:gd name="connsiteY5" fmla="*/ 596684 h 1999281"/>
              <a:gd name="connsiteX6" fmla="*/ 1611824 w 1774555"/>
              <a:gd name="connsiteY6" fmla="*/ 588935 h 1999281"/>
              <a:gd name="connsiteX0" fmla="*/ 0 w 1774555"/>
              <a:gd name="connsiteY0" fmla="*/ 0 h 1999281"/>
              <a:gd name="connsiteX1" fmla="*/ 0 w 1774555"/>
              <a:gd name="connsiteY1" fmla="*/ 782664 h 1999281"/>
              <a:gd name="connsiteX2" fmla="*/ 1216617 w 1774555"/>
              <a:gd name="connsiteY2" fmla="*/ 1999281 h 1999281"/>
              <a:gd name="connsiteX3" fmla="*/ 1697064 w 1774555"/>
              <a:gd name="connsiteY3" fmla="*/ 1999281 h 1999281"/>
              <a:gd name="connsiteX4" fmla="*/ 1697064 w 1774555"/>
              <a:gd name="connsiteY4" fmla="*/ 681925 h 1999281"/>
              <a:gd name="connsiteX5" fmla="*/ 1774555 w 1774555"/>
              <a:gd name="connsiteY5" fmla="*/ 596684 h 1999281"/>
              <a:gd name="connsiteX6" fmla="*/ 1611824 w 1774555"/>
              <a:gd name="connsiteY6" fmla="*/ 588935 h 1999281"/>
              <a:gd name="connsiteX7" fmla="*/ 0 w 1774555"/>
              <a:gd name="connsiteY7" fmla="*/ 0 h 1999281"/>
              <a:gd name="connsiteX0" fmla="*/ 0 w 1774555"/>
              <a:gd name="connsiteY0" fmla="*/ 147235 h 1410346"/>
              <a:gd name="connsiteX1" fmla="*/ 0 w 1774555"/>
              <a:gd name="connsiteY1" fmla="*/ 193729 h 1410346"/>
              <a:gd name="connsiteX2" fmla="*/ 1216617 w 1774555"/>
              <a:gd name="connsiteY2" fmla="*/ 1410346 h 1410346"/>
              <a:gd name="connsiteX3" fmla="*/ 1697064 w 1774555"/>
              <a:gd name="connsiteY3" fmla="*/ 1410346 h 1410346"/>
              <a:gd name="connsiteX4" fmla="*/ 1697064 w 1774555"/>
              <a:gd name="connsiteY4" fmla="*/ 92990 h 1410346"/>
              <a:gd name="connsiteX5" fmla="*/ 1774555 w 1774555"/>
              <a:gd name="connsiteY5" fmla="*/ 7749 h 1410346"/>
              <a:gd name="connsiteX6" fmla="*/ 1611824 w 1774555"/>
              <a:gd name="connsiteY6" fmla="*/ 0 h 1410346"/>
              <a:gd name="connsiteX7" fmla="*/ 0 w 1774555"/>
              <a:gd name="connsiteY7" fmla="*/ 147235 h 1410346"/>
              <a:gd name="connsiteX0" fmla="*/ 0 w 1774555"/>
              <a:gd name="connsiteY0" fmla="*/ 139486 h 1402597"/>
              <a:gd name="connsiteX1" fmla="*/ 0 w 1774555"/>
              <a:gd name="connsiteY1" fmla="*/ 185980 h 1402597"/>
              <a:gd name="connsiteX2" fmla="*/ 1216617 w 1774555"/>
              <a:gd name="connsiteY2" fmla="*/ 1402597 h 1402597"/>
              <a:gd name="connsiteX3" fmla="*/ 1697064 w 1774555"/>
              <a:gd name="connsiteY3" fmla="*/ 1402597 h 1402597"/>
              <a:gd name="connsiteX4" fmla="*/ 1697064 w 1774555"/>
              <a:gd name="connsiteY4" fmla="*/ 85241 h 1402597"/>
              <a:gd name="connsiteX5" fmla="*/ 1774555 w 1774555"/>
              <a:gd name="connsiteY5" fmla="*/ 0 h 1402597"/>
              <a:gd name="connsiteX6" fmla="*/ 1635071 w 1774555"/>
              <a:gd name="connsiteY6" fmla="*/ 209228 h 1402597"/>
              <a:gd name="connsiteX7" fmla="*/ 0 w 1774555"/>
              <a:gd name="connsiteY7" fmla="*/ 139486 h 1402597"/>
              <a:gd name="connsiteX0" fmla="*/ 0 w 1774555"/>
              <a:gd name="connsiteY0" fmla="*/ 139486 h 1402597"/>
              <a:gd name="connsiteX1" fmla="*/ 0 w 1774555"/>
              <a:gd name="connsiteY1" fmla="*/ 185980 h 1402597"/>
              <a:gd name="connsiteX2" fmla="*/ 1216617 w 1774555"/>
              <a:gd name="connsiteY2" fmla="*/ 1402597 h 1402597"/>
              <a:gd name="connsiteX3" fmla="*/ 1697064 w 1774555"/>
              <a:gd name="connsiteY3" fmla="*/ 1402597 h 1402597"/>
              <a:gd name="connsiteX4" fmla="*/ 1697064 w 1774555"/>
              <a:gd name="connsiteY4" fmla="*/ 85241 h 1402597"/>
              <a:gd name="connsiteX5" fmla="*/ 1774555 w 1774555"/>
              <a:gd name="connsiteY5" fmla="*/ 0 h 1402597"/>
              <a:gd name="connsiteX6" fmla="*/ 1635071 w 1774555"/>
              <a:gd name="connsiteY6" fmla="*/ 170482 h 1402597"/>
              <a:gd name="connsiteX7" fmla="*/ 0 w 1774555"/>
              <a:gd name="connsiteY7" fmla="*/ 139486 h 140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4555" h="1402597">
                <a:moveTo>
                  <a:pt x="0" y="139486"/>
                </a:moveTo>
                <a:lnTo>
                  <a:pt x="0" y="185980"/>
                </a:lnTo>
                <a:lnTo>
                  <a:pt x="1216617" y="1402597"/>
                </a:lnTo>
                <a:lnTo>
                  <a:pt x="1697064" y="1402597"/>
                </a:lnTo>
                <a:lnTo>
                  <a:pt x="1697064" y="85241"/>
                </a:lnTo>
                <a:lnTo>
                  <a:pt x="1774555" y="0"/>
                </a:lnTo>
                <a:lnTo>
                  <a:pt x="1635071" y="170482"/>
                </a:lnTo>
                <a:lnTo>
                  <a:pt x="0" y="139486"/>
                </a:lnTo>
                <a:close/>
              </a:path>
            </a:pathLst>
          </a:custGeom>
          <a:blipFill>
            <a:blip r:embed="rId3" cstate="print"/>
            <a:tile tx="0" ty="0" sx="100000" sy="100000" flip="none" algn="tl"/>
          </a:blipFill>
          <a:ln w="12700" cap="flat" cmpd="sng" algn="ctr">
            <a:noFill/>
            <a:prstDash val="solid"/>
            <a:round/>
            <a:headEnd type="none" w="lg" len="med"/>
            <a:tailEnd type="none" w="lg"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sp>
        <p:nvSpPr>
          <p:cNvPr id="49" name="TextBox 48"/>
          <p:cNvSpPr txBox="1"/>
          <p:nvPr/>
        </p:nvSpPr>
        <p:spPr>
          <a:xfrm>
            <a:off x="2435772" y="2057413"/>
            <a:ext cx="16764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Exit Channel</a:t>
            </a:r>
          </a:p>
        </p:txBody>
      </p:sp>
      <p:sp>
        <p:nvSpPr>
          <p:cNvPr id="50" name="TextBox 49"/>
          <p:cNvSpPr txBox="1"/>
          <p:nvPr/>
        </p:nvSpPr>
        <p:spPr>
          <a:xfrm>
            <a:off x="439791" y="1679041"/>
            <a:ext cx="2009745"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Entrance Channel</a:t>
            </a:r>
          </a:p>
        </p:txBody>
      </p:sp>
      <p:sp>
        <p:nvSpPr>
          <p:cNvPr id="55" name="TextBox 54"/>
          <p:cNvSpPr txBox="1"/>
          <p:nvPr/>
        </p:nvSpPr>
        <p:spPr>
          <a:xfrm>
            <a:off x="630617" y="6488668"/>
            <a:ext cx="8513383" cy="369332"/>
          </a:xfrm>
          <a:prstGeom prst="rect">
            <a:avLst/>
          </a:prstGeom>
          <a:noFill/>
        </p:spPr>
        <p:txBody>
          <a:bodyPr wrap="square" rtlCol="0">
            <a:spAutoFit/>
          </a:bodyPr>
          <a:lstStyle/>
          <a:p>
            <a:pPr eaLnBrk="1" fontAlgn="auto" hangingPunct="1">
              <a:spcBef>
                <a:spcPts val="0"/>
              </a:spcBef>
              <a:spcAft>
                <a:spcPts val="0"/>
              </a:spcAft>
            </a:pPr>
            <a:r>
              <a:rPr lang="en-US" sz="1800" dirty="0" err="1" smtClean="0">
                <a:latin typeface="Calibri"/>
              </a:rPr>
              <a:t>Sed</a:t>
            </a:r>
            <a:r>
              <a:rPr lang="en-US" sz="1800" dirty="0" smtClean="0">
                <a:latin typeface="Calibri"/>
              </a:rPr>
              <a:t> Tank Drain (for occasional tank maintenance and inspection or to dump floc blanket) </a:t>
            </a:r>
            <a:endParaRPr lang="en-US" sz="1800" dirty="0" smtClean="0">
              <a:latin typeface="Calibri"/>
            </a:endParaRPr>
          </a:p>
        </p:txBody>
      </p:sp>
      <p:sp>
        <p:nvSpPr>
          <p:cNvPr id="26" name="Title 25"/>
          <p:cNvSpPr>
            <a:spLocks noGrp="1"/>
          </p:cNvSpPr>
          <p:nvPr>
            <p:ph type="title"/>
          </p:nvPr>
        </p:nvSpPr>
        <p:spPr/>
        <p:txBody>
          <a:bodyPr/>
          <a:lstStyle/>
          <a:p>
            <a:r>
              <a:rPr lang="en-US" b="1" dirty="0" smtClean="0">
                <a:solidFill>
                  <a:srgbClr val="002060"/>
                </a:solidFill>
                <a:latin typeface="Calibri"/>
              </a:rPr>
              <a:t>AguaClara Sedimentation </a:t>
            </a:r>
            <a:r>
              <a:rPr lang="en-US" b="1" dirty="0" smtClean="0">
                <a:solidFill>
                  <a:srgbClr val="002060"/>
                </a:solidFill>
                <a:latin typeface="Calibri"/>
              </a:rPr>
              <a:t>Tank:</a:t>
            </a:r>
            <a:br>
              <a:rPr lang="en-US" b="1" dirty="0" smtClean="0">
                <a:solidFill>
                  <a:srgbClr val="002060"/>
                </a:solidFill>
                <a:latin typeface="Calibri"/>
              </a:rPr>
            </a:br>
            <a:r>
              <a:rPr lang="en-US" dirty="0" smtClean="0">
                <a:solidFill>
                  <a:srgbClr val="002060"/>
                </a:solidFill>
                <a:latin typeface="Calibri"/>
              </a:rPr>
              <a:t>3 Zones!</a:t>
            </a:r>
            <a:endParaRPr lang="en-US" dirty="0"/>
          </a:p>
        </p:txBody>
      </p:sp>
      <p:sp>
        <p:nvSpPr>
          <p:cNvPr id="28" name="Oval 27"/>
          <p:cNvSpPr/>
          <p:nvPr/>
        </p:nvSpPr>
        <p:spPr bwMode="auto">
          <a:xfrm>
            <a:off x="993227" y="2885090"/>
            <a:ext cx="182880" cy="182880"/>
          </a:xfrm>
          <a:prstGeom prst="ellipse">
            <a:avLst/>
          </a:prstGeom>
          <a:solidFill>
            <a:schemeClr val="accent1"/>
          </a:solidFill>
          <a:ln w="12700" cap="flat" cmpd="sng" algn="ctr">
            <a:solidFill>
              <a:schemeClr val="tx1"/>
            </a:solidFill>
            <a:prstDash val="solid"/>
            <a:round/>
            <a:headEnd type="none" w="lg" len="med"/>
            <a:tailEnd type="none" w="lg"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cxnSp>
        <p:nvCxnSpPr>
          <p:cNvPr id="35" name="Straight Arrow Connector 34"/>
          <p:cNvCxnSpPr>
            <a:stCxn id="55" idx="1"/>
          </p:cNvCxnSpPr>
          <p:nvPr/>
        </p:nvCxnSpPr>
        <p:spPr bwMode="auto">
          <a:xfrm flipH="1" flipV="1">
            <a:off x="204953" y="5675586"/>
            <a:ext cx="425664" cy="997748"/>
          </a:xfrm>
          <a:prstGeom prst="straightConnector1">
            <a:avLst/>
          </a:prstGeom>
          <a:solidFill>
            <a:schemeClr val="accent1"/>
          </a:solidFill>
          <a:ln w="12700" cap="flat" cmpd="sng" algn="ctr">
            <a:solidFill>
              <a:schemeClr val="tx1"/>
            </a:solidFill>
            <a:prstDash val="solid"/>
            <a:round/>
            <a:headEnd type="none" w="lg" len="med"/>
            <a:tailEnd type="arrow"/>
          </a:ln>
          <a:effectLst/>
        </p:spPr>
      </p:cxnSp>
      <p:sp>
        <p:nvSpPr>
          <p:cNvPr id="42" name="TextBox 41"/>
          <p:cNvSpPr txBox="1"/>
          <p:nvPr/>
        </p:nvSpPr>
        <p:spPr>
          <a:xfrm>
            <a:off x="756743" y="5984171"/>
            <a:ext cx="8046294"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Floc Hopper Drain (to remove sludge either continuously or every few hours)</a:t>
            </a:r>
            <a:endParaRPr lang="en-US" sz="1800" dirty="0" smtClean="0">
              <a:latin typeface="Calibri"/>
            </a:endParaRPr>
          </a:p>
        </p:txBody>
      </p:sp>
      <p:sp>
        <p:nvSpPr>
          <p:cNvPr id="60" name="Oval 59"/>
          <p:cNvSpPr/>
          <p:nvPr/>
        </p:nvSpPr>
        <p:spPr bwMode="auto">
          <a:xfrm>
            <a:off x="1003738" y="2864069"/>
            <a:ext cx="182880" cy="182880"/>
          </a:xfrm>
          <a:prstGeom prst="ellipse">
            <a:avLst/>
          </a:prstGeom>
          <a:solidFill>
            <a:schemeClr val="accent1"/>
          </a:solidFill>
          <a:ln w="12700" cap="flat" cmpd="sng" algn="ctr">
            <a:solidFill>
              <a:schemeClr val="tx1"/>
            </a:solidFill>
            <a:prstDash val="solid"/>
            <a:round/>
            <a:headEnd type="none" w="lg" len="med"/>
            <a:tailEnd type="none" w="lg" len="med"/>
          </a:ln>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pic>
        <p:nvPicPr>
          <p:cNvPr id="942082" name="Picture 2" descr="http://designserver.cee.cornell.edu/Designs/EtFlocSedFi/5299/12Lps/EtFlocSedFiSed_f.png"/>
          <p:cNvPicPr>
            <a:picLocks noChangeAspect="1" noChangeArrowheads="1"/>
          </p:cNvPicPr>
          <p:nvPr/>
        </p:nvPicPr>
        <p:blipFill>
          <a:blip r:embed="rId4" cstate="print">
            <a:clrChange>
              <a:clrFrom>
                <a:srgbClr val="FFFFFF"/>
              </a:clrFrom>
              <a:clrTo>
                <a:srgbClr val="FFFFFF">
                  <a:alpha val="0"/>
                </a:srgbClr>
              </a:clrTo>
            </a:clrChange>
          </a:blip>
          <a:srcRect t="47033"/>
          <a:stretch>
            <a:fillRect/>
          </a:stretch>
        </p:blipFill>
        <p:spPr bwMode="auto">
          <a:xfrm>
            <a:off x="7749" y="2545990"/>
            <a:ext cx="8834442" cy="3310759"/>
          </a:xfrm>
          <a:prstGeom prst="rect">
            <a:avLst/>
          </a:prstGeom>
          <a:noFill/>
        </p:spPr>
      </p:pic>
      <p:sp>
        <p:nvSpPr>
          <p:cNvPr id="32" name="Rectangle 31"/>
          <p:cNvSpPr/>
          <p:nvPr/>
        </p:nvSpPr>
        <p:spPr bwMode="auto">
          <a:xfrm>
            <a:off x="2580469" y="3882326"/>
            <a:ext cx="92989" cy="139484"/>
          </a:xfrm>
          <a:prstGeom prst="rect">
            <a:avLst/>
          </a:prstGeom>
          <a:solidFill>
            <a:schemeClr val="bg1"/>
          </a:solidFill>
          <a:ln w="12700" cap="flat" cmpd="sng" algn="ctr">
            <a:solidFill>
              <a:schemeClr val="bg1"/>
            </a:solidFill>
            <a:prstDash val="solid"/>
            <a:round/>
            <a:headEnd type="none" w="lg" len="med"/>
            <a:tailEnd type="none" w="lg"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entury Gothic" pitchFamily="34" charset="0"/>
              <a:cs typeface="Arial" charset="0"/>
            </a:endParaRPr>
          </a:p>
        </p:txBody>
      </p:sp>
      <p:sp>
        <p:nvSpPr>
          <p:cNvPr id="51" name="TextBox 50"/>
          <p:cNvSpPr txBox="1"/>
          <p:nvPr/>
        </p:nvSpPr>
        <p:spPr>
          <a:xfrm>
            <a:off x="4218559" y="2765392"/>
            <a:ext cx="1190655"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Launder</a:t>
            </a:r>
          </a:p>
        </p:txBody>
      </p:sp>
      <p:sp>
        <p:nvSpPr>
          <p:cNvPr id="52" name="TextBox 51"/>
          <p:cNvSpPr txBox="1"/>
          <p:nvPr/>
        </p:nvSpPr>
        <p:spPr>
          <a:xfrm>
            <a:off x="4309241" y="4748043"/>
            <a:ext cx="17526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Inlet Manifold</a:t>
            </a:r>
          </a:p>
        </p:txBody>
      </p:sp>
      <p:sp>
        <p:nvSpPr>
          <p:cNvPr id="54" name="TextBox 53"/>
          <p:cNvSpPr txBox="1"/>
          <p:nvPr/>
        </p:nvSpPr>
        <p:spPr>
          <a:xfrm>
            <a:off x="4544740" y="5113802"/>
            <a:ext cx="1143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Diffusers</a:t>
            </a:r>
          </a:p>
        </p:txBody>
      </p:sp>
      <p:sp>
        <p:nvSpPr>
          <p:cNvPr id="58" name="TextBox 57"/>
          <p:cNvSpPr txBox="1"/>
          <p:nvPr/>
        </p:nvSpPr>
        <p:spPr>
          <a:xfrm>
            <a:off x="3019096" y="4081370"/>
            <a:ext cx="1524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Floc Weir</a:t>
            </a:r>
          </a:p>
        </p:txBody>
      </p:sp>
      <p:sp>
        <p:nvSpPr>
          <p:cNvPr id="69" name="TextBox 68"/>
          <p:cNvSpPr txBox="1"/>
          <p:nvPr/>
        </p:nvSpPr>
        <p:spPr>
          <a:xfrm>
            <a:off x="4761186" y="4146330"/>
            <a:ext cx="1967205" cy="523220"/>
          </a:xfrm>
          <a:prstGeom prst="rect">
            <a:avLst/>
          </a:prstGeom>
          <a:noFill/>
        </p:spPr>
        <p:txBody>
          <a:bodyPr wrap="none" rtlCol="0">
            <a:spAutoFit/>
          </a:bodyPr>
          <a:lstStyle/>
          <a:p>
            <a:r>
              <a:rPr lang="en-US" dirty="0" smtClean="0">
                <a:solidFill>
                  <a:schemeClr val="accent4"/>
                </a:solidFill>
              </a:rPr>
              <a:t>Floc blanket</a:t>
            </a:r>
            <a:endParaRPr lang="en-US" dirty="0">
              <a:solidFill>
                <a:schemeClr val="accent4"/>
              </a:solidFill>
            </a:endParaRPr>
          </a:p>
        </p:txBody>
      </p:sp>
      <p:sp>
        <p:nvSpPr>
          <p:cNvPr id="71" name="TextBox 70"/>
          <p:cNvSpPr txBox="1"/>
          <p:nvPr/>
        </p:nvSpPr>
        <p:spPr>
          <a:xfrm>
            <a:off x="1055755" y="5557478"/>
            <a:ext cx="1338828" cy="338554"/>
          </a:xfrm>
          <a:prstGeom prst="rect">
            <a:avLst/>
          </a:prstGeom>
          <a:noFill/>
        </p:spPr>
        <p:txBody>
          <a:bodyPr wrap="none" rtlCol="0">
            <a:spAutoFit/>
          </a:bodyPr>
          <a:lstStyle/>
          <a:p>
            <a:r>
              <a:rPr lang="en-US" sz="1600" dirty="0" smtClean="0">
                <a:solidFill>
                  <a:schemeClr val="accent4"/>
                </a:solidFill>
              </a:rPr>
              <a:t>Consolidation</a:t>
            </a:r>
            <a:endParaRPr lang="en-US" sz="1600" dirty="0">
              <a:solidFill>
                <a:schemeClr val="accent4"/>
              </a:solidFill>
            </a:endParaRPr>
          </a:p>
        </p:txBody>
      </p:sp>
      <p:cxnSp>
        <p:nvCxnSpPr>
          <p:cNvPr id="30" name="Straight Arrow Connector 29"/>
          <p:cNvCxnSpPr>
            <a:stCxn id="58" idx="1"/>
          </p:cNvCxnSpPr>
          <p:nvPr/>
        </p:nvCxnSpPr>
        <p:spPr bwMode="auto">
          <a:xfrm flipH="1">
            <a:off x="2617076" y="4266036"/>
            <a:ext cx="402020" cy="101012"/>
          </a:xfrm>
          <a:prstGeom prst="straightConnector1">
            <a:avLst/>
          </a:prstGeom>
          <a:solidFill>
            <a:schemeClr val="accent1"/>
          </a:solidFill>
          <a:ln w="12700" cap="flat" cmpd="sng" algn="ctr">
            <a:solidFill>
              <a:schemeClr val="tx1"/>
            </a:solidFill>
            <a:prstDash val="solid"/>
            <a:round/>
            <a:headEnd type="none" w="lg" len="med"/>
            <a:tailEnd type="arrow"/>
          </a:ln>
          <a:effectLst/>
        </p:spPr>
      </p:cxnSp>
      <p:sp>
        <p:nvSpPr>
          <p:cNvPr id="38" name="TextBox 37"/>
          <p:cNvSpPr txBox="1"/>
          <p:nvPr/>
        </p:nvSpPr>
        <p:spPr>
          <a:xfrm rot="2629359">
            <a:off x="1016876" y="4633163"/>
            <a:ext cx="1524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Floc </a:t>
            </a:r>
            <a:r>
              <a:rPr lang="en-US" sz="1800" dirty="0" smtClean="0">
                <a:latin typeface="Calibri"/>
              </a:rPr>
              <a:t>Hopper</a:t>
            </a:r>
            <a:endParaRPr lang="en-US" sz="1800" dirty="0" smtClean="0">
              <a:latin typeface="Calibri"/>
            </a:endParaRPr>
          </a:p>
        </p:txBody>
      </p:sp>
      <p:cxnSp>
        <p:nvCxnSpPr>
          <p:cNvPr id="63" name="Straight Arrow Connector 62"/>
          <p:cNvCxnSpPr>
            <a:stCxn id="50" idx="2"/>
          </p:cNvCxnSpPr>
          <p:nvPr/>
        </p:nvCxnSpPr>
        <p:spPr bwMode="auto">
          <a:xfrm flipH="1">
            <a:off x="1213945" y="2048373"/>
            <a:ext cx="230719" cy="615999"/>
          </a:xfrm>
          <a:prstGeom prst="straightConnector1">
            <a:avLst/>
          </a:prstGeom>
          <a:solidFill>
            <a:schemeClr val="accent1"/>
          </a:solidFill>
          <a:ln w="12700" cap="flat" cmpd="sng" algn="ctr">
            <a:solidFill>
              <a:schemeClr val="tx1"/>
            </a:solidFill>
            <a:prstDash val="solid"/>
            <a:round/>
            <a:headEnd type="none" w="lg" len="med"/>
            <a:tailEnd type="arrow"/>
          </a:ln>
          <a:effectLst/>
        </p:spPr>
      </p:cxnSp>
      <p:cxnSp>
        <p:nvCxnSpPr>
          <p:cNvPr id="65" name="Straight Arrow Connector 64"/>
          <p:cNvCxnSpPr>
            <a:stCxn id="49" idx="1"/>
          </p:cNvCxnSpPr>
          <p:nvPr/>
        </p:nvCxnSpPr>
        <p:spPr bwMode="auto">
          <a:xfrm flipH="1">
            <a:off x="1860331" y="2242079"/>
            <a:ext cx="575441" cy="753369"/>
          </a:xfrm>
          <a:prstGeom prst="straightConnector1">
            <a:avLst/>
          </a:prstGeom>
          <a:solidFill>
            <a:schemeClr val="accent1"/>
          </a:solidFill>
          <a:ln w="12700" cap="flat" cmpd="sng" algn="ctr">
            <a:solidFill>
              <a:schemeClr val="tx1"/>
            </a:solidFill>
            <a:prstDash val="solid"/>
            <a:round/>
            <a:headEnd type="none" w="lg" len="med"/>
            <a:tailEnd type="arrow"/>
          </a:ln>
          <a:effectLst/>
        </p:spPr>
      </p:cxnSp>
      <p:cxnSp>
        <p:nvCxnSpPr>
          <p:cNvPr id="43" name="Straight Arrow Connector 42"/>
          <p:cNvCxnSpPr>
            <a:stCxn id="42" idx="1"/>
          </p:cNvCxnSpPr>
          <p:nvPr/>
        </p:nvCxnSpPr>
        <p:spPr bwMode="auto">
          <a:xfrm flipH="1" flipV="1">
            <a:off x="551793" y="5423339"/>
            <a:ext cx="204950" cy="745498"/>
          </a:xfrm>
          <a:prstGeom prst="straightConnector1">
            <a:avLst/>
          </a:prstGeom>
          <a:solidFill>
            <a:schemeClr val="accent1"/>
          </a:solidFill>
          <a:ln w="12700" cap="flat" cmpd="sng" algn="ctr">
            <a:solidFill>
              <a:schemeClr val="tx1"/>
            </a:solidFill>
            <a:prstDash val="solid"/>
            <a:round/>
            <a:headEnd type="none" w="lg" len="med"/>
            <a:tailEnd type="arrow"/>
          </a:ln>
          <a:effectLst/>
        </p:spPr>
      </p:cxnSp>
      <p:sp>
        <p:nvSpPr>
          <p:cNvPr id="70" name="TextBox 69"/>
          <p:cNvSpPr txBox="1"/>
          <p:nvPr/>
        </p:nvSpPr>
        <p:spPr>
          <a:xfrm>
            <a:off x="5517931" y="3279227"/>
            <a:ext cx="2255746" cy="523220"/>
          </a:xfrm>
          <a:prstGeom prst="rect">
            <a:avLst/>
          </a:prstGeom>
          <a:solidFill>
            <a:srgbClr val="FFFFFF">
              <a:alpha val="50196"/>
            </a:srgbClr>
          </a:solidFill>
        </p:spPr>
        <p:txBody>
          <a:bodyPr wrap="none" rtlCol="0">
            <a:spAutoFit/>
          </a:bodyPr>
          <a:lstStyle/>
          <a:p>
            <a:r>
              <a:rPr lang="en-US" dirty="0" smtClean="0">
                <a:solidFill>
                  <a:schemeClr val="accent4"/>
                </a:solidFill>
              </a:rPr>
              <a:t>Sedimentation</a:t>
            </a:r>
            <a:endParaRPr lang="en-US" dirty="0">
              <a:solidFill>
                <a:schemeClr val="accent4"/>
              </a:solidFill>
            </a:endParaRPr>
          </a:p>
        </p:txBody>
      </p:sp>
      <p:sp>
        <p:nvSpPr>
          <p:cNvPr id="53" name="TextBox 52"/>
          <p:cNvSpPr txBox="1"/>
          <p:nvPr/>
        </p:nvSpPr>
        <p:spPr>
          <a:xfrm>
            <a:off x="3880944" y="3366538"/>
            <a:ext cx="16764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latin typeface="Calibri"/>
              </a:rPr>
              <a:t>Plate Settlers</a:t>
            </a:r>
          </a:p>
        </p:txBody>
      </p:sp>
      <p:cxnSp>
        <p:nvCxnSpPr>
          <p:cNvPr id="83" name="Straight Arrow Connector 82"/>
          <p:cNvCxnSpPr>
            <a:stCxn id="71" idx="0"/>
          </p:cNvCxnSpPr>
          <p:nvPr/>
        </p:nvCxnSpPr>
        <p:spPr bwMode="auto">
          <a:xfrm flipV="1">
            <a:off x="1725169" y="5060197"/>
            <a:ext cx="111380" cy="497281"/>
          </a:xfrm>
          <a:prstGeom prst="straightConnector1">
            <a:avLst/>
          </a:prstGeom>
          <a:solidFill>
            <a:schemeClr val="accent1"/>
          </a:solidFill>
          <a:ln w="12700" cap="flat" cmpd="sng" algn="ctr">
            <a:solidFill>
              <a:schemeClr val="tx1"/>
            </a:solidFill>
            <a:prstDash val="solid"/>
            <a:round/>
            <a:headEnd type="none" w="lg" len="med"/>
            <a:tailEnd type="arrow"/>
          </a:ln>
          <a:effectLst/>
        </p:spPr>
      </p:cxnSp>
    </p:spTree>
    <p:extLst>
      <p:ext uri="{BB962C8B-B14F-4D97-AF65-F5344CB8AC3E}">
        <p14:creationId xmlns:p14="http://schemas.microsoft.com/office/powerpoint/2010/main" xmlns="" val="236622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grpId="0" nodeType="clickEffect">
                                  <p:stCondLst>
                                    <p:cond delay="500"/>
                                  </p:stCondLst>
                                  <p:childTnLst>
                                    <p:animMotion origin="layout" path="M 3.61111E-6 2.22222E-6 L 0.0052 0.10578 L 0.13802 0.28495 L 0.16562 0.29421 L 0.65 0.30578 L 0.64826 0.3493 C 0.65086 0.35324 0.66336 0.36666 0.66597 0.32916 C 0.66857 0.29166 0.65677 0.17801 0.66389 0.12407 L 0.70694 0.02291 L 0.71389 -0.00695 L 0.12066 -0.00232 L 0.1052 -0.03218 L 0.09149 -0.02523 L 0.08455 0.00694 " pathEditMode="relative" rAng="0" ptsTypes="AAAAAasAAAAAAA">
                                      <p:cBhvr>
                                        <p:cTn id="6" dur="10000" fill="hold"/>
                                        <p:tgtEl>
                                          <p:spTgt spid="28"/>
                                        </p:tgtEl>
                                        <p:attrNameLst>
                                          <p:attrName>ppt_x</p:attrName>
                                          <p:attrName>ppt_y</p:attrName>
                                        </p:attrNameLst>
                                      </p:cBhvr>
                                      <p:rCtr x="357" y="167"/>
                                    </p:animMotion>
                                  </p:childTnLst>
                                </p:cTn>
                              </p:par>
                              <p:par>
                                <p:cTn id="7" presetID="0" presetClass="path" presetSubtype="0" repeatCount="indefinite" fill="hold" grpId="0" nodeType="withEffect">
                                  <p:stCondLst>
                                    <p:cond delay="4000"/>
                                  </p:stCondLst>
                                  <p:childTnLst>
                                    <p:animMotion origin="layout" path="M 1.94444E-6 2.96296E-6 L 0.00521 0.10578 L 0.13802 0.28495 L 0.16562 0.29421 L 0.32691 0.31412 L 0.33385 0.35301 C 0.33767 0.35648 0.34496 0.37152 0.3493 0.33472 L 0.35972 0.1324 L 0.3993 0.03356 L 0.3993 0.0037 L 0.12066 -0.00232 L 0.10521 -0.03218 L 0.09149 -0.02523 L 0.08455 0.00694 " pathEditMode="relative" rAng="0" ptsTypes="AAAAAaSAAAAAAA">
                                      <p:cBhvr>
                                        <p:cTn id="8" dur="10000" fill="hold"/>
                                        <p:tgtEl>
                                          <p:spTgt spid="60"/>
                                        </p:tgtEl>
                                        <p:attrNameLst>
                                          <p:attrName>ppt_x</p:attrName>
                                          <p:attrName>ppt_y</p:attrName>
                                        </p:attrNameLst>
                                      </p:cBhvr>
                                      <p:rCtr x="200" y="1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r>
              <a:rPr lang="en-US" sz="4000"/>
              <a:t>Defining Capture Velocity for Plate and Tube Settlers</a:t>
            </a:r>
          </a:p>
        </p:txBody>
      </p:sp>
      <p:sp>
        <p:nvSpPr>
          <p:cNvPr id="401411" name="Line 3"/>
          <p:cNvSpPr>
            <a:spLocks noChangeShapeType="1"/>
          </p:cNvSpPr>
          <p:nvPr/>
        </p:nvSpPr>
        <p:spPr bwMode="auto">
          <a:xfrm rot="1800000" flipV="1">
            <a:off x="1782763" y="2419350"/>
            <a:ext cx="0" cy="4286250"/>
          </a:xfrm>
          <a:prstGeom prst="line">
            <a:avLst/>
          </a:prstGeom>
          <a:noFill/>
          <a:ln w="38100">
            <a:solidFill>
              <a:schemeClr val="tx1"/>
            </a:solidFill>
            <a:round/>
            <a:headEnd type="none" w="lg" len="med"/>
            <a:tailEnd type="none" w="lg" len="med"/>
          </a:ln>
          <a:effectLst/>
        </p:spPr>
        <p:txBody>
          <a:bodyPr anchor="ctr">
            <a:spAutoFit/>
          </a:bodyPr>
          <a:lstStyle/>
          <a:p>
            <a:endParaRPr lang="en-US"/>
          </a:p>
        </p:txBody>
      </p:sp>
      <p:sp>
        <p:nvSpPr>
          <p:cNvPr id="401412" name="Line 4"/>
          <p:cNvSpPr>
            <a:spLocks noChangeShapeType="1"/>
          </p:cNvSpPr>
          <p:nvPr/>
        </p:nvSpPr>
        <p:spPr bwMode="auto">
          <a:xfrm rot="1800000" flipV="1">
            <a:off x="3230563" y="2419350"/>
            <a:ext cx="0" cy="4286250"/>
          </a:xfrm>
          <a:prstGeom prst="line">
            <a:avLst/>
          </a:prstGeom>
          <a:noFill/>
          <a:ln w="38100">
            <a:solidFill>
              <a:schemeClr val="tx1"/>
            </a:solidFill>
            <a:round/>
            <a:headEnd type="none" w="lg" len="med"/>
            <a:tailEnd type="none" w="lg" len="med"/>
          </a:ln>
          <a:effectLst/>
        </p:spPr>
        <p:txBody>
          <a:bodyPr wrap="none" anchor="ctr">
            <a:spAutoFit/>
          </a:bodyPr>
          <a:lstStyle/>
          <a:p>
            <a:endParaRPr lang="en-US"/>
          </a:p>
        </p:txBody>
      </p:sp>
      <p:sp>
        <p:nvSpPr>
          <p:cNvPr id="401413" name="Text Box 5"/>
          <p:cNvSpPr txBox="1">
            <a:spLocks noChangeArrowheads="1"/>
          </p:cNvSpPr>
          <p:nvPr/>
        </p:nvSpPr>
        <p:spPr bwMode="auto">
          <a:xfrm>
            <a:off x="3136900" y="4692650"/>
            <a:ext cx="407988" cy="519113"/>
          </a:xfrm>
          <a:prstGeom prst="rect">
            <a:avLst/>
          </a:prstGeom>
          <a:noFill/>
          <a:ln w="12700">
            <a:noFill/>
            <a:miter lim="800000"/>
            <a:headEnd type="none" w="lg" len="med"/>
            <a:tailEnd type="none" w="lg" len="med"/>
          </a:ln>
          <a:effectLst/>
        </p:spPr>
        <p:txBody>
          <a:bodyPr wrap="none">
            <a:spAutoFit/>
          </a:bodyPr>
          <a:lstStyle/>
          <a:p>
            <a:r>
              <a:rPr lang="en-US">
                <a:latin typeface="Symbol" pitchFamily="18" charset="2"/>
              </a:rPr>
              <a:t>a</a:t>
            </a:r>
          </a:p>
        </p:txBody>
      </p:sp>
      <p:sp>
        <p:nvSpPr>
          <p:cNvPr id="401414" name="Line 6"/>
          <p:cNvSpPr>
            <a:spLocks noChangeShapeType="1"/>
          </p:cNvSpPr>
          <p:nvPr/>
        </p:nvSpPr>
        <p:spPr bwMode="auto">
          <a:xfrm>
            <a:off x="2882900" y="5175250"/>
            <a:ext cx="7366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01415" name="Line 7"/>
          <p:cNvSpPr>
            <a:spLocks noChangeShapeType="1"/>
          </p:cNvSpPr>
          <p:nvPr/>
        </p:nvSpPr>
        <p:spPr bwMode="auto">
          <a:xfrm>
            <a:off x="1787525" y="4532313"/>
            <a:ext cx="1049338" cy="654050"/>
          </a:xfrm>
          <a:prstGeom prst="line">
            <a:avLst/>
          </a:prstGeom>
          <a:noFill/>
          <a:ln w="12700">
            <a:solidFill>
              <a:schemeClr val="tx1"/>
            </a:solidFill>
            <a:round/>
            <a:headEnd type="triangle" w="lg" len="med"/>
            <a:tailEnd type="triangle" w="lg" len="med"/>
          </a:ln>
          <a:effectLst/>
        </p:spPr>
        <p:txBody>
          <a:bodyPr anchor="ctr">
            <a:spAutoFit/>
          </a:bodyPr>
          <a:lstStyle/>
          <a:p>
            <a:endParaRPr lang="en-US"/>
          </a:p>
        </p:txBody>
      </p:sp>
      <p:sp>
        <p:nvSpPr>
          <p:cNvPr id="401416" name="Text Box 8"/>
          <p:cNvSpPr txBox="1">
            <a:spLocks noChangeArrowheads="1"/>
          </p:cNvSpPr>
          <p:nvPr/>
        </p:nvSpPr>
        <p:spPr bwMode="auto">
          <a:xfrm>
            <a:off x="1876425" y="4386263"/>
            <a:ext cx="361950" cy="519112"/>
          </a:xfrm>
          <a:prstGeom prst="rect">
            <a:avLst/>
          </a:prstGeom>
          <a:solidFill>
            <a:schemeClr val="bg1"/>
          </a:solidFill>
          <a:ln w="12700">
            <a:noFill/>
            <a:miter lim="800000"/>
            <a:headEnd type="none" w="lg" len="med"/>
            <a:tailEnd type="none" w="lg" len="med"/>
          </a:ln>
          <a:effectLst/>
        </p:spPr>
        <p:txBody>
          <a:bodyPr wrap="none">
            <a:spAutoFit/>
          </a:bodyPr>
          <a:lstStyle/>
          <a:p>
            <a:r>
              <a:rPr lang="en-US"/>
              <a:t>b</a:t>
            </a:r>
          </a:p>
        </p:txBody>
      </p:sp>
      <p:sp>
        <p:nvSpPr>
          <p:cNvPr id="401417" name="Line 9"/>
          <p:cNvSpPr>
            <a:spLocks noChangeShapeType="1"/>
          </p:cNvSpPr>
          <p:nvPr/>
        </p:nvSpPr>
        <p:spPr bwMode="auto">
          <a:xfrm rot="1800000" flipH="1">
            <a:off x="1514475" y="2286000"/>
            <a:ext cx="0" cy="4151313"/>
          </a:xfrm>
          <a:prstGeom prst="line">
            <a:avLst/>
          </a:prstGeom>
          <a:noFill/>
          <a:ln w="12700">
            <a:solidFill>
              <a:schemeClr val="tx1"/>
            </a:solidFill>
            <a:round/>
            <a:headEnd type="triangle" w="lg" len="med"/>
            <a:tailEnd type="triangle" w="lg" len="med"/>
          </a:ln>
          <a:effectLst/>
        </p:spPr>
        <p:txBody>
          <a:bodyPr anchor="ctr">
            <a:spAutoFit/>
          </a:bodyPr>
          <a:lstStyle/>
          <a:p>
            <a:endParaRPr lang="en-US"/>
          </a:p>
        </p:txBody>
      </p:sp>
      <p:sp>
        <p:nvSpPr>
          <p:cNvPr id="401418" name="Text Box 10"/>
          <p:cNvSpPr txBox="1">
            <a:spLocks noChangeArrowheads="1"/>
          </p:cNvSpPr>
          <p:nvPr/>
        </p:nvSpPr>
        <p:spPr bwMode="auto">
          <a:xfrm>
            <a:off x="1581150" y="3692525"/>
            <a:ext cx="401638" cy="519113"/>
          </a:xfrm>
          <a:prstGeom prst="rect">
            <a:avLst/>
          </a:prstGeom>
          <a:solidFill>
            <a:schemeClr val="bg1"/>
          </a:solidFill>
          <a:ln w="12700">
            <a:noFill/>
            <a:miter lim="800000"/>
            <a:headEnd type="none" w="lg" len="med"/>
            <a:tailEnd type="none" w="lg" len="med"/>
          </a:ln>
          <a:effectLst/>
        </p:spPr>
        <p:txBody>
          <a:bodyPr wrap="none">
            <a:spAutoFit/>
          </a:bodyPr>
          <a:lstStyle/>
          <a:p>
            <a:r>
              <a:rPr lang="en-US"/>
              <a:t>L</a:t>
            </a:r>
          </a:p>
        </p:txBody>
      </p:sp>
      <p:sp>
        <p:nvSpPr>
          <p:cNvPr id="401419" name="Line 11"/>
          <p:cNvSpPr>
            <a:spLocks noChangeShapeType="1"/>
          </p:cNvSpPr>
          <p:nvPr/>
        </p:nvSpPr>
        <p:spPr bwMode="auto">
          <a:xfrm flipV="1">
            <a:off x="708025" y="2378075"/>
            <a:ext cx="0" cy="4017963"/>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graphicFrame>
        <p:nvGraphicFramePr>
          <p:cNvPr id="401420" name="Object 12"/>
          <p:cNvGraphicFramePr>
            <a:graphicFrameLocks noChangeAspect="1"/>
          </p:cNvGraphicFramePr>
          <p:nvPr/>
        </p:nvGraphicFramePr>
        <p:xfrm>
          <a:off x="1228725" y="2382838"/>
          <a:ext cx="914400" cy="279400"/>
        </p:xfrm>
        <a:graphic>
          <a:graphicData uri="http://schemas.openxmlformats.org/presentationml/2006/ole">
            <p:oleObj spid="_x0000_s401420" name="Equation" r:id="rId4" imgW="914400" imgH="279360" progId="Equation.DSMT4">
              <p:embed/>
            </p:oleObj>
          </a:graphicData>
        </a:graphic>
      </p:graphicFrame>
      <p:sp>
        <p:nvSpPr>
          <p:cNvPr id="401421" name="Line 13"/>
          <p:cNvSpPr>
            <a:spLocks noChangeShapeType="1"/>
          </p:cNvSpPr>
          <p:nvPr/>
        </p:nvSpPr>
        <p:spPr bwMode="auto">
          <a:xfrm flipH="1">
            <a:off x="708025" y="2725738"/>
            <a:ext cx="2085975"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graphicFrame>
        <p:nvGraphicFramePr>
          <p:cNvPr id="401422" name="Object 14"/>
          <p:cNvGraphicFramePr>
            <a:graphicFrameLocks noChangeAspect="1"/>
          </p:cNvGraphicFramePr>
          <p:nvPr/>
        </p:nvGraphicFramePr>
        <p:xfrm>
          <a:off x="3189288" y="2147888"/>
          <a:ext cx="673100" cy="723900"/>
        </p:xfrm>
        <a:graphic>
          <a:graphicData uri="http://schemas.openxmlformats.org/presentationml/2006/ole">
            <p:oleObj spid="_x0000_s401422" name="Equation" r:id="rId5" imgW="672840" imgH="723600" progId="Equation.DSMT4">
              <p:embed/>
            </p:oleObj>
          </a:graphicData>
        </a:graphic>
      </p:graphicFrame>
      <p:sp>
        <p:nvSpPr>
          <p:cNvPr id="401423" name="Line 15"/>
          <p:cNvSpPr>
            <a:spLocks noChangeShapeType="1"/>
          </p:cNvSpPr>
          <p:nvPr/>
        </p:nvSpPr>
        <p:spPr bwMode="auto">
          <a:xfrm flipV="1">
            <a:off x="2844800" y="2327275"/>
            <a:ext cx="0" cy="334963"/>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01424" name="Line 16"/>
          <p:cNvSpPr>
            <a:spLocks noChangeShapeType="1"/>
          </p:cNvSpPr>
          <p:nvPr/>
        </p:nvSpPr>
        <p:spPr bwMode="auto">
          <a:xfrm flipV="1">
            <a:off x="4302125" y="2300288"/>
            <a:ext cx="0" cy="334962"/>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01425" name="Line 17"/>
          <p:cNvSpPr>
            <a:spLocks noChangeShapeType="1"/>
          </p:cNvSpPr>
          <p:nvPr/>
        </p:nvSpPr>
        <p:spPr bwMode="auto">
          <a:xfrm flipV="1">
            <a:off x="1701800" y="5743575"/>
            <a:ext cx="406400" cy="72390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401426" name="Text Box 18"/>
          <p:cNvSpPr txBox="1">
            <a:spLocks noChangeArrowheads="1"/>
          </p:cNvSpPr>
          <p:nvPr/>
        </p:nvSpPr>
        <p:spPr bwMode="auto">
          <a:xfrm>
            <a:off x="1400175" y="5075238"/>
            <a:ext cx="642938" cy="519112"/>
          </a:xfrm>
          <a:prstGeom prst="rect">
            <a:avLst/>
          </a:prstGeom>
          <a:noFill/>
          <a:ln w="12700">
            <a:noFill/>
            <a:miter lim="800000"/>
            <a:headEnd type="none" w="lg" len="med"/>
            <a:tailEnd type="none" w="lg" len="med"/>
          </a:ln>
          <a:effectLst/>
        </p:spPr>
        <p:txBody>
          <a:bodyPr wrap="none">
            <a:spAutoFit/>
          </a:bodyPr>
          <a:lstStyle/>
          <a:p>
            <a:r>
              <a:rPr lang="en-US" i="1"/>
              <a:t>V</a:t>
            </a:r>
            <a:r>
              <a:rPr lang="en-US" i="1" baseline="-25000"/>
              <a:t>up</a:t>
            </a:r>
            <a:endParaRPr lang="en-US" i="1"/>
          </a:p>
        </p:txBody>
      </p:sp>
      <p:sp>
        <p:nvSpPr>
          <p:cNvPr id="401427" name="Line 19"/>
          <p:cNvSpPr>
            <a:spLocks noChangeShapeType="1"/>
          </p:cNvSpPr>
          <p:nvPr/>
        </p:nvSpPr>
        <p:spPr bwMode="auto">
          <a:xfrm flipV="1">
            <a:off x="1701800" y="5741988"/>
            <a:ext cx="0" cy="708025"/>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
        <p:nvSpPr>
          <p:cNvPr id="401428" name="Text Box 20"/>
          <p:cNvSpPr txBox="1">
            <a:spLocks noChangeArrowheads="1"/>
          </p:cNvSpPr>
          <p:nvPr/>
        </p:nvSpPr>
        <p:spPr bwMode="auto">
          <a:xfrm>
            <a:off x="2055813" y="5154613"/>
            <a:ext cx="554037" cy="519112"/>
          </a:xfrm>
          <a:prstGeom prst="rect">
            <a:avLst/>
          </a:prstGeom>
          <a:noFill/>
          <a:ln w="12700">
            <a:noFill/>
            <a:miter lim="800000"/>
            <a:headEnd type="none" w="lg" len="med"/>
            <a:tailEnd type="none" w="lg" len="med"/>
          </a:ln>
          <a:effectLst/>
        </p:spPr>
        <p:txBody>
          <a:bodyPr wrap="none">
            <a:spAutoFit/>
          </a:bodyPr>
          <a:lstStyle/>
          <a:p>
            <a:r>
              <a:rPr lang="en-US" i="1"/>
              <a:t>V</a:t>
            </a:r>
            <a:r>
              <a:rPr lang="en-US" i="1" baseline="-25000">
                <a:latin typeface="Symbol" pitchFamily="18" charset="2"/>
              </a:rPr>
              <a:t>a</a:t>
            </a:r>
            <a:endParaRPr lang="en-US" i="1">
              <a:latin typeface="Symbol" pitchFamily="18" charset="2"/>
            </a:endParaRPr>
          </a:p>
        </p:txBody>
      </p:sp>
      <p:sp>
        <p:nvSpPr>
          <p:cNvPr id="401429" name="Line 21"/>
          <p:cNvSpPr>
            <a:spLocks noChangeShapeType="1"/>
          </p:cNvSpPr>
          <p:nvPr/>
        </p:nvSpPr>
        <p:spPr bwMode="auto">
          <a:xfrm flipV="1">
            <a:off x="747713" y="2743200"/>
            <a:ext cx="3527425" cy="3670300"/>
          </a:xfrm>
          <a:prstGeom prst="line">
            <a:avLst/>
          </a:prstGeom>
          <a:noFill/>
          <a:ln w="28575">
            <a:solidFill>
              <a:schemeClr val="accent1"/>
            </a:solidFill>
            <a:prstDash val="sysDot"/>
            <a:round/>
            <a:headEnd type="none" w="lg" len="med"/>
            <a:tailEnd type="triangle" w="lg" len="med"/>
          </a:ln>
          <a:effectLst/>
        </p:spPr>
        <p:txBody>
          <a:bodyPr wrap="none" anchor="ctr">
            <a:spAutoFit/>
          </a:bodyPr>
          <a:lstStyle/>
          <a:p>
            <a:endParaRPr lang="en-US"/>
          </a:p>
        </p:txBody>
      </p:sp>
      <p:sp>
        <p:nvSpPr>
          <p:cNvPr id="401439" name="Text Box 31"/>
          <p:cNvSpPr txBox="1">
            <a:spLocks noChangeArrowheads="1"/>
          </p:cNvSpPr>
          <p:nvPr/>
        </p:nvSpPr>
        <p:spPr bwMode="auto">
          <a:xfrm>
            <a:off x="500063" y="3846513"/>
            <a:ext cx="361950" cy="519112"/>
          </a:xfrm>
          <a:prstGeom prst="rect">
            <a:avLst/>
          </a:prstGeom>
          <a:solidFill>
            <a:schemeClr val="bg1"/>
          </a:solidFill>
          <a:ln w="12700">
            <a:noFill/>
            <a:miter lim="800000"/>
            <a:headEnd type="none" w="lg" len="med"/>
            <a:tailEnd type="none" w="lg" len="med"/>
          </a:ln>
          <a:effectLst/>
        </p:spPr>
        <p:txBody>
          <a:bodyPr wrap="none">
            <a:spAutoFit/>
          </a:bodyPr>
          <a:lstStyle/>
          <a:p>
            <a:r>
              <a:rPr lang="en-US"/>
              <a:t>h</a:t>
            </a:r>
          </a:p>
        </p:txBody>
      </p:sp>
      <p:graphicFrame>
        <p:nvGraphicFramePr>
          <p:cNvPr id="401442" name="Object 34"/>
          <p:cNvGraphicFramePr>
            <a:graphicFrameLocks noChangeAspect="1"/>
          </p:cNvGraphicFramePr>
          <p:nvPr/>
        </p:nvGraphicFramePr>
        <p:xfrm>
          <a:off x="5405438" y="2940050"/>
          <a:ext cx="2628900" cy="838200"/>
        </p:xfrm>
        <a:graphic>
          <a:graphicData uri="http://schemas.openxmlformats.org/presentationml/2006/ole">
            <p:oleObj spid="_x0000_s401442" name="Equation" r:id="rId6" imgW="2628720" imgH="838080" progId="Equation.DSMT4">
              <p:embed/>
            </p:oleObj>
          </a:graphicData>
        </a:graphic>
      </p:graphicFrame>
      <p:sp>
        <p:nvSpPr>
          <p:cNvPr id="401443" name="Text Box 35"/>
          <p:cNvSpPr txBox="1">
            <a:spLocks noChangeArrowheads="1"/>
          </p:cNvSpPr>
          <p:nvPr/>
        </p:nvSpPr>
        <p:spPr bwMode="auto">
          <a:xfrm>
            <a:off x="5108575" y="2297113"/>
            <a:ext cx="3400425" cy="519112"/>
          </a:xfrm>
          <a:prstGeom prst="rect">
            <a:avLst/>
          </a:prstGeom>
          <a:noFill/>
          <a:ln w="12700">
            <a:noFill/>
            <a:miter lim="800000"/>
            <a:headEnd type="none" w="lg" len="med"/>
            <a:tailEnd type="none" w="lg" len="med"/>
          </a:ln>
          <a:effectLst/>
        </p:spPr>
        <p:txBody>
          <a:bodyPr wrap="none">
            <a:spAutoFit/>
          </a:bodyPr>
          <a:lstStyle/>
          <a:p>
            <a:r>
              <a:rPr lang="en-US"/>
              <a:t>It can be shown that…</a:t>
            </a:r>
          </a:p>
        </p:txBody>
      </p:sp>
      <p:sp>
        <p:nvSpPr>
          <p:cNvPr id="401444" name="Text Box 36"/>
          <p:cNvSpPr txBox="1">
            <a:spLocks noChangeArrowheads="1"/>
          </p:cNvSpPr>
          <p:nvPr/>
        </p:nvSpPr>
        <p:spPr bwMode="auto">
          <a:xfrm>
            <a:off x="4183063" y="3913188"/>
            <a:ext cx="4718050" cy="946150"/>
          </a:xfrm>
          <a:prstGeom prst="rect">
            <a:avLst/>
          </a:prstGeom>
          <a:noFill/>
          <a:ln w="12700">
            <a:noFill/>
            <a:miter lim="800000"/>
            <a:headEnd type="none" w="lg" len="med"/>
            <a:tailEnd type="none" w="lg" len="med"/>
          </a:ln>
          <a:effectLst/>
        </p:spPr>
        <p:txBody>
          <a:bodyPr>
            <a:spAutoFit/>
          </a:bodyPr>
          <a:lstStyle/>
          <a:p>
            <a:r>
              <a:rPr lang="en-US"/>
              <a:t>This ratio is the performance gain from using plate settlers</a:t>
            </a:r>
          </a:p>
        </p:txBody>
      </p:sp>
      <p:sp>
        <p:nvSpPr>
          <p:cNvPr id="401445" name="Line 37"/>
          <p:cNvSpPr>
            <a:spLocks noChangeShapeType="1"/>
          </p:cNvSpPr>
          <p:nvPr/>
        </p:nvSpPr>
        <p:spPr bwMode="auto">
          <a:xfrm flipV="1">
            <a:off x="4619625" y="3390900"/>
            <a:ext cx="714375" cy="581025"/>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
        <p:nvSpPr>
          <p:cNvPr id="401446" name="Text Box 38"/>
          <p:cNvSpPr txBox="1">
            <a:spLocks noChangeArrowheads="1"/>
          </p:cNvSpPr>
          <p:nvPr/>
        </p:nvSpPr>
        <p:spPr bwMode="auto">
          <a:xfrm>
            <a:off x="3419475" y="5308600"/>
            <a:ext cx="5603875" cy="1373188"/>
          </a:xfrm>
          <a:prstGeom prst="rect">
            <a:avLst/>
          </a:prstGeom>
          <a:noFill/>
          <a:ln w="12700">
            <a:noFill/>
            <a:miter lim="800000"/>
            <a:headEnd type="none" w="lg" len="med"/>
            <a:tailEnd type="none" w="lg" len="med"/>
          </a:ln>
          <a:effectLst/>
        </p:spPr>
        <p:txBody>
          <a:bodyPr>
            <a:spAutoFit/>
          </a:bodyPr>
          <a:lstStyle/>
          <a:p>
            <a:r>
              <a:rPr lang="en-US"/>
              <a:t>V</a:t>
            </a:r>
            <a:r>
              <a:rPr lang="en-US" baseline="-25000"/>
              <a:t>Up</a:t>
            </a:r>
            <a:r>
              <a:rPr lang="en-US"/>
              <a:t> is the vertical velocity obtained by dividing the flow by the horizontal cross sectional area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1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effectLst/>
        </p:spPr>
        <p:txBody>
          <a:bodyPr/>
          <a:lstStyle/>
          <a:p>
            <a:r>
              <a:rPr lang="en-US" sz="4000"/>
              <a:t>Lamella Design Strategy</a:t>
            </a:r>
          </a:p>
        </p:txBody>
      </p:sp>
      <p:sp>
        <p:nvSpPr>
          <p:cNvPr id="349187" name="Rectangle 3"/>
          <p:cNvSpPr>
            <a:spLocks noGrp="1" noChangeArrowheads="1"/>
          </p:cNvSpPr>
          <p:nvPr>
            <p:ph idx="1"/>
          </p:nvPr>
        </p:nvSpPr>
        <p:spPr>
          <a:xfrm>
            <a:off x="685800" y="1981200"/>
            <a:ext cx="5486400" cy="4648200"/>
          </a:xfrm>
        </p:spPr>
        <p:txBody>
          <a:bodyPr/>
          <a:lstStyle/>
          <a:p>
            <a:pPr>
              <a:lnSpc>
                <a:spcPct val="90000"/>
              </a:lnSpc>
            </a:pPr>
            <a:r>
              <a:rPr lang="en-US" dirty="0"/>
              <a:t>Angle is approximately 60</a:t>
            </a:r>
            <a:r>
              <a:rPr lang="en-US" dirty="0">
                <a:cs typeface="Times New Roman" pitchFamily="18" charset="0"/>
              </a:rPr>
              <a:t>°</a:t>
            </a:r>
            <a:r>
              <a:rPr lang="en-US" dirty="0"/>
              <a:t> to get solids to slide down the incline</a:t>
            </a:r>
          </a:p>
          <a:p>
            <a:pPr>
              <a:lnSpc>
                <a:spcPct val="90000"/>
              </a:lnSpc>
            </a:pPr>
            <a:r>
              <a:rPr lang="en-US" dirty="0"/>
              <a:t>Lamella spacing must be large relative to floc size (flocs can be several mm in diameter)</a:t>
            </a:r>
          </a:p>
          <a:p>
            <a:pPr>
              <a:lnSpc>
                <a:spcPct val="90000"/>
              </a:lnSpc>
            </a:pPr>
            <a:r>
              <a:rPr lang="en-US" dirty="0" err="1"/>
              <a:t>Upflow</a:t>
            </a:r>
            <a:r>
              <a:rPr lang="en-US" dirty="0"/>
              <a:t> velocity (Q/A</a:t>
            </a:r>
            <a:r>
              <a:rPr lang="en-US" baseline="-25000" dirty="0"/>
              <a:t>s</a:t>
            </a:r>
            <a:r>
              <a:rPr lang="en-US" dirty="0"/>
              <a:t>) can be </a:t>
            </a:r>
            <a:r>
              <a:rPr lang="en-US" dirty="0" smtClean="0"/>
              <a:t>1 mm/s</a:t>
            </a:r>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 Settler Design</a:t>
            </a:r>
            <a:endParaRPr lang="en-US" dirty="0"/>
          </a:p>
        </p:txBody>
      </p:sp>
      <p:graphicFrame>
        <p:nvGraphicFramePr>
          <p:cNvPr id="602114" name="Object 4"/>
          <p:cNvGraphicFramePr>
            <a:graphicFrameLocks noChangeAspect="1"/>
          </p:cNvGraphicFramePr>
          <p:nvPr/>
        </p:nvGraphicFramePr>
        <p:xfrm>
          <a:off x="547688" y="2058988"/>
          <a:ext cx="3606800" cy="825500"/>
        </p:xfrm>
        <a:graphic>
          <a:graphicData uri="http://schemas.openxmlformats.org/presentationml/2006/ole">
            <p:oleObj spid="_x0000_s602114" name="Equation" r:id="rId3" imgW="3606480" imgH="825480" progId="Equation.DSMT4">
              <p:embed/>
            </p:oleObj>
          </a:graphicData>
        </a:graphic>
      </p:graphicFrame>
      <p:sp>
        <p:nvSpPr>
          <p:cNvPr id="5" name="TextBox 4"/>
          <p:cNvSpPr txBox="1"/>
          <p:nvPr/>
        </p:nvSpPr>
        <p:spPr>
          <a:xfrm>
            <a:off x="5771409" y="2066306"/>
            <a:ext cx="1609736" cy="523220"/>
          </a:xfrm>
          <a:prstGeom prst="rect">
            <a:avLst/>
          </a:prstGeom>
          <a:noFill/>
        </p:spPr>
        <p:txBody>
          <a:bodyPr wrap="none" rtlCol="0">
            <a:spAutoFit/>
          </a:bodyPr>
          <a:lstStyle/>
          <a:p>
            <a:r>
              <a:rPr lang="en-US" dirty="0" smtClean="0"/>
              <a:t>Instead of</a:t>
            </a:r>
            <a:endParaRPr lang="en-US" dirty="0"/>
          </a:p>
        </p:txBody>
      </p:sp>
      <p:grpSp>
        <p:nvGrpSpPr>
          <p:cNvPr id="6" name="Group 28"/>
          <p:cNvGrpSpPr>
            <a:grpSpLocks/>
          </p:cNvGrpSpPr>
          <p:nvPr/>
        </p:nvGrpSpPr>
        <p:grpSpPr bwMode="auto">
          <a:xfrm>
            <a:off x="4581813" y="1971947"/>
            <a:ext cx="479425" cy="696912"/>
            <a:chOff x="4918" y="2074"/>
            <a:chExt cx="619" cy="901"/>
          </a:xfrm>
        </p:grpSpPr>
        <p:sp>
          <p:nvSpPr>
            <p:cNvPr id="7" name="Line 24"/>
            <p:cNvSpPr>
              <a:spLocks noChangeShapeType="1"/>
            </p:cNvSpPr>
            <p:nvPr/>
          </p:nvSpPr>
          <p:spPr bwMode="auto">
            <a:xfrm flipH="1">
              <a:off x="4918" y="2074"/>
              <a:ext cx="473" cy="820"/>
            </a:xfrm>
            <a:prstGeom prst="line">
              <a:avLst/>
            </a:prstGeom>
            <a:noFill/>
            <a:ln w="28575">
              <a:solidFill>
                <a:schemeClr val="accent1"/>
              </a:solidFill>
              <a:round/>
              <a:headEnd type="none" w="lg" len="med"/>
              <a:tailEnd type="none" w="lg" len="med"/>
            </a:ln>
            <a:effectLst/>
          </p:spPr>
          <p:txBody>
            <a:bodyPr anchor="ctr">
              <a:spAutoFit/>
            </a:bodyPr>
            <a:lstStyle/>
            <a:p>
              <a:endParaRPr lang="en-US"/>
            </a:p>
          </p:txBody>
        </p:sp>
        <p:sp>
          <p:nvSpPr>
            <p:cNvPr id="8" name="Line 25"/>
            <p:cNvSpPr>
              <a:spLocks noChangeShapeType="1"/>
            </p:cNvSpPr>
            <p:nvPr/>
          </p:nvSpPr>
          <p:spPr bwMode="auto">
            <a:xfrm flipH="1">
              <a:off x="5064" y="2155"/>
              <a:ext cx="473" cy="820"/>
            </a:xfrm>
            <a:prstGeom prst="line">
              <a:avLst/>
            </a:prstGeom>
            <a:noFill/>
            <a:ln w="28575">
              <a:solidFill>
                <a:schemeClr val="accent1"/>
              </a:solidFill>
              <a:round/>
              <a:headEnd type="none" w="lg" len="med"/>
              <a:tailEnd type="none" w="lg" len="med"/>
            </a:ln>
            <a:effectLst/>
          </p:spPr>
          <p:txBody>
            <a:bodyPr wrap="none" anchor="ctr">
              <a:spAutoFit/>
            </a:bodyPr>
            <a:lstStyle/>
            <a:p>
              <a:endParaRPr lang="en-US"/>
            </a:p>
          </p:txBody>
        </p:sp>
      </p:grpSp>
      <p:grpSp>
        <p:nvGrpSpPr>
          <p:cNvPr id="9" name="Group 33"/>
          <p:cNvGrpSpPr>
            <a:grpSpLocks/>
          </p:cNvGrpSpPr>
          <p:nvPr/>
        </p:nvGrpSpPr>
        <p:grpSpPr bwMode="auto">
          <a:xfrm>
            <a:off x="7554524" y="1925269"/>
            <a:ext cx="544513" cy="720725"/>
            <a:chOff x="4944" y="3326"/>
            <a:chExt cx="619" cy="820"/>
          </a:xfrm>
        </p:grpSpPr>
        <p:sp>
          <p:nvSpPr>
            <p:cNvPr id="10" name="Line 34"/>
            <p:cNvSpPr>
              <a:spLocks noChangeShapeType="1"/>
            </p:cNvSpPr>
            <p:nvPr/>
          </p:nvSpPr>
          <p:spPr bwMode="auto">
            <a:xfrm flipH="1">
              <a:off x="4944" y="3326"/>
              <a:ext cx="473" cy="820"/>
            </a:xfrm>
            <a:prstGeom prst="line">
              <a:avLst/>
            </a:prstGeom>
            <a:noFill/>
            <a:ln w="28575">
              <a:solidFill>
                <a:schemeClr val="accent1"/>
              </a:solidFill>
              <a:round/>
              <a:headEnd type="none" w="lg" len="med"/>
              <a:tailEnd type="none" w="lg" len="med"/>
            </a:ln>
            <a:effectLst/>
          </p:spPr>
          <p:txBody>
            <a:bodyPr wrap="none" anchor="ctr">
              <a:spAutoFit/>
            </a:bodyPr>
            <a:lstStyle/>
            <a:p>
              <a:endParaRPr lang="en-US"/>
            </a:p>
          </p:txBody>
        </p:sp>
        <p:sp>
          <p:nvSpPr>
            <p:cNvPr id="11" name="Line 35"/>
            <p:cNvSpPr>
              <a:spLocks noChangeShapeType="1"/>
            </p:cNvSpPr>
            <p:nvPr/>
          </p:nvSpPr>
          <p:spPr bwMode="auto">
            <a:xfrm flipH="1">
              <a:off x="5090" y="3326"/>
              <a:ext cx="473" cy="820"/>
            </a:xfrm>
            <a:prstGeom prst="line">
              <a:avLst/>
            </a:prstGeom>
            <a:noFill/>
            <a:ln w="28575">
              <a:solidFill>
                <a:schemeClr val="accent1"/>
              </a:solidFill>
              <a:round/>
              <a:headEnd type="none" w="lg" len="med"/>
              <a:tailEnd type="none" w="lg" len="med"/>
            </a:ln>
            <a:effectLst/>
          </p:spPr>
          <p:txBody>
            <a:bodyPr wrap="none" anchor="ctr">
              <a:spAutoFit/>
            </a:bodyPr>
            <a:lstStyle/>
            <a:p>
              <a:endParaRPr lang="en-US"/>
            </a:p>
          </p:txBody>
        </p:sp>
      </p:grpSp>
      <p:graphicFrame>
        <p:nvGraphicFramePr>
          <p:cNvPr id="602116" name="Object 4"/>
          <p:cNvGraphicFramePr>
            <a:graphicFrameLocks noChangeAspect="1"/>
          </p:cNvGraphicFramePr>
          <p:nvPr/>
        </p:nvGraphicFramePr>
        <p:xfrm>
          <a:off x="471488" y="3181350"/>
          <a:ext cx="1917700" cy="406400"/>
        </p:xfrm>
        <a:graphic>
          <a:graphicData uri="http://schemas.openxmlformats.org/presentationml/2006/ole">
            <p:oleObj spid="_x0000_s602116" name="Equation" r:id="rId4" imgW="1917360" imgH="406080" progId="Equation.DSMT4">
              <p:embed/>
            </p:oleObj>
          </a:graphicData>
        </a:graphic>
      </p:graphicFrame>
      <p:graphicFrame>
        <p:nvGraphicFramePr>
          <p:cNvPr id="602117" name="Object 24"/>
          <p:cNvGraphicFramePr>
            <a:graphicFrameLocks noChangeAspect="1"/>
          </p:cNvGraphicFramePr>
          <p:nvPr/>
        </p:nvGraphicFramePr>
        <p:xfrm>
          <a:off x="863868" y="3844904"/>
          <a:ext cx="1231900" cy="723900"/>
        </p:xfrm>
        <a:graphic>
          <a:graphicData uri="http://schemas.openxmlformats.org/presentationml/2006/ole">
            <p:oleObj spid="_x0000_s602117" name="Equation" r:id="rId5" imgW="1231560" imgH="723600" progId="Equation.DSMT4">
              <p:embed/>
            </p:oleObj>
          </a:graphicData>
        </a:graphic>
      </p:graphicFrame>
      <p:graphicFrame>
        <p:nvGraphicFramePr>
          <p:cNvPr id="602118" name="Object 23"/>
          <p:cNvGraphicFramePr>
            <a:graphicFrameLocks noChangeAspect="1"/>
          </p:cNvGraphicFramePr>
          <p:nvPr/>
        </p:nvGraphicFramePr>
        <p:xfrm>
          <a:off x="356197" y="4771695"/>
          <a:ext cx="4191001" cy="800100"/>
        </p:xfrm>
        <a:graphic>
          <a:graphicData uri="http://schemas.openxmlformats.org/presentationml/2006/ole">
            <p:oleObj spid="_x0000_s602118" name="Equation" r:id="rId6" imgW="4190760" imgH="799920" progId="Equation.DSMT4">
              <p:embed/>
            </p:oleObj>
          </a:graphicData>
        </a:graphic>
      </p:graphicFrame>
      <p:graphicFrame>
        <p:nvGraphicFramePr>
          <p:cNvPr id="17" name="Object 23"/>
          <p:cNvGraphicFramePr>
            <a:graphicFrameLocks noChangeAspect="1"/>
          </p:cNvGraphicFramePr>
          <p:nvPr/>
        </p:nvGraphicFramePr>
        <p:xfrm>
          <a:off x="423575" y="5803385"/>
          <a:ext cx="3175000" cy="800100"/>
        </p:xfrm>
        <a:graphic>
          <a:graphicData uri="http://schemas.openxmlformats.org/presentationml/2006/ole">
            <p:oleObj spid="_x0000_s602120" name="Equation" r:id="rId7" imgW="3174840" imgH="799920" progId="Equation.DSMT4">
              <p:embed/>
            </p:oleObj>
          </a:graphicData>
        </a:graphic>
      </p:graphicFrame>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1" name="Picture 3"/>
          <p:cNvPicPr>
            <a:picLocks noChangeAspect="1" noChangeArrowheads="1"/>
          </p:cNvPicPr>
          <p:nvPr/>
        </p:nvPicPr>
        <p:blipFill>
          <a:blip r:embed="rId3" cstate="print"/>
          <a:srcRect/>
          <a:stretch>
            <a:fillRect/>
          </a:stretch>
        </p:blipFill>
        <p:spPr bwMode="auto">
          <a:xfrm>
            <a:off x="5172075" y="1524000"/>
            <a:ext cx="3943350" cy="5257800"/>
          </a:xfrm>
          <a:prstGeom prst="rect">
            <a:avLst/>
          </a:prstGeom>
          <a:noFill/>
          <a:ln w="12700">
            <a:noFill/>
            <a:miter lim="800000"/>
            <a:headEnd type="none" w="lg" len="med"/>
            <a:tailEnd type="none" w="lg" len="med"/>
          </a:ln>
          <a:effectLst/>
        </p:spPr>
      </p:pic>
      <p:pic>
        <p:nvPicPr>
          <p:cNvPr id="447492" name="Picture 4"/>
          <p:cNvPicPr>
            <a:picLocks noChangeAspect="1" noChangeArrowheads="1"/>
          </p:cNvPicPr>
          <p:nvPr/>
        </p:nvPicPr>
        <p:blipFill>
          <a:blip r:embed="rId4" cstate="print"/>
          <a:srcRect/>
          <a:stretch>
            <a:fillRect/>
          </a:stretch>
        </p:blipFill>
        <p:spPr bwMode="auto">
          <a:xfrm>
            <a:off x="5143500" y="1524000"/>
            <a:ext cx="4000500" cy="5334000"/>
          </a:xfrm>
          <a:prstGeom prst="rect">
            <a:avLst/>
          </a:prstGeom>
          <a:noFill/>
          <a:ln w="12700">
            <a:noFill/>
            <a:miter lim="800000"/>
            <a:headEnd type="none" w="lg" len="med"/>
            <a:tailEnd type="none" w="lg" len="med"/>
          </a:ln>
          <a:effectLst/>
        </p:spPr>
      </p:pic>
      <p:sp>
        <p:nvSpPr>
          <p:cNvPr id="447493" name="Rectangle 5"/>
          <p:cNvSpPr>
            <a:spLocks noGrp="1" noChangeArrowheads="1"/>
          </p:cNvSpPr>
          <p:nvPr>
            <p:ph type="title"/>
          </p:nvPr>
        </p:nvSpPr>
        <p:spPr>
          <a:xfrm>
            <a:off x="457200" y="304800"/>
            <a:ext cx="8458200" cy="1143000"/>
          </a:xfrm>
        </p:spPr>
        <p:txBody>
          <a:bodyPr/>
          <a:lstStyle/>
          <a:p>
            <a:r>
              <a:rPr lang="en-US"/>
              <a:t>AguaClara Evolution</a:t>
            </a:r>
          </a:p>
        </p:txBody>
      </p:sp>
      <p:sp>
        <p:nvSpPr>
          <p:cNvPr id="447494" name="Rectangle 6"/>
          <p:cNvSpPr>
            <a:spLocks noGrp="1" noChangeArrowheads="1"/>
          </p:cNvSpPr>
          <p:nvPr>
            <p:ph idx="1"/>
          </p:nvPr>
        </p:nvSpPr>
        <p:spPr>
          <a:xfrm>
            <a:off x="685800" y="1981200"/>
            <a:ext cx="3886200" cy="4114800"/>
          </a:xfrm>
        </p:spPr>
        <p:txBody>
          <a:bodyPr/>
          <a:lstStyle/>
          <a:p>
            <a:pPr>
              <a:lnSpc>
                <a:spcPct val="90000"/>
              </a:lnSpc>
            </a:pPr>
            <a:r>
              <a:rPr lang="en-US" sz="2400" dirty="0" err="1" smtClean="0"/>
              <a:t>Ojojona</a:t>
            </a:r>
            <a:r>
              <a:rPr lang="en-US" sz="2400" dirty="0" smtClean="0"/>
              <a:t> </a:t>
            </a:r>
            <a:r>
              <a:rPr lang="en-US" sz="2400" dirty="0"/>
              <a:t>- Vertical Flow Sedimentation (2 m)</a:t>
            </a:r>
          </a:p>
          <a:p>
            <a:pPr>
              <a:lnSpc>
                <a:spcPct val="90000"/>
              </a:lnSpc>
            </a:pPr>
            <a:r>
              <a:rPr lang="en-US" sz="2400" dirty="0"/>
              <a:t>Tamara and </a:t>
            </a:r>
            <a:r>
              <a:rPr lang="en-US" sz="2400" dirty="0" err="1"/>
              <a:t>Marcala</a:t>
            </a:r>
            <a:r>
              <a:rPr lang="en-US" sz="2400" dirty="0"/>
              <a:t> - sloped bottoms of the tanks (2 m)</a:t>
            </a:r>
          </a:p>
          <a:p>
            <a:pPr>
              <a:lnSpc>
                <a:spcPct val="90000"/>
              </a:lnSpc>
            </a:pPr>
            <a:r>
              <a:rPr lang="en-US" sz="2400" dirty="0"/>
              <a:t>4 </a:t>
            </a:r>
            <a:r>
              <a:rPr lang="en-US" sz="2400" dirty="0" err="1"/>
              <a:t>Comunidades</a:t>
            </a:r>
            <a:r>
              <a:rPr lang="en-US" sz="2400" dirty="0"/>
              <a:t> - Inlet manifold below the sloped bottoms (1.55 m) and no elevated </a:t>
            </a:r>
            <a:r>
              <a:rPr lang="en-US" sz="2400" dirty="0" smtClean="0"/>
              <a:t>platforms</a:t>
            </a:r>
          </a:p>
          <a:p>
            <a:pPr>
              <a:lnSpc>
                <a:spcPct val="90000"/>
              </a:lnSpc>
            </a:pPr>
            <a:r>
              <a:rPr lang="en-US" sz="2400" dirty="0" err="1" smtClean="0"/>
              <a:t>Agalteca</a:t>
            </a:r>
            <a:r>
              <a:rPr lang="en-US" sz="2400" dirty="0" smtClean="0"/>
              <a:t> – Inlet manifold pipe with orifices</a:t>
            </a:r>
            <a:endParaRPr lang="en-US" sz="2400" dirty="0"/>
          </a:p>
        </p:txBody>
      </p:sp>
      <p:pic>
        <p:nvPicPr>
          <p:cNvPr id="447495" name="Picture 7"/>
          <p:cNvPicPr>
            <a:picLocks noChangeAspect="1" noChangeArrowheads="1"/>
          </p:cNvPicPr>
          <p:nvPr/>
        </p:nvPicPr>
        <p:blipFill>
          <a:blip r:embed="rId5" cstate="print"/>
          <a:srcRect/>
          <a:stretch>
            <a:fillRect/>
          </a:stretch>
        </p:blipFill>
        <p:spPr bwMode="auto">
          <a:xfrm>
            <a:off x="5172075" y="1524000"/>
            <a:ext cx="3943350" cy="5257800"/>
          </a:xfrm>
          <a:prstGeom prst="rect">
            <a:avLst/>
          </a:prstGeom>
          <a:noFill/>
          <a:ln w="12700">
            <a:noFill/>
            <a:miter lim="800000"/>
            <a:headEnd type="none" w="lg" len="med"/>
            <a:tailEnd type="none" w="lg" len="me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74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7494">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4749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474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4749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474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749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7494">
                                            <p:txEl>
                                              <p:pRg st="3" end="3"/>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4474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MGP575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itle 5"/>
          <p:cNvSpPr>
            <a:spLocks noGrp="1"/>
          </p:cNvSpPr>
          <p:nvPr>
            <p:ph type="title"/>
          </p:nvPr>
        </p:nvSpPr>
        <p:spPr/>
        <p:txBody>
          <a:bodyPr/>
          <a:lstStyle/>
          <a:p>
            <a:r>
              <a:rPr lang="es-HN" dirty="0" smtClean="0"/>
              <a:t>Cuatro Comunidades</a:t>
            </a:r>
            <a:endParaRPr lang="en-US" dirty="0"/>
          </a:p>
        </p:txBody>
      </p:sp>
      <p:grpSp>
        <p:nvGrpSpPr>
          <p:cNvPr id="4" name="Group 8"/>
          <p:cNvGrpSpPr/>
          <p:nvPr/>
        </p:nvGrpSpPr>
        <p:grpSpPr>
          <a:xfrm>
            <a:off x="9144000" y="1890344"/>
            <a:ext cx="9144000" cy="4967656"/>
            <a:chOff x="0" y="1890344"/>
            <a:chExt cx="9144000" cy="4967656"/>
          </a:xfrm>
        </p:grpSpPr>
        <p:pic>
          <p:nvPicPr>
            <p:cNvPr id="5" name="Picture 4" descr="IMGP5753"/>
            <p:cNvPicPr>
              <a:picLocks noChangeAspect="1" noChangeArrowheads="1"/>
            </p:cNvPicPr>
            <p:nvPr/>
          </p:nvPicPr>
          <p:blipFill>
            <a:blip r:embed="rId3" cstate="print"/>
            <a:srcRect b="1051"/>
            <a:stretch>
              <a:fillRect/>
            </a:stretch>
          </p:blipFill>
          <p:spPr bwMode="auto">
            <a:xfrm>
              <a:off x="0" y="1890344"/>
              <a:ext cx="6694331" cy="4967656"/>
            </a:xfrm>
            <a:prstGeom prst="rect">
              <a:avLst/>
            </a:prstGeom>
            <a:noFill/>
            <a:ln w="9525">
              <a:noFill/>
              <a:miter lim="800000"/>
              <a:headEnd/>
              <a:tailEnd/>
            </a:ln>
            <a:effectLst/>
          </p:spPr>
        </p:pic>
        <p:pic>
          <p:nvPicPr>
            <p:cNvPr id="7" name="Picture 4" descr="IMGP6686"/>
            <p:cNvPicPr>
              <a:picLocks noChangeAspect="1" noChangeArrowheads="1"/>
            </p:cNvPicPr>
            <p:nvPr/>
          </p:nvPicPr>
          <p:blipFill>
            <a:blip r:embed="rId4" cstate="print"/>
            <a:srcRect l="8602" t="9032"/>
            <a:stretch>
              <a:fillRect/>
            </a:stretch>
          </p:blipFill>
          <p:spPr bwMode="auto">
            <a:xfrm flipH="1">
              <a:off x="5407257" y="1890344"/>
              <a:ext cx="3736743" cy="4958877"/>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1.48148E-6 L -1.00521 -1.48148E-6 " pathEditMode="relative" rAng="0" ptsTypes="AA">
                                      <p:cBhvr>
                                        <p:cTn id="6" dur="500" fill="hold"/>
                                        <p:tgtEl>
                                          <p:spTgt spid="4"/>
                                        </p:tgtEl>
                                        <p:attrNameLst>
                                          <p:attrName>ppt_x</p:attrName>
                                          <p:attrName>ppt_y</p:attrName>
                                        </p:attrNameLst>
                                      </p:cBhvr>
                                      <p:rCtr x="-5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5081954" cy="1143000"/>
          </a:xfrm>
        </p:spPr>
        <p:txBody>
          <a:bodyPr/>
          <a:lstStyle/>
          <a:p>
            <a:r>
              <a:rPr lang="en-US" dirty="0" smtClean="0"/>
              <a:t>Brainstorm</a:t>
            </a:r>
            <a:endParaRPr lang="en-US" dirty="0"/>
          </a:p>
        </p:txBody>
      </p:sp>
      <p:sp>
        <p:nvSpPr>
          <p:cNvPr id="3" name="Content Placeholder 2"/>
          <p:cNvSpPr>
            <a:spLocks noGrp="1"/>
          </p:cNvSpPr>
          <p:nvPr>
            <p:ph idx="1"/>
          </p:nvPr>
        </p:nvSpPr>
        <p:spPr/>
        <p:txBody>
          <a:bodyPr/>
          <a:lstStyle/>
          <a:p>
            <a:r>
              <a:rPr lang="en-US" dirty="0" smtClean="0"/>
              <a:t>Why is this problem occurring?</a:t>
            </a:r>
          </a:p>
          <a:p>
            <a:r>
              <a:rPr lang="en-US" dirty="0" smtClean="0"/>
              <a:t>How would you fix this problem?</a:t>
            </a:r>
          </a:p>
          <a:p>
            <a:r>
              <a:rPr lang="en-US" dirty="0" smtClean="0"/>
              <a:t>What concepts might be important in obtaining a solution?</a:t>
            </a:r>
          </a:p>
          <a:p>
            <a:r>
              <a:rPr lang="en-US" dirty="0" smtClean="0"/>
              <a:t>What are some of the other constraints that must be considered?</a:t>
            </a:r>
          </a:p>
          <a:p>
            <a:endParaRPr lang="en-US" dirty="0" smtClean="0"/>
          </a:p>
        </p:txBody>
      </p:sp>
      <p:grpSp>
        <p:nvGrpSpPr>
          <p:cNvPr id="4" name="Group 3"/>
          <p:cNvGrpSpPr/>
          <p:nvPr/>
        </p:nvGrpSpPr>
        <p:grpSpPr>
          <a:xfrm>
            <a:off x="5864469" y="0"/>
            <a:ext cx="3279531" cy="1749669"/>
            <a:chOff x="0" y="1890344"/>
            <a:chExt cx="9144000" cy="4967656"/>
          </a:xfrm>
        </p:grpSpPr>
        <p:pic>
          <p:nvPicPr>
            <p:cNvPr id="5" name="Picture 4" descr="IMGP5753"/>
            <p:cNvPicPr>
              <a:picLocks noChangeAspect="1" noChangeArrowheads="1"/>
            </p:cNvPicPr>
            <p:nvPr/>
          </p:nvPicPr>
          <p:blipFill>
            <a:blip r:embed="rId2" cstate="print"/>
            <a:srcRect b="1051"/>
            <a:stretch>
              <a:fillRect/>
            </a:stretch>
          </p:blipFill>
          <p:spPr bwMode="auto">
            <a:xfrm>
              <a:off x="0" y="1890344"/>
              <a:ext cx="6694331" cy="4967656"/>
            </a:xfrm>
            <a:prstGeom prst="rect">
              <a:avLst/>
            </a:prstGeom>
            <a:noFill/>
            <a:ln w="9525">
              <a:noFill/>
              <a:miter lim="800000"/>
              <a:headEnd/>
              <a:tailEnd/>
            </a:ln>
            <a:effectLst/>
          </p:spPr>
        </p:pic>
        <p:pic>
          <p:nvPicPr>
            <p:cNvPr id="6" name="Picture 4" descr="IMGP6686"/>
            <p:cNvPicPr>
              <a:picLocks noChangeAspect="1" noChangeArrowheads="1"/>
            </p:cNvPicPr>
            <p:nvPr/>
          </p:nvPicPr>
          <p:blipFill>
            <a:blip r:embed="rId3" cstate="print"/>
            <a:srcRect l="8602" t="9032"/>
            <a:stretch>
              <a:fillRect/>
            </a:stretch>
          </p:blipFill>
          <p:spPr bwMode="auto">
            <a:xfrm flipH="1">
              <a:off x="5407257" y="1890344"/>
              <a:ext cx="3736743" cy="4958877"/>
            </a:xfrm>
            <a:prstGeom prst="rect">
              <a:avLst/>
            </a:prstGeom>
            <a:noFill/>
          </p:spPr>
        </p:pic>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clrChange>
              <a:clrFrom>
                <a:srgbClr val="E6E6E6"/>
              </a:clrFrom>
              <a:clrTo>
                <a:srgbClr val="E6E6E6">
                  <a:alpha val="0"/>
                </a:srgbClr>
              </a:clrTo>
            </a:clrChange>
            <a:extLst>
              <a:ext uri="{28A0092B-C50C-407E-A947-70E740481C1C}">
                <a14:useLocalDpi xmlns:a14="http://schemas.microsoft.com/office/drawing/2010/main" xmlns="" val="0"/>
              </a:ext>
            </a:extLst>
          </a:blip>
          <a:srcRect l="14350" t="8605" r="11131" b="9418"/>
          <a:stretch/>
        </p:blipFill>
        <p:spPr bwMode="auto">
          <a:xfrm>
            <a:off x="0" y="228600"/>
            <a:ext cx="9144000" cy="66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flipV="1">
            <a:off x="228600" y="32766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3314700"/>
            <a:ext cx="381000" cy="876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95600" y="4648200"/>
            <a:ext cx="3048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819400" y="2743200"/>
            <a:ext cx="6096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2514600"/>
            <a:ext cx="6096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00400" y="2667000"/>
            <a:ext cx="533400" cy="1085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48100" y="2421007"/>
            <a:ext cx="533400" cy="1085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876800" y="2895600"/>
            <a:ext cx="1905000" cy="6112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181600" y="3030607"/>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715000" y="2878207"/>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172200" y="2721306"/>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629400" y="2598309"/>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724400" y="3183448"/>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267200" y="1676400"/>
            <a:ext cx="1905000" cy="6112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p:nvPr/>
        </p:nvCxnSpPr>
        <p:spPr>
          <a:xfrm>
            <a:off x="6705600" y="1676400"/>
            <a:ext cx="609600" cy="12018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305040" y="1519499"/>
            <a:ext cx="609600" cy="12018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52" name="TextBox 2051"/>
          <p:cNvSpPr txBox="1"/>
          <p:nvPr/>
        </p:nvSpPr>
        <p:spPr>
          <a:xfrm>
            <a:off x="152400" y="2558534"/>
            <a:ext cx="16764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Entrance Tank</a:t>
            </a:r>
          </a:p>
        </p:txBody>
      </p:sp>
      <p:sp>
        <p:nvSpPr>
          <p:cNvPr id="2053" name="TextBox 2052"/>
          <p:cNvSpPr txBox="1"/>
          <p:nvPr/>
        </p:nvSpPr>
        <p:spPr>
          <a:xfrm>
            <a:off x="1910080" y="2120402"/>
            <a:ext cx="1828800" cy="372303"/>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Flocculator</a:t>
            </a:r>
          </a:p>
        </p:txBody>
      </p:sp>
      <p:sp>
        <p:nvSpPr>
          <p:cNvPr id="2054" name="TextBox 2053"/>
          <p:cNvSpPr txBox="1"/>
          <p:nvPr/>
        </p:nvSpPr>
        <p:spPr>
          <a:xfrm>
            <a:off x="4762500" y="2270554"/>
            <a:ext cx="2209800" cy="646331"/>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FFFFFF"/>
                </a:solidFill>
                <a:latin typeface="Calibri"/>
              </a:rPr>
              <a:t>Sedimentation</a:t>
            </a:r>
          </a:p>
          <a:p>
            <a:pPr eaLnBrk="1" fontAlgn="auto" hangingPunct="1">
              <a:spcBef>
                <a:spcPts val="0"/>
              </a:spcBef>
              <a:spcAft>
                <a:spcPts val="0"/>
              </a:spcAft>
            </a:pPr>
            <a:r>
              <a:rPr lang="en-US" sz="1800" dirty="0" smtClean="0">
                <a:solidFill>
                  <a:srgbClr val="FFFFFF"/>
                </a:solidFill>
                <a:latin typeface="Calibri"/>
              </a:rPr>
              <a:t> Tanks</a:t>
            </a:r>
          </a:p>
        </p:txBody>
      </p:sp>
      <p:sp>
        <p:nvSpPr>
          <p:cNvPr id="2055" name="TextBox 2054"/>
          <p:cNvSpPr txBox="1"/>
          <p:nvPr/>
        </p:nvSpPr>
        <p:spPr>
          <a:xfrm>
            <a:off x="6967220" y="497840"/>
            <a:ext cx="1534160" cy="646331"/>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Stacked Rapid Sand Filters</a:t>
            </a:r>
          </a:p>
        </p:txBody>
      </p:sp>
      <p:pic>
        <p:nvPicPr>
          <p:cNvPr id="23" name="Picture 6"/>
          <p:cNvPicPr>
            <a:picLocks noChangeAspect="1" noChangeArrowheads="1"/>
          </p:cNvPicPr>
          <p:nvPr/>
        </p:nvPicPr>
        <p:blipFill>
          <a:blip r:embed="rId3" cstate="print"/>
          <a:srcRect/>
          <a:stretch>
            <a:fillRect/>
          </a:stretch>
        </p:blipFill>
        <p:spPr bwMode="auto">
          <a:xfrm>
            <a:off x="9144000" y="0"/>
            <a:ext cx="9144000" cy="6858000"/>
          </a:xfrm>
          <a:prstGeom prst="rect">
            <a:avLst/>
          </a:prstGeom>
          <a:noFill/>
          <a:ln w="12700">
            <a:noFill/>
            <a:miter lim="800000"/>
            <a:headEnd type="none" w="lg" len="med"/>
            <a:tailEnd type="none" w="lg" len="med"/>
          </a:ln>
        </p:spPr>
      </p:pic>
    </p:spTree>
    <p:extLst>
      <p:ext uri="{BB962C8B-B14F-4D97-AF65-F5344CB8AC3E}">
        <p14:creationId xmlns:p14="http://schemas.microsoft.com/office/powerpoint/2010/main" xmlns="" val="4111307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5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5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05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par>
                                <p:cTn id="60" presetID="22" presetClass="entr" presetSubtype="4"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00"/>
                                        <p:tgtEl>
                                          <p:spTgt spid="29"/>
                                        </p:tgtEl>
                                      </p:cBhvr>
                                    </p:animEffect>
                                  </p:childTnLst>
                                </p:cTn>
                              </p:par>
                              <p:par>
                                <p:cTn id="66" presetID="22" presetClass="entr" presetSubtype="4"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2048"/>
                                        </p:tgtEl>
                                        <p:attrNameLst>
                                          <p:attrName>style.visibility</p:attrName>
                                        </p:attrNameLst>
                                      </p:cBhvr>
                                      <p:to>
                                        <p:strVal val="visible"/>
                                      </p:to>
                                    </p:set>
                                    <p:animEffect transition="in" filter="wipe(up)">
                                      <p:cBhvr>
                                        <p:cTn id="85" dur="500"/>
                                        <p:tgtEl>
                                          <p:spTgt spid="2048"/>
                                        </p:tgtEl>
                                      </p:cBhvr>
                                    </p:animEffect>
                                  </p:childTnLst>
                                </p:cTn>
                              </p:par>
                              <p:par>
                                <p:cTn id="86" presetID="22" presetClass="entr" presetSubtype="1" fill="hold"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up)">
                                      <p:cBhvr>
                                        <p:cTn id="88" dur="500"/>
                                        <p:tgtEl>
                                          <p:spTgt spid="36"/>
                                        </p:tgtEl>
                                      </p:cBhvr>
                                    </p:animEffect>
                                  </p:childTnLst>
                                </p:cTn>
                              </p:par>
                            </p:childTnLst>
                          </p:cTn>
                        </p:par>
                      </p:childTnLst>
                    </p:cTn>
                  </p:par>
                  <p:par>
                    <p:cTn id="89" fill="hold">
                      <p:stCondLst>
                        <p:cond delay="indefinite"/>
                      </p:stCondLst>
                      <p:childTnLst>
                        <p:par>
                          <p:cTn id="90" fill="hold">
                            <p:stCondLst>
                              <p:cond delay="0"/>
                            </p:stCondLst>
                            <p:childTnLst>
                              <p:par>
                                <p:cTn id="91" presetID="35" presetClass="path" presetSubtype="0" accel="50000" decel="50000" fill="hold" nodeType="clickEffect">
                                  <p:stCondLst>
                                    <p:cond delay="0"/>
                                  </p:stCondLst>
                                  <p:childTnLst>
                                    <p:animMotion origin="layout" path="M 0 0 L -1.00694 0 " pathEditMode="relative" rAng="0" ptsTypes="AA">
                                      <p:cBhvr>
                                        <p:cTn id="92" dur="500" fill="hold"/>
                                        <p:tgtEl>
                                          <p:spTgt spid="23"/>
                                        </p:tgtEl>
                                        <p:attrNameLst>
                                          <p:attrName>ppt_x</p:attrName>
                                          <p:attrName>ppt_y</p:attrName>
                                        </p:attrNameLst>
                                      </p:cBhvr>
                                      <p:rCtr x="-50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3" grpId="0"/>
      <p:bldP spid="2054" grpId="0"/>
      <p:bldP spid="205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d side view.wmf"/>
          <p:cNvPicPr>
            <a:picLocks noChangeAspect="1"/>
          </p:cNvPicPr>
          <p:nvPr/>
        </p:nvPicPr>
        <p:blipFill>
          <a:blip r:embed="rId3" cstate="print">
            <a:lum bright="-40000"/>
          </a:blip>
          <a:srcRect l="13288" t="15241" r="13288" b="4065"/>
          <a:stretch>
            <a:fillRect/>
          </a:stretch>
        </p:blipFill>
        <p:spPr>
          <a:xfrm>
            <a:off x="0" y="1954060"/>
            <a:ext cx="9185453" cy="4764098"/>
          </a:xfrm>
          <a:prstGeom prst="rect">
            <a:avLst/>
          </a:prstGeom>
        </p:spPr>
      </p:pic>
      <p:sp>
        <p:nvSpPr>
          <p:cNvPr id="2" name="Title 1"/>
          <p:cNvSpPr>
            <a:spLocks noGrp="1"/>
          </p:cNvSpPr>
          <p:nvPr>
            <p:ph type="title"/>
          </p:nvPr>
        </p:nvSpPr>
        <p:spPr/>
        <p:txBody>
          <a:bodyPr/>
          <a:lstStyle/>
          <a:p>
            <a:r>
              <a:rPr lang="en-US" dirty="0" smtClean="0"/>
              <a:t>Large scale circulation and poor performance </a:t>
            </a:r>
            <a:endParaRPr lang="en-US" dirty="0"/>
          </a:p>
        </p:txBody>
      </p:sp>
      <p:sp>
        <p:nvSpPr>
          <p:cNvPr id="43" name="Rectangle 42"/>
          <p:cNvSpPr/>
          <p:nvPr/>
        </p:nvSpPr>
        <p:spPr bwMode="auto">
          <a:xfrm>
            <a:off x="609600" y="4572000"/>
            <a:ext cx="8001000" cy="1524000"/>
          </a:xfrm>
          <a:prstGeom prst="rect">
            <a:avLst/>
          </a:prstGeom>
          <a:solidFill>
            <a:schemeClr val="bg1"/>
          </a:solidFill>
          <a:ln w="12700" cap="flat" cmpd="sng" algn="ctr">
            <a:no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pic>
        <p:nvPicPr>
          <p:cNvPr id="42" name="Picture 41" descr="sed side view.wmf"/>
          <p:cNvPicPr>
            <a:picLocks noChangeAspect="1"/>
          </p:cNvPicPr>
          <p:nvPr/>
        </p:nvPicPr>
        <p:blipFill>
          <a:blip r:embed="rId3" cstate="print">
            <a:lum bright="-40000"/>
          </a:blip>
          <a:srcRect l="18161" t="63456" r="17883" b="14603"/>
          <a:stretch>
            <a:fillRect/>
          </a:stretch>
        </p:blipFill>
        <p:spPr>
          <a:xfrm>
            <a:off x="617262" y="4437432"/>
            <a:ext cx="8001000" cy="1295400"/>
          </a:xfrm>
          <a:prstGeom prst="rect">
            <a:avLst/>
          </a:prstGeom>
        </p:spPr>
      </p:pic>
      <p:grpSp>
        <p:nvGrpSpPr>
          <p:cNvPr id="3" name="Group 47"/>
          <p:cNvGrpSpPr/>
          <p:nvPr/>
        </p:nvGrpSpPr>
        <p:grpSpPr>
          <a:xfrm>
            <a:off x="1658162" y="5503861"/>
            <a:ext cx="6313248" cy="476950"/>
            <a:chOff x="1715312" y="5865811"/>
            <a:chExt cx="6313248" cy="476950"/>
          </a:xfrm>
        </p:grpSpPr>
        <p:cxnSp>
          <p:nvCxnSpPr>
            <p:cNvPr id="97" name="Straight Arrow Connector 96"/>
            <p:cNvCxnSpPr/>
            <p:nvPr/>
          </p:nvCxnSpPr>
          <p:spPr bwMode="auto">
            <a:xfrm rot="16200000" flipH="1">
              <a:off x="1715312" y="6068440"/>
              <a:ext cx="274320" cy="274320"/>
            </a:xfrm>
            <a:prstGeom prst="straightConnector1">
              <a:avLst/>
            </a:prstGeom>
            <a:noFill/>
            <a:ln w="25400" cap="flat" cmpd="sng" algn="ctr">
              <a:solidFill>
                <a:schemeClr val="tx2"/>
              </a:solidFill>
              <a:prstDash val="solid"/>
              <a:round/>
              <a:headEnd type="none" w="lg" len="med"/>
              <a:tailEnd type="arrow"/>
            </a:ln>
            <a:effectLst/>
          </p:spPr>
        </p:cxnSp>
        <p:cxnSp>
          <p:nvCxnSpPr>
            <p:cNvPr id="100" name="Straight Arrow Connector 99"/>
            <p:cNvCxnSpPr/>
            <p:nvPr/>
          </p:nvCxnSpPr>
          <p:spPr bwMode="auto">
            <a:xfrm rot="16200000" flipH="1">
              <a:off x="1944564" y="6073012"/>
              <a:ext cx="274320" cy="265176"/>
            </a:xfrm>
            <a:prstGeom prst="straightConnector1">
              <a:avLst/>
            </a:prstGeom>
            <a:noFill/>
            <a:ln w="25400" cap="flat" cmpd="sng" algn="ctr">
              <a:solidFill>
                <a:schemeClr val="tx2"/>
              </a:solidFill>
              <a:prstDash val="solid"/>
              <a:round/>
              <a:headEnd type="none" w="lg" len="med"/>
              <a:tailEnd type="arrow"/>
            </a:ln>
            <a:effectLst/>
          </p:spPr>
        </p:cxnSp>
        <p:cxnSp>
          <p:nvCxnSpPr>
            <p:cNvPr id="103" name="Straight Arrow Connector 102"/>
            <p:cNvCxnSpPr/>
            <p:nvPr/>
          </p:nvCxnSpPr>
          <p:spPr bwMode="auto">
            <a:xfrm rot="16200000" flipH="1">
              <a:off x="2173816" y="6077585"/>
              <a:ext cx="274320" cy="256032"/>
            </a:xfrm>
            <a:prstGeom prst="straightConnector1">
              <a:avLst/>
            </a:prstGeom>
            <a:noFill/>
            <a:ln w="25400" cap="flat" cmpd="sng" algn="ctr">
              <a:solidFill>
                <a:schemeClr val="tx2"/>
              </a:solidFill>
              <a:prstDash val="solid"/>
              <a:round/>
              <a:headEnd type="none" w="lg" len="med"/>
              <a:tailEnd type="arrow"/>
            </a:ln>
            <a:effectLst/>
          </p:spPr>
        </p:cxnSp>
        <p:cxnSp>
          <p:nvCxnSpPr>
            <p:cNvPr id="106" name="Straight Arrow Connector 105"/>
            <p:cNvCxnSpPr/>
            <p:nvPr/>
          </p:nvCxnSpPr>
          <p:spPr bwMode="auto">
            <a:xfrm rot="16200000" flipH="1">
              <a:off x="2403068" y="6082157"/>
              <a:ext cx="274320" cy="246888"/>
            </a:xfrm>
            <a:prstGeom prst="straightConnector1">
              <a:avLst/>
            </a:prstGeom>
            <a:noFill/>
            <a:ln w="25400" cap="flat" cmpd="sng" algn="ctr">
              <a:solidFill>
                <a:schemeClr val="tx2"/>
              </a:solidFill>
              <a:prstDash val="solid"/>
              <a:round/>
              <a:headEnd type="none" w="lg" len="med"/>
              <a:tailEnd type="arrow"/>
            </a:ln>
            <a:effectLst/>
          </p:spPr>
        </p:cxnSp>
        <p:cxnSp>
          <p:nvCxnSpPr>
            <p:cNvPr id="109" name="Straight Arrow Connector 108"/>
            <p:cNvCxnSpPr/>
            <p:nvPr/>
          </p:nvCxnSpPr>
          <p:spPr bwMode="auto">
            <a:xfrm rot="16200000" flipH="1">
              <a:off x="2632320" y="6086729"/>
              <a:ext cx="274320" cy="237744"/>
            </a:xfrm>
            <a:prstGeom prst="straightConnector1">
              <a:avLst/>
            </a:prstGeom>
            <a:noFill/>
            <a:ln w="25400" cap="flat" cmpd="sng" algn="ctr">
              <a:solidFill>
                <a:schemeClr val="tx2"/>
              </a:solidFill>
              <a:prstDash val="solid"/>
              <a:round/>
              <a:headEnd type="none" w="lg" len="med"/>
              <a:tailEnd type="arrow"/>
            </a:ln>
            <a:effectLst/>
          </p:spPr>
        </p:cxnSp>
        <p:cxnSp>
          <p:nvCxnSpPr>
            <p:cNvPr id="112" name="Straight Arrow Connector 111"/>
            <p:cNvCxnSpPr/>
            <p:nvPr/>
          </p:nvCxnSpPr>
          <p:spPr bwMode="auto">
            <a:xfrm rot="16200000" flipH="1">
              <a:off x="2861572" y="6091301"/>
              <a:ext cx="274320" cy="228600"/>
            </a:xfrm>
            <a:prstGeom prst="straightConnector1">
              <a:avLst/>
            </a:prstGeom>
            <a:noFill/>
            <a:ln w="25400" cap="flat" cmpd="sng" algn="ctr">
              <a:solidFill>
                <a:schemeClr val="tx2"/>
              </a:solidFill>
              <a:prstDash val="solid"/>
              <a:round/>
              <a:headEnd type="none" w="lg" len="med"/>
              <a:tailEnd type="arrow"/>
            </a:ln>
            <a:effectLst/>
          </p:spPr>
        </p:cxnSp>
        <p:cxnSp>
          <p:nvCxnSpPr>
            <p:cNvPr id="115" name="Straight Arrow Connector 114"/>
            <p:cNvCxnSpPr/>
            <p:nvPr/>
          </p:nvCxnSpPr>
          <p:spPr bwMode="auto">
            <a:xfrm rot="16200000" flipH="1">
              <a:off x="3090824" y="6095873"/>
              <a:ext cx="274320" cy="219456"/>
            </a:xfrm>
            <a:prstGeom prst="straightConnector1">
              <a:avLst/>
            </a:prstGeom>
            <a:noFill/>
            <a:ln w="25400" cap="flat" cmpd="sng" algn="ctr">
              <a:solidFill>
                <a:schemeClr val="tx2"/>
              </a:solidFill>
              <a:prstDash val="solid"/>
              <a:round/>
              <a:headEnd type="none" w="lg" len="med"/>
              <a:tailEnd type="arrow"/>
            </a:ln>
            <a:effectLst/>
          </p:spPr>
        </p:cxnSp>
        <p:cxnSp>
          <p:nvCxnSpPr>
            <p:cNvPr id="118" name="Straight Arrow Connector 117"/>
            <p:cNvCxnSpPr/>
            <p:nvPr/>
          </p:nvCxnSpPr>
          <p:spPr bwMode="auto">
            <a:xfrm rot="16200000" flipH="1">
              <a:off x="3320076" y="6100445"/>
              <a:ext cx="274320" cy="210312"/>
            </a:xfrm>
            <a:prstGeom prst="straightConnector1">
              <a:avLst/>
            </a:prstGeom>
            <a:noFill/>
            <a:ln w="25400" cap="flat" cmpd="sng" algn="ctr">
              <a:solidFill>
                <a:schemeClr val="tx2"/>
              </a:solidFill>
              <a:prstDash val="solid"/>
              <a:round/>
              <a:headEnd type="none" w="lg" len="med"/>
              <a:tailEnd type="arrow"/>
            </a:ln>
            <a:effectLst/>
          </p:spPr>
        </p:cxnSp>
        <p:cxnSp>
          <p:nvCxnSpPr>
            <p:cNvPr id="121" name="Straight Arrow Connector 120"/>
            <p:cNvCxnSpPr/>
            <p:nvPr/>
          </p:nvCxnSpPr>
          <p:spPr bwMode="auto">
            <a:xfrm rot="16200000" flipH="1">
              <a:off x="3549328" y="6105017"/>
              <a:ext cx="274320" cy="201168"/>
            </a:xfrm>
            <a:prstGeom prst="straightConnector1">
              <a:avLst/>
            </a:prstGeom>
            <a:noFill/>
            <a:ln w="25400" cap="flat" cmpd="sng" algn="ctr">
              <a:solidFill>
                <a:schemeClr val="tx2"/>
              </a:solidFill>
              <a:prstDash val="solid"/>
              <a:round/>
              <a:headEnd type="none" w="lg" len="med"/>
              <a:tailEnd type="arrow"/>
            </a:ln>
            <a:effectLst/>
          </p:spPr>
        </p:cxnSp>
        <p:cxnSp>
          <p:nvCxnSpPr>
            <p:cNvPr id="124" name="Straight Arrow Connector 123"/>
            <p:cNvCxnSpPr/>
            <p:nvPr/>
          </p:nvCxnSpPr>
          <p:spPr bwMode="auto">
            <a:xfrm rot="16200000" flipH="1">
              <a:off x="3778580" y="6109589"/>
              <a:ext cx="274320" cy="192024"/>
            </a:xfrm>
            <a:prstGeom prst="straightConnector1">
              <a:avLst/>
            </a:prstGeom>
            <a:noFill/>
            <a:ln w="25400" cap="flat" cmpd="sng" algn="ctr">
              <a:solidFill>
                <a:schemeClr val="tx2"/>
              </a:solidFill>
              <a:prstDash val="solid"/>
              <a:round/>
              <a:headEnd type="none" w="lg" len="med"/>
              <a:tailEnd type="arrow"/>
            </a:ln>
            <a:effectLst/>
          </p:spPr>
        </p:cxnSp>
        <p:cxnSp>
          <p:nvCxnSpPr>
            <p:cNvPr id="127" name="Straight Arrow Connector 126"/>
            <p:cNvCxnSpPr/>
            <p:nvPr/>
          </p:nvCxnSpPr>
          <p:spPr bwMode="auto">
            <a:xfrm rot="16200000" flipH="1">
              <a:off x="4007832" y="6114161"/>
              <a:ext cx="274320" cy="182880"/>
            </a:xfrm>
            <a:prstGeom prst="straightConnector1">
              <a:avLst/>
            </a:prstGeom>
            <a:noFill/>
            <a:ln w="25400" cap="flat" cmpd="sng" algn="ctr">
              <a:solidFill>
                <a:schemeClr val="tx2"/>
              </a:solidFill>
              <a:prstDash val="solid"/>
              <a:round/>
              <a:headEnd type="none" w="lg" len="med"/>
              <a:tailEnd type="arrow"/>
            </a:ln>
            <a:effectLst/>
          </p:spPr>
        </p:cxnSp>
        <p:cxnSp>
          <p:nvCxnSpPr>
            <p:cNvPr id="130" name="Straight Arrow Connector 129"/>
            <p:cNvCxnSpPr/>
            <p:nvPr/>
          </p:nvCxnSpPr>
          <p:spPr bwMode="auto">
            <a:xfrm rot="16200000" flipH="1">
              <a:off x="4237084" y="6118733"/>
              <a:ext cx="274320" cy="173736"/>
            </a:xfrm>
            <a:prstGeom prst="straightConnector1">
              <a:avLst/>
            </a:prstGeom>
            <a:noFill/>
            <a:ln w="25400" cap="flat" cmpd="sng" algn="ctr">
              <a:solidFill>
                <a:schemeClr val="tx2"/>
              </a:solidFill>
              <a:prstDash val="solid"/>
              <a:round/>
              <a:headEnd type="none" w="lg" len="med"/>
              <a:tailEnd type="arrow"/>
            </a:ln>
            <a:effectLst/>
          </p:spPr>
        </p:cxnSp>
        <p:cxnSp>
          <p:nvCxnSpPr>
            <p:cNvPr id="133" name="Straight Arrow Connector 132"/>
            <p:cNvCxnSpPr/>
            <p:nvPr/>
          </p:nvCxnSpPr>
          <p:spPr bwMode="auto">
            <a:xfrm rot="16200000" flipH="1">
              <a:off x="4466336" y="6123305"/>
              <a:ext cx="274320" cy="164592"/>
            </a:xfrm>
            <a:prstGeom prst="straightConnector1">
              <a:avLst/>
            </a:prstGeom>
            <a:noFill/>
            <a:ln w="25400" cap="flat" cmpd="sng" algn="ctr">
              <a:solidFill>
                <a:schemeClr val="tx2"/>
              </a:solidFill>
              <a:prstDash val="solid"/>
              <a:round/>
              <a:headEnd type="none" w="lg" len="med"/>
              <a:tailEnd type="arrow"/>
            </a:ln>
            <a:effectLst/>
          </p:spPr>
        </p:cxnSp>
        <p:cxnSp>
          <p:nvCxnSpPr>
            <p:cNvPr id="134" name="Straight Arrow Connector 133"/>
            <p:cNvCxnSpPr/>
            <p:nvPr/>
          </p:nvCxnSpPr>
          <p:spPr bwMode="auto">
            <a:xfrm rot="16200000" flipH="1">
              <a:off x="4695588" y="6127877"/>
              <a:ext cx="274320" cy="155448"/>
            </a:xfrm>
            <a:prstGeom prst="straightConnector1">
              <a:avLst/>
            </a:prstGeom>
            <a:noFill/>
            <a:ln w="25400" cap="flat" cmpd="sng" algn="ctr">
              <a:solidFill>
                <a:schemeClr val="tx2"/>
              </a:solidFill>
              <a:prstDash val="solid"/>
              <a:round/>
              <a:headEnd type="none" w="lg" len="med"/>
              <a:tailEnd type="arrow"/>
            </a:ln>
            <a:effectLst/>
          </p:spPr>
        </p:cxnSp>
        <p:cxnSp>
          <p:nvCxnSpPr>
            <p:cNvPr id="135" name="Straight Arrow Connector 134"/>
            <p:cNvCxnSpPr/>
            <p:nvPr/>
          </p:nvCxnSpPr>
          <p:spPr bwMode="auto">
            <a:xfrm rot="16200000" flipH="1">
              <a:off x="4924840" y="6132449"/>
              <a:ext cx="274320" cy="146304"/>
            </a:xfrm>
            <a:prstGeom prst="straightConnector1">
              <a:avLst/>
            </a:prstGeom>
            <a:noFill/>
            <a:ln w="25400" cap="flat" cmpd="sng" algn="ctr">
              <a:solidFill>
                <a:schemeClr val="tx2"/>
              </a:solidFill>
              <a:prstDash val="solid"/>
              <a:round/>
              <a:headEnd type="none" w="lg" len="med"/>
              <a:tailEnd type="arrow"/>
            </a:ln>
            <a:effectLst/>
          </p:spPr>
        </p:cxnSp>
        <p:cxnSp>
          <p:nvCxnSpPr>
            <p:cNvPr id="136" name="Straight Arrow Connector 135"/>
            <p:cNvCxnSpPr/>
            <p:nvPr/>
          </p:nvCxnSpPr>
          <p:spPr bwMode="auto">
            <a:xfrm rot="16200000" flipH="1">
              <a:off x="5154092" y="6137021"/>
              <a:ext cx="274320" cy="137160"/>
            </a:xfrm>
            <a:prstGeom prst="straightConnector1">
              <a:avLst/>
            </a:prstGeom>
            <a:noFill/>
            <a:ln w="25400" cap="flat" cmpd="sng" algn="ctr">
              <a:solidFill>
                <a:schemeClr val="tx2"/>
              </a:solidFill>
              <a:prstDash val="solid"/>
              <a:round/>
              <a:headEnd type="none" w="lg" len="med"/>
              <a:tailEnd type="arrow"/>
            </a:ln>
            <a:effectLst/>
          </p:spPr>
        </p:cxnSp>
        <p:cxnSp>
          <p:nvCxnSpPr>
            <p:cNvPr id="137" name="Straight Arrow Connector 136"/>
            <p:cNvCxnSpPr/>
            <p:nvPr/>
          </p:nvCxnSpPr>
          <p:spPr bwMode="auto">
            <a:xfrm rot="16200000" flipH="1">
              <a:off x="5383344" y="6141593"/>
              <a:ext cx="274320" cy="128016"/>
            </a:xfrm>
            <a:prstGeom prst="straightConnector1">
              <a:avLst/>
            </a:prstGeom>
            <a:noFill/>
            <a:ln w="25400" cap="flat" cmpd="sng" algn="ctr">
              <a:solidFill>
                <a:schemeClr val="tx2"/>
              </a:solidFill>
              <a:prstDash val="solid"/>
              <a:round/>
              <a:headEnd type="none" w="lg" len="med"/>
              <a:tailEnd type="arrow"/>
            </a:ln>
            <a:effectLst/>
          </p:spPr>
        </p:cxnSp>
        <p:cxnSp>
          <p:nvCxnSpPr>
            <p:cNvPr id="138" name="Straight Arrow Connector 137"/>
            <p:cNvCxnSpPr/>
            <p:nvPr/>
          </p:nvCxnSpPr>
          <p:spPr bwMode="auto">
            <a:xfrm rot="16200000" flipH="1">
              <a:off x="5612596" y="6146165"/>
              <a:ext cx="274320" cy="118872"/>
            </a:xfrm>
            <a:prstGeom prst="straightConnector1">
              <a:avLst/>
            </a:prstGeom>
            <a:noFill/>
            <a:ln w="25400" cap="flat" cmpd="sng" algn="ctr">
              <a:solidFill>
                <a:schemeClr val="tx2"/>
              </a:solidFill>
              <a:prstDash val="solid"/>
              <a:round/>
              <a:headEnd type="none" w="lg" len="med"/>
              <a:tailEnd type="arrow"/>
            </a:ln>
            <a:effectLst/>
          </p:spPr>
        </p:cxnSp>
        <p:cxnSp>
          <p:nvCxnSpPr>
            <p:cNvPr id="139" name="Straight Arrow Connector 138"/>
            <p:cNvCxnSpPr/>
            <p:nvPr/>
          </p:nvCxnSpPr>
          <p:spPr bwMode="auto">
            <a:xfrm rot="16200000" flipH="1">
              <a:off x="5841848" y="6150737"/>
              <a:ext cx="274320" cy="109728"/>
            </a:xfrm>
            <a:prstGeom prst="straightConnector1">
              <a:avLst/>
            </a:prstGeom>
            <a:noFill/>
            <a:ln w="25400" cap="flat" cmpd="sng" algn="ctr">
              <a:solidFill>
                <a:schemeClr val="tx2"/>
              </a:solidFill>
              <a:prstDash val="solid"/>
              <a:round/>
              <a:headEnd type="none" w="lg" len="med"/>
              <a:tailEnd type="arrow"/>
            </a:ln>
            <a:effectLst/>
          </p:spPr>
        </p:cxnSp>
        <p:cxnSp>
          <p:nvCxnSpPr>
            <p:cNvPr id="140" name="Straight Arrow Connector 139"/>
            <p:cNvCxnSpPr/>
            <p:nvPr/>
          </p:nvCxnSpPr>
          <p:spPr bwMode="auto">
            <a:xfrm rot="16200000" flipH="1">
              <a:off x="6071100" y="6155309"/>
              <a:ext cx="274320" cy="100584"/>
            </a:xfrm>
            <a:prstGeom prst="straightConnector1">
              <a:avLst/>
            </a:prstGeom>
            <a:noFill/>
            <a:ln w="25400" cap="flat" cmpd="sng" algn="ctr">
              <a:solidFill>
                <a:schemeClr val="tx2"/>
              </a:solidFill>
              <a:prstDash val="solid"/>
              <a:round/>
              <a:headEnd type="none" w="lg" len="med"/>
              <a:tailEnd type="arrow"/>
            </a:ln>
            <a:effectLst/>
          </p:spPr>
        </p:cxnSp>
        <p:cxnSp>
          <p:nvCxnSpPr>
            <p:cNvPr id="141" name="Straight Arrow Connector 140"/>
            <p:cNvCxnSpPr/>
            <p:nvPr/>
          </p:nvCxnSpPr>
          <p:spPr bwMode="auto">
            <a:xfrm rot="16200000" flipH="1">
              <a:off x="6300352" y="6159881"/>
              <a:ext cx="274320" cy="91440"/>
            </a:xfrm>
            <a:prstGeom prst="straightConnector1">
              <a:avLst/>
            </a:prstGeom>
            <a:noFill/>
            <a:ln w="25400" cap="flat" cmpd="sng" algn="ctr">
              <a:solidFill>
                <a:schemeClr val="tx2"/>
              </a:solidFill>
              <a:prstDash val="solid"/>
              <a:round/>
              <a:headEnd type="none" w="lg" len="med"/>
              <a:tailEnd type="arrow"/>
            </a:ln>
            <a:effectLst/>
          </p:spPr>
        </p:cxnSp>
        <p:cxnSp>
          <p:nvCxnSpPr>
            <p:cNvPr id="142" name="Straight Arrow Connector 141"/>
            <p:cNvCxnSpPr/>
            <p:nvPr/>
          </p:nvCxnSpPr>
          <p:spPr bwMode="auto">
            <a:xfrm rot="16200000" flipH="1">
              <a:off x="6529604" y="6164453"/>
              <a:ext cx="274320" cy="82296"/>
            </a:xfrm>
            <a:prstGeom prst="straightConnector1">
              <a:avLst/>
            </a:prstGeom>
            <a:noFill/>
            <a:ln w="25400" cap="flat" cmpd="sng" algn="ctr">
              <a:solidFill>
                <a:schemeClr val="tx2"/>
              </a:solidFill>
              <a:prstDash val="solid"/>
              <a:round/>
              <a:headEnd type="none" w="lg" len="med"/>
              <a:tailEnd type="arrow"/>
            </a:ln>
            <a:effectLst/>
          </p:spPr>
        </p:cxnSp>
        <p:cxnSp>
          <p:nvCxnSpPr>
            <p:cNvPr id="143" name="Straight Arrow Connector 142"/>
            <p:cNvCxnSpPr/>
            <p:nvPr/>
          </p:nvCxnSpPr>
          <p:spPr bwMode="auto">
            <a:xfrm rot="16200000" flipH="1">
              <a:off x="6758856" y="6169025"/>
              <a:ext cx="274320" cy="73152"/>
            </a:xfrm>
            <a:prstGeom prst="straightConnector1">
              <a:avLst/>
            </a:prstGeom>
            <a:noFill/>
            <a:ln w="25400" cap="flat" cmpd="sng" algn="ctr">
              <a:solidFill>
                <a:schemeClr val="tx2"/>
              </a:solidFill>
              <a:prstDash val="solid"/>
              <a:round/>
              <a:headEnd type="none" w="lg" len="med"/>
              <a:tailEnd type="arrow"/>
            </a:ln>
            <a:effectLst/>
          </p:spPr>
        </p:cxnSp>
        <p:cxnSp>
          <p:nvCxnSpPr>
            <p:cNvPr id="144" name="Straight Arrow Connector 143"/>
            <p:cNvCxnSpPr/>
            <p:nvPr/>
          </p:nvCxnSpPr>
          <p:spPr bwMode="auto">
            <a:xfrm rot="16200000" flipH="1">
              <a:off x="6988108" y="6173597"/>
              <a:ext cx="274320" cy="64008"/>
            </a:xfrm>
            <a:prstGeom prst="straightConnector1">
              <a:avLst/>
            </a:prstGeom>
            <a:noFill/>
            <a:ln w="25400" cap="flat" cmpd="sng" algn="ctr">
              <a:solidFill>
                <a:schemeClr val="tx2"/>
              </a:solidFill>
              <a:prstDash val="solid"/>
              <a:round/>
              <a:headEnd type="none" w="lg" len="med"/>
              <a:tailEnd type="arrow"/>
            </a:ln>
            <a:effectLst/>
          </p:spPr>
        </p:cxnSp>
        <p:cxnSp>
          <p:nvCxnSpPr>
            <p:cNvPr id="145" name="Straight Arrow Connector 144"/>
            <p:cNvCxnSpPr/>
            <p:nvPr/>
          </p:nvCxnSpPr>
          <p:spPr bwMode="auto">
            <a:xfrm rot="16200000" flipH="1">
              <a:off x="7217360" y="6178169"/>
              <a:ext cx="274320" cy="54864"/>
            </a:xfrm>
            <a:prstGeom prst="straightConnector1">
              <a:avLst/>
            </a:prstGeom>
            <a:noFill/>
            <a:ln w="25400" cap="flat" cmpd="sng" algn="ctr">
              <a:solidFill>
                <a:schemeClr val="tx2"/>
              </a:solidFill>
              <a:prstDash val="solid"/>
              <a:round/>
              <a:headEnd type="none" w="lg" len="med"/>
              <a:tailEnd type="arrow"/>
            </a:ln>
            <a:effectLst/>
          </p:spPr>
        </p:cxnSp>
        <p:cxnSp>
          <p:nvCxnSpPr>
            <p:cNvPr id="146" name="Straight Arrow Connector 145"/>
            <p:cNvCxnSpPr/>
            <p:nvPr/>
          </p:nvCxnSpPr>
          <p:spPr bwMode="auto">
            <a:xfrm rot="16200000" flipH="1">
              <a:off x="7446612" y="6182741"/>
              <a:ext cx="274320" cy="45720"/>
            </a:xfrm>
            <a:prstGeom prst="straightConnector1">
              <a:avLst/>
            </a:prstGeom>
            <a:noFill/>
            <a:ln w="25400" cap="flat" cmpd="sng" algn="ctr">
              <a:solidFill>
                <a:schemeClr val="tx2"/>
              </a:solidFill>
              <a:prstDash val="solid"/>
              <a:round/>
              <a:headEnd type="none" w="lg" len="med"/>
              <a:tailEnd type="arrow"/>
            </a:ln>
            <a:effectLst/>
          </p:spPr>
        </p:cxnSp>
        <p:cxnSp>
          <p:nvCxnSpPr>
            <p:cNvPr id="147" name="Straight Arrow Connector 146"/>
            <p:cNvCxnSpPr/>
            <p:nvPr/>
          </p:nvCxnSpPr>
          <p:spPr bwMode="auto">
            <a:xfrm rot="16200000" flipH="1">
              <a:off x="7891400" y="6205601"/>
              <a:ext cx="274320" cy="0"/>
            </a:xfrm>
            <a:prstGeom prst="straightConnector1">
              <a:avLst/>
            </a:prstGeom>
            <a:noFill/>
            <a:ln w="25400" cap="flat" cmpd="sng" algn="ctr">
              <a:solidFill>
                <a:schemeClr val="tx2"/>
              </a:solidFill>
              <a:prstDash val="solid"/>
              <a:round/>
              <a:headEnd type="none" w="lg" len="med"/>
              <a:tailEnd type="arrow"/>
            </a:ln>
            <a:effectLst/>
          </p:spPr>
        </p:cxnSp>
        <p:cxnSp>
          <p:nvCxnSpPr>
            <p:cNvPr id="148" name="Straight Arrow Connector 147"/>
            <p:cNvCxnSpPr/>
            <p:nvPr/>
          </p:nvCxnSpPr>
          <p:spPr bwMode="auto">
            <a:xfrm rot="16200000" flipH="1">
              <a:off x="7671292" y="6191885"/>
              <a:ext cx="274320" cy="27432"/>
            </a:xfrm>
            <a:prstGeom prst="straightConnector1">
              <a:avLst/>
            </a:prstGeom>
            <a:noFill/>
            <a:ln w="25400" cap="flat" cmpd="sng" algn="ctr">
              <a:solidFill>
                <a:schemeClr val="tx2"/>
              </a:solidFill>
              <a:prstDash val="solid"/>
              <a:round/>
              <a:headEnd type="none" w="lg" len="med"/>
              <a:tailEnd type="arrow"/>
            </a:ln>
            <a:effectLst/>
          </p:spPr>
        </p:cxnSp>
        <p:cxnSp>
          <p:nvCxnSpPr>
            <p:cNvPr id="149" name="Straight Arrow Connector 148"/>
            <p:cNvCxnSpPr/>
            <p:nvPr/>
          </p:nvCxnSpPr>
          <p:spPr bwMode="auto">
            <a:xfrm rot="10800000" flipH="1">
              <a:off x="4876801" y="5865811"/>
              <a:ext cx="381000" cy="1588"/>
            </a:xfrm>
            <a:prstGeom prst="straightConnector1">
              <a:avLst/>
            </a:prstGeom>
            <a:noFill/>
            <a:ln w="25400" cap="flat" cmpd="sng" algn="ctr">
              <a:solidFill>
                <a:schemeClr val="tx2"/>
              </a:solidFill>
              <a:prstDash val="solid"/>
              <a:round/>
              <a:headEnd type="none" w="lg" len="med"/>
              <a:tailEnd type="arrow"/>
            </a:ln>
            <a:effectLst/>
          </p:spPr>
        </p:cxnSp>
      </p:grpSp>
      <p:sp>
        <p:nvSpPr>
          <p:cNvPr id="150" name="Rounded Rectangle 149"/>
          <p:cNvSpPr/>
          <p:nvPr/>
        </p:nvSpPr>
        <p:spPr bwMode="auto">
          <a:xfrm>
            <a:off x="1066800" y="4495800"/>
            <a:ext cx="7315200" cy="1371600"/>
          </a:xfrm>
          <a:prstGeom prst="roundRect">
            <a:avLst>
              <a:gd name="adj" fmla="val 50000"/>
            </a:avLst>
          </a:prstGeom>
          <a:noFill/>
          <a:ln w="25400" cap="flat" cmpd="sng" algn="ctr">
            <a:solidFill>
              <a:schemeClr val="tx2"/>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151" name="Rounded Rectangle 150"/>
          <p:cNvSpPr/>
          <p:nvPr/>
        </p:nvSpPr>
        <p:spPr bwMode="auto">
          <a:xfrm>
            <a:off x="1295400" y="4686300"/>
            <a:ext cx="6858000" cy="990600"/>
          </a:xfrm>
          <a:prstGeom prst="roundRect">
            <a:avLst>
              <a:gd name="adj" fmla="val 50000"/>
            </a:avLst>
          </a:prstGeom>
          <a:noFill/>
          <a:ln w="25400" cap="flat" cmpd="sng" algn="ctr">
            <a:solidFill>
              <a:schemeClr val="tx2"/>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5" name="Group 48"/>
          <p:cNvGrpSpPr/>
          <p:nvPr/>
        </p:nvGrpSpPr>
        <p:grpSpPr>
          <a:xfrm>
            <a:off x="7620000" y="4191000"/>
            <a:ext cx="609600" cy="534988"/>
            <a:chOff x="7620000" y="4191000"/>
            <a:chExt cx="609600" cy="534988"/>
          </a:xfrm>
        </p:grpSpPr>
        <p:cxnSp>
          <p:nvCxnSpPr>
            <p:cNvPr id="153" name="Straight Arrow Connector 152"/>
            <p:cNvCxnSpPr/>
            <p:nvPr/>
          </p:nvCxnSpPr>
          <p:spPr bwMode="auto">
            <a:xfrm rot="16200000" flipV="1">
              <a:off x="7733506" y="4229894"/>
              <a:ext cx="534988" cy="457200"/>
            </a:xfrm>
            <a:prstGeom prst="straightConnector1">
              <a:avLst/>
            </a:prstGeom>
            <a:noFill/>
            <a:ln w="25400" cap="flat" cmpd="sng" algn="ctr">
              <a:solidFill>
                <a:schemeClr val="tx2"/>
              </a:solidFill>
              <a:prstDash val="solid"/>
              <a:round/>
              <a:headEnd type="none" w="lg" len="med"/>
              <a:tailEnd type="arrow"/>
            </a:ln>
            <a:effectLst/>
          </p:spPr>
        </p:cxnSp>
        <p:cxnSp>
          <p:nvCxnSpPr>
            <p:cNvPr id="154" name="Straight Arrow Connector 153"/>
            <p:cNvCxnSpPr/>
            <p:nvPr/>
          </p:nvCxnSpPr>
          <p:spPr bwMode="auto">
            <a:xfrm rot="16200000" flipV="1">
              <a:off x="7581106" y="4229894"/>
              <a:ext cx="534988" cy="457200"/>
            </a:xfrm>
            <a:prstGeom prst="straightConnector1">
              <a:avLst/>
            </a:prstGeom>
            <a:noFill/>
            <a:ln w="25400" cap="flat" cmpd="sng" algn="ctr">
              <a:solidFill>
                <a:schemeClr val="tx2"/>
              </a:solidFill>
              <a:prstDash val="solid"/>
              <a:round/>
              <a:headEnd type="none" w="lg" len="med"/>
              <a:tailEnd type="arrow"/>
            </a:ln>
            <a:effectLst/>
          </p:spPr>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 escape at </a:t>
            </a:r>
            <a:r>
              <a:rPr lang="en-US" dirty="0" err="1" smtClean="0"/>
              <a:t>Agalteca</a:t>
            </a:r>
            <a:r>
              <a:rPr lang="en-US" dirty="0" smtClean="0"/>
              <a:t> (2009)</a:t>
            </a:r>
            <a:endParaRPr lang="en-US" dirty="0"/>
          </a:p>
        </p:txBody>
      </p:sp>
      <p:pic>
        <p:nvPicPr>
          <p:cNvPr id="7" name="Content Placeholder 6" descr="Agalteca floc accumulation difference 091211.JPG"/>
          <p:cNvPicPr>
            <a:picLocks noGrp="1" noChangeAspect="1"/>
          </p:cNvPicPr>
          <p:nvPr>
            <p:ph idx="1"/>
          </p:nvPr>
        </p:nvPicPr>
        <p:blipFill>
          <a:blip r:embed="rId2" cstate="print"/>
          <a:stretch>
            <a:fillRect/>
          </a:stretch>
        </p:blipFill>
        <p:spPr>
          <a:xfrm>
            <a:off x="609600" y="1521395"/>
            <a:ext cx="8001000" cy="5336605"/>
          </a:xfrm>
        </p:spPr>
      </p:pic>
      <p:sp>
        <p:nvSpPr>
          <p:cNvPr id="80898" name="AutoShape 2" descr="https://mail.google.com/mail/?ui=2&amp;ik=4132c39bb2&amp;view=att&amp;th=1325fea3c1519bb2&amp;attid=0.1&amp;disp=inline&amp;realattid=f_gsi2hdwy0&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0900" name="AutoShape 4" descr="https://mail.google.com/mail/?ui=2&amp;ik=4132c39bb2&amp;view=att&amp;th=1325fea3c1519bb2&amp;attid=0.1&amp;disp=inline&amp;realattid=f_gsi2hdwy0&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0902" name="AutoShape 6" descr="https://mail.google.com/mail/?ui=2&amp;ik=4132c39bb2&amp;view=att&amp;th=1325fea3c1519bb2&amp;attid=0.1&amp;disp=inline&amp;realattid=f_gsi2hdwy0&amp;z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d side view.wmf"/>
          <p:cNvPicPr>
            <a:picLocks noChangeAspect="1"/>
          </p:cNvPicPr>
          <p:nvPr/>
        </p:nvPicPr>
        <p:blipFill>
          <a:blip r:embed="rId3" cstate="print">
            <a:lum bright="-40000"/>
          </a:blip>
          <a:srcRect l="13288" t="15241" r="13288" b="4065"/>
          <a:stretch>
            <a:fillRect/>
          </a:stretch>
        </p:blipFill>
        <p:spPr>
          <a:xfrm>
            <a:off x="0" y="1954060"/>
            <a:ext cx="9185453" cy="4764098"/>
          </a:xfrm>
          <a:prstGeom prst="rect">
            <a:avLst/>
          </a:prstGeom>
        </p:spPr>
      </p:pic>
      <p:sp>
        <p:nvSpPr>
          <p:cNvPr id="2" name="Title 1"/>
          <p:cNvSpPr>
            <a:spLocks noGrp="1"/>
          </p:cNvSpPr>
          <p:nvPr>
            <p:ph type="title"/>
          </p:nvPr>
        </p:nvSpPr>
        <p:spPr/>
        <p:txBody>
          <a:bodyPr/>
          <a:lstStyle/>
          <a:p>
            <a:r>
              <a:rPr lang="en-US" dirty="0" smtClean="0"/>
              <a:t>Flow Straightening Tubes to Eliminate Circulation </a:t>
            </a:r>
            <a:endParaRPr lang="en-US" dirty="0"/>
          </a:p>
        </p:txBody>
      </p:sp>
      <p:sp>
        <p:nvSpPr>
          <p:cNvPr id="43" name="Rectangle 42"/>
          <p:cNvSpPr/>
          <p:nvPr/>
        </p:nvSpPr>
        <p:spPr bwMode="auto">
          <a:xfrm>
            <a:off x="609600" y="4572000"/>
            <a:ext cx="8001000" cy="1524000"/>
          </a:xfrm>
          <a:prstGeom prst="rect">
            <a:avLst/>
          </a:prstGeom>
          <a:solidFill>
            <a:schemeClr val="bg1"/>
          </a:solidFill>
          <a:ln w="12700" cap="flat" cmpd="sng" algn="ctr">
            <a:no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pic>
        <p:nvPicPr>
          <p:cNvPr id="42" name="Picture 41" descr="sed side view.wmf"/>
          <p:cNvPicPr>
            <a:picLocks noChangeAspect="1"/>
          </p:cNvPicPr>
          <p:nvPr/>
        </p:nvPicPr>
        <p:blipFill>
          <a:blip r:embed="rId3" cstate="print">
            <a:lum bright="-40000"/>
          </a:blip>
          <a:srcRect l="18161" t="63456" r="17883" b="14603"/>
          <a:stretch>
            <a:fillRect/>
          </a:stretch>
        </p:blipFill>
        <p:spPr>
          <a:xfrm>
            <a:off x="617262" y="4437432"/>
            <a:ext cx="8001000" cy="1295400"/>
          </a:xfrm>
          <a:prstGeom prst="rect">
            <a:avLst/>
          </a:prstGeom>
          <a:ln>
            <a:noFill/>
          </a:ln>
        </p:spPr>
      </p:pic>
      <p:grpSp>
        <p:nvGrpSpPr>
          <p:cNvPr id="3" name="Group 50"/>
          <p:cNvGrpSpPr/>
          <p:nvPr/>
        </p:nvGrpSpPr>
        <p:grpSpPr>
          <a:xfrm>
            <a:off x="1676400" y="5705272"/>
            <a:ext cx="76200" cy="304800"/>
            <a:chOff x="1676400" y="5715000"/>
            <a:chExt cx="76200" cy="304800"/>
          </a:xfrm>
        </p:grpSpPr>
        <p:cxnSp>
          <p:nvCxnSpPr>
            <p:cNvPr id="49" name="Straight Connector 48"/>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50" name="Straight Connector 49"/>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5" name="Group 51"/>
          <p:cNvGrpSpPr/>
          <p:nvPr/>
        </p:nvGrpSpPr>
        <p:grpSpPr>
          <a:xfrm>
            <a:off x="1910227" y="5705272"/>
            <a:ext cx="76200" cy="304800"/>
            <a:chOff x="1676400" y="5715000"/>
            <a:chExt cx="76200" cy="304800"/>
          </a:xfrm>
        </p:grpSpPr>
        <p:cxnSp>
          <p:nvCxnSpPr>
            <p:cNvPr id="53" name="Straight Connector 52"/>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54" name="Straight Connector 53"/>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6" name="Group 54"/>
          <p:cNvGrpSpPr/>
          <p:nvPr/>
        </p:nvGrpSpPr>
        <p:grpSpPr>
          <a:xfrm>
            <a:off x="2144054" y="5705272"/>
            <a:ext cx="76200" cy="304800"/>
            <a:chOff x="1676400" y="5715000"/>
            <a:chExt cx="76200" cy="304800"/>
          </a:xfrm>
        </p:grpSpPr>
        <p:cxnSp>
          <p:nvCxnSpPr>
            <p:cNvPr id="56" name="Straight Connector 55"/>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57" name="Straight Connector 56"/>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7" name="Group 57"/>
          <p:cNvGrpSpPr/>
          <p:nvPr/>
        </p:nvGrpSpPr>
        <p:grpSpPr>
          <a:xfrm>
            <a:off x="2377881" y="5705272"/>
            <a:ext cx="76200" cy="304800"/>
            <a:chOff x="1676400" y="5715000"/>
            <a:chExt cx="76200" cy="304800"/>
          </a:xfrm>
        </p:grpSpPr>
        <p:cxnSp>
          <p:nvCxnSpPr>
            <p:cNvPr id="59" name="Straight Connector 58"/>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60" name="Straight Connector 59"/>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8" name="Group 60"/>
          <p:cNvGrpSpPr/>
          <p:nvPr/>
        </p:nvGrpSpPr>
        <p:grpSpPr>
          <a:xfrm>
            <a:off x="2611708" y="5705272"/>
            <a:ext cx="76200" cy="304800"/>
            <a:chOff x="1676400" y="5715000"/>
            <a:chExt cx="76200" cy="304800"/>
          </a:xfrm>
        </p:grpSpPr>
        <p:cxnSp>
          <p:nvCxnSpPr>
            <p:cNvPr id="62" name="Straight Connector 61"/>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63" name="Straight Connector 62"/>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9" name="Group 63"/>
          <p:cNvGrpSpPr/>
          <p:nvPr/>
        </p:nvGrpSpPr>
        <p:grpSpPr>
          <a:xfrm>
            <a:off x="2845535" y="5705272"/>
            <a:ext cx="76200" cy="304800"/>
            <a:chOff x="1676400" y="5715000"/>
            <a:chExt cx="76200" cy="304800"/>
          </a:xfrm>
        </p:grpSpPr>
        <p:cxnSp>
          <p:nvCxnSpPr>
            <p:cNvPr id="65" name="Straight Connector 64"/>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66" name="Straight Connector 65"/>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0" name="Group 66"/>
          <p:cNvGrpSpPr/>
          <p:nvPr/>
        </p:nvGrpSpPr>
        <p:grpSpPr>
          <a:xfrm>
            <a:off x="3079362" y="5705272"/>
            <a:ext cx="76200" cy="304800"/>
            <a:chOff x="1676400" y="5715000"/>
            <a:chExt cx="76200" cy="304800"/>
          </a:xfrm>
        </p:grpSpPr>
        <p:cxnSp>
          <p:nvCxnSpPr>
            <p:cNvPr id="68" name="Straight Connector 67"/>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69" name="Straight Connector 68"/>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1" name="Group 69"/>
          <p:cNvGrpSpPr/>
          <p:nvPr/>
        </p:nvGrpSpPr>
        <p:grpSpPr>
          <a:xfrm>
            <a:off x="3313189" y="5705272"/>
            <a:ext cx="76200" cy="304800"/>
            <a:chOff x="1676400" y="5715000"/>
            <a:chExt cx="76200" cy="304800"/>
          </a:xfrm>
        </p:grpSpPr>
        <p:cxnSp>
          <p:nvCxnSpPr>
            <p:cNvPr id="71" name="Straight Connector 70"/>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72" name="Straight Connector 71"/>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2" name="Group 72"/>
          <p:cNvGrpSpPr/>
          <p:nvPr/>
        </p:nvGrpSpPr>
        <p:grpSpPr>
          <a:xfrm>
            <a:off x="3547016" y="5705272"/>
            <a:ext cx="76200" cy="304800"/>
            <a:chOff x="1676400" y="5715000"/>
            <a:chExt cx="76200" cy="304800"/>
          </a:xfrm>
        </p:grpSpPr>
        <p:cxnSp>
          <p:nvCxnSpPr>
            <p:cNvPr id="74" name="Straight Connector 73"/>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75" name="Straight Connector 74"/>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3" name="Group 75"/>
          <p:cNvGrpSpPr/>
          <p:nvPr/>
        </p:nvGrpSpPr>
        <p:grpSpPr>
          <a:xfrm>
            <a:off x="3780843" y="5705272"/>
            <a:ext cx="76200" cy="304800"/>
            <a:chOff x="1676400" y="5715000"/>
            <a:chExt cx="76200" cy="304800"/>
          </a:xfrm>
        </p:grpSpPr>
        <p:cxnSp>
          <p:nvCxnSpPr>
            <p:cNvPr id="77" name="Straight Connector 76"/>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78" name="Straight Connector 77"/>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4" name="Group 78"/>
          <p:cNvGrpSpPr/>
          <p:nvPr/>
        </p:nvGrpSpPr>
        <p:grpSpPr>
          <a:xfrm>
            <a:off x="4014670" y="5705272"/>
            <a:ext cx="76200" cy="304800"/>
            <a:chOff x="1676400" y="5715000"/>
            <a:chExt cx="76200" cy="304800"/>
          </a:xfrm>
        </p:grpSpPr>
        <p:cxnSp>
          <p:nvCxnSpPr>
            <p:cNvPr id="80" name="Straight Connector 79"/>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81" name="Straight Connector 80"/>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5" name="Group 81"/>
          <p:cNvGrpSpPr/>
          <p:nvPr/>
        </p:nvGrpSpPr>
        <p:grpSpPr>
          <a:xfrm>
            <a:off x="4248497" y="5705272"/>
            <a:ext cx="76200" cy="304800"/>
            <a:chOff x="1676400" y="5715000"/>
            <a:chExt cx="76200" cy="304800"/>
          </a:xfrm>
        </p:grpSpPr>
        <p:cxnSp>
          <p:nvCxnSpPr>
            <p:cNvPr id="83" name="Straight Connector 82"/>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84" name="Straight Connector 83"/>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6" name="Group 84"/>
          <p:cNvGrpSpPr/>
          <p:nvPr/>
        </p:nvGrpSpPr>
        <p:grpSpPr>
          <a:xfrm>
            <a:off x="4482324" y="5705272"/>
            <a:ext cx="76200" cy="304800"/>
            <a:chOff x="1676400" y="5715000"/>
            <a:chExt cx="76200" cy="304800"/>
          </a:xfrm>
        </p:grpSpPr>
        <p:cxnSp>
          <p:nvCxnSpPr>
            <p:cNvPr id="86" name="Straight Connector 85"/>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87" name="Straight Connector 86"/>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7" name="Group 87"/>
          <p:cNvGrpSpPr/>
          <p:nvPr/>
        </p:nvGrpSpPr>
        <p:grpSpPr>
          <a:xfrm>
            <a:off x="4716151" y="5705272"/>
            <a:ext cx="76200" cy="304800"/>
            <a:chOff x="1676400" y="5715000"/>
            <a:chExt cx="76200" cy="304800"/>
          </a:xfrm>
        </p:grpSpPr>
        <p:cxnSp>
          <p:nvCxnSpPr>
            <p:cNvPr id="89" name="Straight Connector 88"/>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90" name="Straight Connector 89"/>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8" name="Group 90"/>
          <p:cNvGrpSpPr/>
          <p:nvPr/>
        </p:nvGrpSpPr>
        <p:grpSpPr>
          <a:xfrm>
            <a:off x="4949978" y="5705272"/>
            <a:ext cx="76200" cy="304800"/>
            <a:chOff x="1676400" y="5715000"/>
            <a:chExt cx="76200" cy="304800"/>
          </a:xfrm>
        </p:grpSpPr>
        <p:cxnSp>
          <p:nvCxnSpPr>
            <p:cNvPr id="92" name="Straight Connector 91"/>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93" name="Straight Connector 92"/>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19" name="Group 93"/>
          <p:cNvGrpSpPr/>
          <p:nvPr/>
        </p:nvGrpSpPr>
        <p:grpSpPr>
          <a:xfrm>
            <a:off x="5183805" y="5705272"/>
            <a:ext cx="76200" cy="304800"/>
            <a:chOff x="1676400" y="5715000"/>
            <a:chExt cx="76200" cy="304800"/>
          </a:xfrm>
        </p:grpSpPr>
        <p:cxnSp>
          <p:nvCxnSpPr>
            <p:cNvPr id="95" name="Straight Connector 94"/>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96" name="Straight Connector 95"/>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0" name="Group 96"/>
          <p:cNvGrpSpPr/>
          <p:nvPr/>
        </p:nvGrpSpPr>
        <p:grpSpPr>
          <a:xfrm>
            <a:off x="5417632" y="5705272"/>
            <a:ext cx="76200" cy="304800"/>
            <a:chOff x="1676400" y="5715000"/>
            <a:chExt cx="76200" cy="304800"/>
          </a:xfrm>
        </p:grpSpPr>
        <p:cxnSp>
          <p:nvCxnSpPr>
            <p:cNvPr id="98" name="Straight Connector 97"/>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99" name="Straight Connector 98"/>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1" name="Group 99"/>
          <p:cNvGrpSpPr/>
          <p:nvPr/>
        </p:nvGrpSpPr>
        <p:grpSpPr>
          <a:xfrm>
            <a:off x="5651459" y="5705272"/>
            <a:ext cx="76200" cy="304800"/>
            <a:chOff x="1676400" y="5715000"/>
            <a:chExt cx="76200" cy="304800"/>
          </a:xfrm>
        </p:grpSpPr>
        <p:cxnSp>
          <p:nvCxnSpPr>
            <p:cNvPr id="101" name="Straight Connector 100"/>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02" name="Straight Connector 101"/>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2" name="Group 102"/>
          <p:cNvGrpSpPr/>
          <p:nvPr/>
        </p:nvGrpSpPr>
        <p:grpSpPr>
          <a:xfrm>
            <a:off x="5885286" y="5705272"/>
            <a:ext cx="76200" cy="304800"/>
            <a:chOff x="1676400" y="5715000"/>
            <a:chExt cx="76200" cy="304800"/>
          </a:xfrm>
        </p:grpSpPr>
        <p:cxnSp>
          <p:nvCxnSpPr>
            <p:cNvPr id="104" name="Straight Connector 103"/>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05" name="Straight Connector 104"/>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3" name="Group 105"/>
          <p:cNvGrpSpPr/>
          <p:nvPr/>
        </p:nvGrpSpPr>
        <p:grpSpPr>
          <a:xfrm>
            <a:off x="6119113" y="5705272"/>
            <a:ext cx="76200" cy="304800"/>
            <a:chOff x="1676400" y="5715000"/>
            <a:chExt cx="76200" cy="304800"/>
          </a:xfrm>
        </p:grpSpPr>
        <p:cxnSp>
          <p:nvCxnSpPr>
            <p:cNvPr id="107" name="Straight Connector 106"/>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08" name="Straight Connector 107"/>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4" name="Group 108"/>
          <p:cNvGrpSpPr/>
          <p:nvPr/>
        </p:nvGrpSpPr>
        <p:grpSpPr>
          <a:xfrm>
            <a:off x="6352940" y="5705272"/>
            <a:ext cx="76200" cy="304800"/>
            <a:chOff x="1676400" y="5715000"/>
            <a:chExt cx="76200" cy="304800"/>
          </a:xfrm>
        </p:grpSpPr>
        <p:cxnSp>
          <p:nvCxnSpPr>
            <p:cNvPr id="110" name="Straight Connector 109"/>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11" name="Straight Connector 110"/>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5" name="Group 111"/>
          <p:cNvGrpSpPr/>
          <p:nvPr/>
        </p:nvGrpSpPr>
        <p:grpSpPr>
          <a:xfrm>
            <a:off x="6586767" y="5705272"/>
            <a:ext cx="76200" cy="304800"/>
            <a:chOff x="1676400" y="5715000"/>
            <a:chExt cx="76200" cy="304800"/>
          </a:xfrm>
        </p:grpSpPr>
        <p:cxnSp>
          <p:nvCxnSpPr>
            <p:cNvPr id="113" name="Straight Connector 112"/>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14" name="Straight Connector 113"/>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6" name="Group 114"/>
          <p:cNvGrpSpPr/>
          <p:nvPr/>
        </p:nvGrpSpPr>
        <p:grpSpPr>
          <a:xfrm>
            <a:off x="6820594" y="5705272"/>
            <a:ext cx="76200" cy="304800"/>
            <a:chOff x="1676400" y="5715000"/>
            <a:chExt cx="76200" cy="304800"/>
          </a:xfrm>
        </p:grpSpPr>
        <p:cxnSp>
          <p:nvCxnSpPr>
            <p:cNvPr id="116" name="Straight Connector 115"/>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17" name="Straight Connector 116"/>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7" name="Group 117"/>
          <p:cNvGrpSpPr/>
          <p:nvPr/>
        </p:nvGrpSpPr>
        <p:grpSpPr>
          <a:xfrm>
            <a:off x="7054421" y="5705272"/>
            <a:ext cx="76200" cy="304800"/>
            <a:chOff x="1676400" y="5715000"/>
            <a:chExt cx="76200" cy="304800"/>
          </a:xfrm>
        </p:grpSpPr>
        <p:cxnSp>
          <p:nvCxnSpPr>
            <p:cNvPr id="119" name="Straight Connector 118"/>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20" name="Straight Connector 119"/>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8" name="Group 120"/>
          <p:cNvGrpSpPr/>
          <p:nvPr/>
        </p:nvGrpSpPr>
        <p:grpSpPr>
          <a:xfrm>
            <a:off x="7288248" y="5705272"/>
            <a:ext cx="76200" cy="304800"/>
            <a:chOff x="1676400" y="5715000"/>
            <a:chExt cx="76200" cy="304800"/>
          </a:xfrm>
        </p:grpSpPr>
        <p:cxnSp>
          <p:nvCxnSpPr>
            <p:cNvPr id="122" name="Straight Connector 121"/>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23" name="Straight Connector 122"/>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29" name="Group 123"/>
          <p:cNvGrpSpPr/>
          <p:nvPr/>
        </p:nvGrpSpPr>
        <p:grpSpPr>
          <a:xfrm>
            <a:off x="7522075" y="5705272"/>
            <a:ext cx="76200" cy="304800"/>
            <a:chOff x="1676400" y="5715000"/>
            <a:chExt cx="76200" cy="304800"/>
          </a:xfrm>
        </p:grpSpPr>
        <p:cxnSp>
          <p:nvCxnSpPr>
            <p:cNvPr id="125" name="Straight Connector 124"/>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26" name="Straight Connector 125"/>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30" name="Group 126"/>
          <p:cNvGrpSpPr/>
          <p:nvPr/>
        </p:nvGrpSpPr>
        <p:grpSpPr>
          <a:xfrm>
            <a:off x="7755902" y="5705272"/>
            <a:ext cx="76200" cy="304800"/>
            <a:chOff x="1676400" y="5715000"/>
            <a:chExt cx="76200" cy="304800"/>
          </a:xfrm>
        </p:grpSpPr>
        <p:cxnSp>
          <p:nvCxnSpPr>
            <p:cNvPr id="128" name="Straight Connector 127"/>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29" name="Straight Connector 128"/>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grpSp>
        <p:nvGrpSpPr>
          <p:cNvPr id="31" name="Group 129"/>
          <p:cNvGrpSpPr/>
          <p:nvPr/>
        </p:nvGrpSpPr>
        <p:grpSpPr>
          <a:xfrm>
            <a:off x="7989728" y="5705272"/>
            <a:ext cx="76200" cy="304800"/>
            <a:chOff x="1676400" y="5715000"/>
            <a:chExt cx="76200" cy="304800"/>
          </a:xfrm>
        </p:grpSpPr>
        <p:cxnSp>
          <p:nvCxnSpPr>
            <p:cNvPr id="131" name="Straight Connector 130"/>
            <p:cNvCxnSpPr/>
            <p:nvPr/>
          </p:nvCxnSpPr>
          <p:spPr bwMode="auto">
            <a:xfrm rot="5400000">
              <a:off x="1524000" y="5867400"/>
              <a:ext cx="304800" cy="0"/>
            </a:xfrm>
            <a:prstGeom prst="line">
              <a:avLst/>
            </a:prstGeom>
            <a:noFill/>
            <a:ln w="19050" cap="flat" cmpd="sng" algn="ctr">
              <a:solidFill>
                <a:schemeClr val="tx2"/>
              </a:solidFill>
              <a:prstDash val="solid"/>
              <a:round/>
              <a:headEnd type="none" w="lg" len="med"/>
              <a:tailEnd type="none" w="lg" len="med"/>
            </a:ln>
            <a:effectLst/>
          </p:spPr>
        </p:cxnSp>
        <p:cxnSp>
          <p:nvCxnSpPr>
            <p:cNvPr id="132" name="Straight Connector 131"/>
            <p:cNvCxnSpPr/>
            <p:nvPr/>
          </p:nvCxnSpPr>
          <p:spPr bwMode="auto">
            <a:xfrm rot="5400000">
              <a:off x="1600200" y="5867400"/>
              <a:ext cx="304800" cy="0"/>
            </a:xfrm>
            <a:prstGeom prst="line">
              <a:avLst/>
            </a:prstGeom>
            <a:noFill/>
            <a:ln w="19050" cap="flat" cmpd="sng" algn="ctr">
              <a:solidFill>
                <a:schemeClr val="tx2"/>
              </a:solidFill>
              <a:prstDash val="solid"/>
              <a:round/>
              <a:headEnd type="none" w="lg" len="med"/>
              <a:tailEnd type="none" w="lg" len="med"/>
            </a:ln>
            <a:effectLst/>
          </p:spPr>
        </p:cxnSp>
      </p:gr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No floc blanket and 2) Poor capture of flocs!</a:t>
            </a:r>
            <a:endParaRPr lang="en-US" dirty="0"/>
          </a:p>
        </p:txBody>
      </p:sp>
    </p:spTree>
    <p:controls>
      <p:control spid="1016834" name="ShockwaveFlash1" r:id="rId2" imgW="7542857" imgH="4800000"/>
    </p:controls>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t>Floc Blankets</a:t>
            </a:r>
          </a:p>
        </p:txBody>
      </p:sp>
      <p:sp>
        <p:nvSpPr>
          <p:cNvPr id="393228" name="Rectangle 12"/>
          <p:cNvSpPr>
            <a:spLocks noGrp="1" noChangeArrowheads="1"/>
          </p:cNvSpPr>
          <p:nvPr>
            <p:ph idx="1"/>
          </p:nvPr>
        </p:nvSpPr>
        <p:spPr>
          <a:xfrm>
            <a:off x="685800" y="1981200"/>
            <a:ext cx="7732986" cy="4114800"/>
          </a:xfrm>
        </p:spPr>
        <p:txBody>
          <a:bodyPr/>
          <a:lstStyle/>
          <a:p>
            <a:r>
              <a:rPr lang="en-US" sz="2800" dirty="0"/>
              <a:t>A high concentration of flocs that form in an </a:t>
            </a:r>
            <a:r>
              <a:rPr lang="en-US" sz="2800" dirty="0" err="1"/>
              <a:t>upflow</a:t>
            </a:r>
            <a:r>
              <a:rPr lang="en-US" sz="2800" dirty="0"/>
              <a:t> sedimentation tank </a:t>
            </a:r>
          </a:p>
          <a:p>
            <a:r>
              <a:rPr lang="en-US" sz="2800" dirty="0"/>
              <a:t>Floc </a:t>
            </a:r>
            <a:r>
              <a:rPr lang="en-US" sz="2800" dirty="0" smtClean="0"/>
              <a:t>blankets </a:t>
            </a:r>
            <a:r>
              <a:rPr lang="en-US" sz="2800" dirty="0"/>
              <a:t>helps reduce the settled water turbidity and may be a key unit process in helping AguaClara meet </a:t>
            </a:r>
            <a:r>
              <a:rPr lang="en-US" sz="2800" dirty="0" smtClean="0"/>
              <a:t>our less than 1 </a:t>
            </a:r>
            <a:r>
              <a:rPr lang="en-US" sz="2800" dirty="0"/>
              <a:t>NTU goal</a:t>
            </a:r>
          </a:p>
          <a:p>
            <a:r>
              <a:rPr lang="en-US" sz="2800" dirty="0"/>
              <a:t>Optimal </a:t>
            </a:r>
            <a:r>
              <a:rPr lang="en-US" sz="2800" dirty="0" err="1"/>
              <a:t>upflow</a:t>
            </a:r>
            <a:r>
              <a:rPr lang="en-US" sz="2800" dirty="0"/>
              <a:t> velocity </a:t>
            </a:r>
            <a:r>
              <a:rPr lang="en-US" sz="2800" dirty="0" smtClean="0"/>
              <a:t>for floc blankets is approximately 1 mm/s</a:t>
            </a:r>
          </a:p>
          <a:p>
            <a:r>
              <a:rPr lang="en-US" sz="2800" dirty="0" smtClean="0"/>
              <a:t>Method to </a:t>
            </a:r>
            <a:r>
              <a:rPr lang="en-US" sz="2800" dirty="0" err="1" smtClean="0"/>
              <a:t>resuspend</a:t>
            </a:r>
            <a:r>
              <a:rPr lang="en-US" sz="2800" dirty="0" smtClean="0"/>
              <a:t> ALL settled flocs is key to creating a floc blanket </a:t>
            </a:r>
            <a:endParaRPr lang="en-US" sz="2800"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Grp="1" noChangeArrowheads="1"/>
          </p:cNvSpPr>
          <p:nvPr>
            <p:ph type="title"/>
          </p:nvPr>
        </p:nvSpPr>
        <p:spPr/>
        <p:txBody>
          <a:bodyPr/>
          <a:lstStyle/>
          <a:p>
            <a:endParaRPr lang="en-US"/>
          </a:p>
        </p:txBody>
      </p:sp>
      <p:pic>
        <p:nvPicPr>
          <p:cNvPr id="423941" name="Picture 5"/>
          <p:cNvPicPr>
            <a:picLocks noChangeAspect="1" noChangeArrowheads="1"/>
          </p:cNvPicPr>
          <p:nvPr/>
        </p:nvPicPr>
        <p:blipFill>
          <a:blip r:embed="rId3" cstate="print"/>
          <a:srcRect/>
          <a:stretch>
            <a:fillRect/>
          </a:stretch>
        </p:blipFill>
        <p:spPr bwMode="auto">
          <a:xfrm>
            <a:off x="0" y="0"/>
            <a:ext cx="9140825" cy="6854825"/>
          </a:xfrm>
          <a:prstGeom prst="rect">
            <a:avLst/>
          </a:prstGeom>
          <a:noFill/>
          <a:ln w="12700">
            <a:noFill/>
            <a:miter lim="800000"/>
            <a:headEnd type="none" w="lg" len="med"/>
            <a:tailEnd type="none" w="lg" len="med"/>
          </a:ln>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2" name="Rectangle 4"/>
          <p:cNvSpPr>
            <a:spLocks noGrp="1" noChangeArrowheads="1"/>
          </p:cNvSpPr>
          <p:nvPr>
            <p:ph type="title"/>
          </p:nvPr>
        </p:nvSpPr>
        <p:spPr/>
        <p:txBody>
          <a:bodyPr/>
          <a:lstStyle/>
          <a:p>
            <a:endParaRPr lang="en-US"/>
          </a:p>
        </p:txBody>
      </p:sp>
      <p:pic>
        <p:nvPicPr>
          <p:cNvPr id="427013" name="Picture 5"/>
          <p:cNvPicPr>
            <a:picLocks noChangeAspect="1" noChangeArrowheads="1"/>
          </p:cNvPicPr>
          <p:nvPr/>
        </p:nvPicPr>
        <p:blipFill>
          <a:blip r:embed="rId3" cstate="print"/>
          <a:srcRect/>
          <a:stretch>
            <a:fillRect/>
          </a:stretch>
        </p:blipFill>
        <p:spPr bwMode="auto">
          <a:xfrm>
            <a:off x="0" y="0"/>
            <a:ext cx="9140825" cy="6854825"/>
          </a:xfrm>
          <a:prstGeom prst="rect">
            <a:avLst/>
          </a:prstGeom>
          <a:noFill/>
          <a:ln w="12700">
            <a:noFill/>
            <a:miter lim="800000"/>
            <a:headEnd type="none" w="lg" len="med"/>
            <a:tailEnd type="none" w="lg" len="med"/>
          </a:ln>
          <a:effec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4" name="Rectangle 4"/>
          <p:cNvSpPr>
            <a:spLocks noGrp="1" noChangeArrowheads="1"/>
          </p:cNvSpPr>
          <p:nvPr>
            <p:ph type="title"/>
          </p:nvPr>
        </p:nvSpPr>
        <p:spPr/>
        <p:txBody>
          <a:bodyPr/>
          <a:lstStyle/>
          <a:p>
            <a:endParaRPr lang="en-US"/>
          </a:p>
        </p:txBody>
      </p:sp>
      <p:pic>
        <p:nvPicPr>
          <p:cNvPr id="430085" name="Picture 5"/>
          <p:cNvPicPr>
            <a:picLocks noChangeAspect="1" noChangeArrowheads="1"/>
          </p:cNvPicPr>
          <p:nvPr/>
        </p:nvPicPr>
        <p:blipFill>
          <a:blip r:embed="rId3" cstate="print"/>
          <a:srcRect/>
          <a:stretch>
            <a:fillRect/>
          </a:stretch>
        </p:blipFill>
        <p:spPr bwMode="auto">
          <a:xfrm>
            <a:off x="4619625" y="0"/>
            <a:ext cx="4524375" cy="6858000"/>
          </a:xfrm>
          <a:prstGeom prst="rect">
            <a:avLst/>
          </a:prstGeom>
          <a:noFill/>
          <a:ln w="12700">
            <a:noFill/>
            <a:miter lim="800000"/>
            <a:headEnd type="none" w="lg" len="med"/>
            <a:tailEnd type="none" w="lg" len="med"/>
          </a:ln>
          <a:effectLst/>
        </p:spPr>
      </p:pic>
      <p:pic>
        <p:nvPicPr>
          <p:cNvPr id="430086" name="Picture 6"/>
          <p:cNvPicPr>
            <a:picLocks noChangeAspect="1" noChangeArrowheads="1"/>
          </p:cNvPicPr>
          <p:nvPr/>
        </p:nvPicPr>
        <p:blipFill>
          <a:blip r:embed="rId4" cstate="print"/>
          <a:srcRect/>
          <a:stretch>
            <a:fillRect/>
          </a:stretch>
        </p:blipFill>
        <p:spPr bwMode="auto">
          <a:xfrm>
            <a:off x="0" y="0"/>
            <a:ext cx="4797425" cy="6858000"/>
          </a:xfrm>
          <a:prstGeom prst="rect">
            <a:avLst/>
          </a:prstGeom>
          <a:noFill/>
          <a:ln w="12700">
            <a:noFill/>
            <a:miter lim="800000"/>
            <a:headEnd type="none" w="lg" len="med"/>
            <a:tailEnd type="none" w="lg" len="med"/>
          </a:ln>
          <a:effec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 lab: Geometry matters!</a:t>
            </a:r>
            <a:endParaRPr lang="en-US" dirty="0"/>
          </a:p>
        </p:txBody>
      </p:sp>
    </p:spTree>
    <p:controls>
      <p:control spid="1017858" name="ShockwaveFlash1" r:id="rId2" imgW="3580952" imgH="5257143"/>
      <p:control spid="1017859" name="ShockwaveFlash2" r:id="rId3" imgW="3580952" imgH="5180952"/>
    </p:controls>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685800" y="304800"/>
            <a:ext cx="7772400" cy="1143000"/>
          </a:xfrm>
          <a:prstGeom prst="rect">
            <a:avLst/>
          </a:prstGeom>
          <a:noFill/>
          <a:ln w="9525">
            <a:noFill/>
            <a:miter lim="800000"/>
            <a:headEnd/>
            <a:tailEnd/>
          </a:ln>
          <a:effectLst>
            <a:outerShdw dist="13470" dir="2700000" algn="ctr" rotWithShape="0">
              <a:schemeClr val="bg2"/>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25" name="Title 24"/>
          <p:cNvSpPr>
            <a:spLocks noGrp="1"/>
          </p:cNvSpPr>
          <p:nvPr>
            <p:ph type="title"/>
          </p:nvPr>
        </p:nvSpPr>
        <p:spPr/>
        <p:txBody>
          <a:bodyPr/>
          <a:lstStyle/>
          <a:p>
            <a:r>
              <a:rPr lang="en-US" dirty="0" smtClean="0"/>
              <a:t>Floc Blanket </a:t>
            </a:r>
            <a:r>
              <a:rPr lang="en-US" dirty="0" err="1" smtClean="0"/>
              <a:t>Resuspender</a:t>
            </a:r>
            <a:endParaRPr lang="en-US" dirty="0"/>
          </a:p>
        </p:txBody>
      </p:sp>
      <p:grpSp>
        <p:nvGrpSpPr>
          <p:cNvPr id="2" name="Group 84"/>
          <p:cNvGrpSpPr/>
          <p:nvPr/>
        </p:nvGrpSpPr>
        <p:grpSpPr>
          <a:xfrm>
            <a:off x="969209" y="1211818"/>
            <a:ext cx="7834765" cy="5650972"/>
            <a:chOff x="969209" y="1211818"/>
            <a:chExt cx="7834765" cy="5650972"/>
          </a:xfrm>
        </p:grpSpPr>
        <p:sp>
          <p:nvSpPr>
            <p:cNvPr id="50" name="TextBox 49"/>
            <p:cNvSpPr txBox="1"/>
            <p:nvPr/>
          </p:nvSpPr>
          <p:spPr>
            <a:xfrm>
              <a:off x="969209" y="5165292"/>
              <a:ext cx="2574744" cy="400110"/>
            </a:xfrm>
            <a:prstGeom prst="rect">
              <a:avLst/>
            </a:prstGeom>
            <a:noFill/>
          </p:spPr>
          <p:txBody>
            <a:bodyPr wrap="none" rtlCol="0">
              <a:spAutoFit/>
            </a:bodyPr>
            <a:lstStyle/>
            <a:p>
              <a:r>
                <a:rPr lang="en-US" sz="2000" dirty="0" smtClean="0"/>
                <a:t>Removable drain cover</a:t>
              </a:r>
              <a:endParaRPr lang="en-US" sz="2000" dirty="0"/>
            </a:p>
          </p:txBody>
        </p:sp>
        <p:sp>
          <p:nvSpPr>
            <p:cNvPr id="51" name="TextBox 50"/>
            <p:cNvSpPr txBox="1"/>
            <p:nvPr/>
          </p:nvSpPr>
          <p:spPr>
            <a:xfrm>
              <a:off x="969209" y="4732830"/>
              <a:ext cx="2289409" cy="400110"/>
            </a:xfrm>
            <a:prstGeom prst="rect">
              <a:avLst/>
            </a:prstGeom>
            <a:noFill/>
          </p:spPr>
          <p:txBody>
            <a:bodyPr wrap="none" rtlCol="0">
              <a:spAutoFit/>
            </a:bodyPr>
            <a:lstStyle/>
            <a:p>
              <a:r>
                <a:rPr lang="en-US" sz="2000" dirty="0" smtClean="0"/>
                <a:t>Floc pickup location</a:t>
              </a:r>
              <a:endParaRPr lang="en-US" sz="2000" dirty="0"/>
            </a:p>
          </p:txBody>
        </p:sp>
        <p:sp>
          <p:nvSpPr>
            <p:cNvPr id="54" name="TextBox 53"/>
            <p:cNvSpPr txBox="1"/>
            <p:nvPr/>
          </p:nvSpPr>
          <p:spPr>
            <a:xfrm>
              <a:off x="969209" y="5597754"/>
              <a:ext cx="1356462" cy="400110"/>
            </a:xfrm>
            <a:prstGeom prst="rect">
              <a:avLst/>
            </a:prstGeom>
            <a:noFill/>
          </p:spPr>
          <p:txBody>
            <a:bodyPr wrap="none" rtlCol="0">
              <a:spAutoFit/>
            </a:bodyPr>
            <a:lstStyle/>
            <a:p>
              <a:r>
                <a:rPr lang="en-US" sz="2000" dirty="0" smtClean="0"/>
                <a:t>Jet reverser</a:t>
              </a:r>
              <a:endParaRPr lang="en-US" sz="2000" dirty="0"/>
            </a:p>
          </p:txBody>
        </p:sp>
        <p:sp>
          <p:nvSpPr>
            <p:cNvPr id="60" name="Rectangle 59"/>
            <p:cNvSpPr/>
            <p:nvPr/>
          </p:nvSpPr>
          <p:spPr>
            <a:xfrm>
              <a:off x="969209" y="6462680"/>
              <a:ext cx="832279" cy="400110"/>
            </a:xfrm>
            <a:prstGeom prst="rect">
              <a:avLst/>
            </a:prstGeom>
          </p:spPr>
          <p:txBody>
            <a:bodyPr wrap="none">
              <a:spAutoFit/>
            </a:bodyPr>
            <a:lstStyle/>
            <a:p>
              <a:r>
                <a:rPr lang="en-US" sz="2000" dirty="0" smtClean="0"/>
                <a:t>Drain </a:t>
              </a:r>
              <a:endParaRPr lang="en-US" sz="2000" dirty="0"/>
            </a:p>
          </p:txBody>
        </p:sp>
        <p:sp>
          <p:nvSpPr>
            <p:cNvPr id="61" name="Rectangle 60"/>
            <p:cNvSpPr/>
            <p:nvPr/>
          </p:nvSpPr>
          <p:spPr>
            <a:xfrm>
              <a:off x="969209" y="6030216"/>
              <a:ext cx="1563248" cy="400110"/>
            </a:xfrm>
            <a:prstGeom prst="rect">
              <a:avLst/>
            </a:prstGeom>
          </p:spPr>
          <p:txBody>
            <a:bodyPr wrap="none">
              <a:spAutoFit/>
            </a:bodyPr>
            <a:lstStyle/>
            <a:p>
              <a:r>
                <a:rPr lang="en-US" sz="2000" dirty="0" smtClean="0"/>
                <a:t>Drain orifice </a:t>
              </a:r>
              <a:endParaRPr lang="en-US" sz="2000" dirty="0"/>
            </a:p>
          </p:txBody>
        </p:sp>
        <p:sp>
          <p:nvSpPr>
            <p:cNvPr id="62" name="TextBox 61"/>
            <p:cNvSpPr txBox="1"/>
            <p:nvPr/>
          </p:nvSpPr>
          <p:spPr>
            <a:xfrm>
              <a:off x="969209" y="3992592"/>
              <a:ext cx="2896318" cy="707886"/>
            </a:xfrm>
            <a:prstGeom prst="rect">
              <a:avLst/>
            </a:prstGeom>
            <a:noFill/>
          </p:spPr>
          <p:txBody>
            <a:bodyPr wrap="square" rtlCol="0">
              <a:spAutoFit/>
            </a:bodyPr>
            <a:lstStyle/>
            <a:p>
              <a:r>
                <a:rPr lang="en-US" sz="2000" dirty="0" smtClean="0"/>
                <a:t>Diffuser tube flattened to achieve line source</a:t>
              </a:r>
              <a:endParaRPr lang="en-US" sz="2000" dirty="0"/>
            </a:p>
          </p:txBody>
        </p:sp>
        <p:grpSp>
          <p:nvGrpSpPr>
            <p:cNvPr id="3" name="Group 80"/>
            <p:cNvGrpSpPr/>
            <p:nvPr/>
          </p:nvGrpSpPr>
          <p:grpSpPr>
            <a:xfrm>
              <a:off x="3865528" y="1211818"/>
              <a:ext cx="4938446" cy="5508159"/>
              <a:chOff x="3865527" y="1211818"/>
              <a:chExt cx="5162737" cy="5758325"/>
            </a:xfrm>
          </p:grpSpPr>
          <p:pic>
            <p:nvPicPr>
              <p:cNvPr id="5" name="Picture 4"/>
              <p:cNvPicPr>
                <a:picLocks noChangeAspect="1" noChangeArrowheads="1"/>
              </p:cNvPicPr>
              <p:nvPr/>
            </p:nvPicPr>
            <p:blipFill>
              <a:blip r:embed="rId2" cstate="print">
                <a:lum bright="-40000" contrast="40000"/>
              </a:blip>
              <a:srcRect l="51347" t="38509" r="33140" b="35985"/>
              <a:stretch>
                <a:fillRect/>
              </a:stretch>
            </p:blipFill>
            <p:spPr bwMode="auto">
              <a:xfrm>
                <a:off x="4305852" y="1211818"/>
                <a:ext cx="4647572" cy="3674441"/>
              </a:xfrm>
              <a:prstGeom prst="rect">
                <a:avLst/>
              </a:prstGeom>
              <a:noFill/>
              <a:ln w="9525">
                <a:noFill/>
                <a:miter lim="800000"/>
                <a:headEnd/>
                <a:tailEnd/>
              </a:ln>
              <a:effectLst/>
            </p:spPr>
          </p:pic>
          <p:sp>
            <p:nvSpPr>
              <p:cNvPr id="7" name="Arc 6"/>
              <p:cNvSpPr/>
              <p:nvPr/>
            </p:nvSpPr>
            <p:spPr>
              <a:xfrm flipV="1">
                <a:off x="6452577" y="5790656"/>
                <a:ext cx="347942" cy="348028"/>
              </a:xfrm>
              <a:prstGeom prst="arc">
                <a:avLst>
                  <a:gd name="adj1" fmla="val 1070584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HN"/>
              </a:p>
            </p:txBody>
          </p:sp>
          <p:cxnSp>
            <p:nvCxnSpPr>
              <p:cNvPr id="15" name="Straight Connector 14"/>
              <p:cNvCxnSpPr/>
              <p:nvPr/>
            </p:nvCxnSpPr>
            <p:spPr bwMode="auto">
              <a:xfrm>
                <a:off x="6064009" y="4683046"/>
                <a:ext cx="2964255" cy="0"/>
              </a:xfrm>
              <a:prstGeom prst="line">
                <a:avLst/>
              </a:prstGeom>
              <a:noFill/>
              <a:ln w="12700" cap="flat" cmpd="sng" algn="ctr">
                <a:solidFill>
                  <a:schemeClr val="accent1"/>
                </a:solidFill>
                <a:prstDash val="solid"/>
                <a:round/>
                <a:headEnd type="none" w="lg" len="med"/>
                <a:tailEnd type="none" w="lg" len="med"/>
              </a:ln>
              <a:effectLst/>
              <a:scene3d>
                <a:camera prst="orthographicFront">
                  <a:rot lat="0" lon="0" rev="3600000"/>
                </a:camera>
                <a:lightRig rig="threePt" dir="t"/>
              </a:scene3d>
            </p:spPr>
          </p:cxnSp>
          <p:cxnSp>
            <p:nvCxnSpPr>
              <p:cNvPr id="16" name="Straight Connector 15"/>
              <p:cNvCxnSpPr/>
              <p:nvPr/>
            </p:nvCxnSpPr>
            <p:spPr bwMode="auto">
              <a:xfrm rot="10800000">
                <a:off x="4227664" y="4682065"/>
                <a:ext cx="2964255" cy="0"/>
              </a:xfrm>
              <a:prstGeom prst="line">
                <a:avLst/>
              </a:prstGeom>
              <a:noFill/>
              <a:ln w="12700" cap="flat" cmpd="sng" algn="ctr">
                <a:solidFill>
                  <a:schemeClr val="accent1"/>
                </a:solidFill>
                <a:prstDash val="solid"/>
                <a:round/>
                <a:headEnd type="none" w="lg" len="med"/>
                <a:tailEnd type="none" w="lg" len="med"/>
              </a:ln>
              <a:effectLst/>
              <a:scene3d>
                <a:camera prst="orthographicFront">
                  <a:rot lat="0" lon="0" rev="18000000"/>
                </a:camera>
                <a:lightRig rig="threePt" dir="t"/>
              </a:scene3d>
            </p:spPr>
          </p:cxnSp>
          <p:sp>
            <p:nvSpPr>
              <p:cNvPr id="18" name="Rectangle 17"/>
              <p:cNvSpPr/>
              <p:nvPr/>
            </p:nvSpPr>
            <p:spPr bwMode="auto">
              <a:xfrm>
                <a:off x="6245525" y="6424839"/>
                <a:ext cx="768000" cy="545303"/>
              </a:xfrm>
              <a:prstGeom prst="rect">
                <a:avLst/>
              </a:prstGeom>
              <a:noFill/>
              <a:ln w="12700" cap="flat" cmpd="sng" algn="ctr">
                <a:solidFill>
                  <a:schemeClr val="accent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9" name="Freeform 28"/>
              <p:cNvSpPr/>
              <p:nvPr/>
            </p:nvSpPr>
            <p:spPr bwMode="auto">
              <a:xfrm>
                <a:off x="6118518" y="5389792"/>
                <a:ext cx="1020166" cy="1032998"/>
              </a:xfrm>
              <a:custGeom>
                <a:avLst/>
                <a:gdLst>
                  <a:gd name="connsiteX0" fmla="*/ 0 w 1888177"/>
                  <a:gd name="connsiteY0" fmla="*/ 0 h 1911927"/>
                  <a:gd name="connsiteX1" fmla="*/ 5938 w 1888177"/>
                  <a:gd name="connsiteY1" fmla="*/ 1911927 h 1911927"/>
                  <a:gd name="connsiteX2" fmla="*/ 1888177 w 1888177"/>
                  <a:gd name="connsiteY2" fmla="*/ 1911927 h 1911927"/>
                  <a:gd name="connsiteX3" fmla="*/ 1882239 w 1888177"/>
                  <a:gd name="connsiteY3" fmla="*/ 17813 h 1911927"/>
                </a:gdLst>
                <a:ahLst/>
                <a:cxnLst>
                  <a:cxn ang="0">
                    <a:pos x="connsiteX0" y="connsiteY0"/>
                  </a:cxn>
                  <a:cxn ang="0">
                    <a:pos x="connsiteX1" y="connsiteY1"/>
                  </a:cxn>
                  <a:cxn ang="0">
                    <a:pos x="connsiteX2" y="connsiteY2"/>
                  </a:cxn>
                  <a:cxn ang="0">
                    <a:pos x="connsiteX3" y="connsiteY3"/>
                  </a:cxn>
                </a:cxnLst>
                <a:rect l="l" t="t" r="r" b="b"/>
                <a:pathLst>
                  <a:path w="1888177" h="1911927">
                    <a:moveTo>
                      <a:pt x="0" y="0"/>
                    </a:moveTo>
                    <a:cubicBezTo>
                      <a:pt x="1979" y="637309"/>
                      <a:pt x="3959" y="1274618"/>
                      <a:pt x="5938" y="1911927"/>
                    </a:cubicBezTo>
                    <a:lnTo>
                      <a:pt x="1888177" y="1911927"/>
                    </a:lnTo>
                    <a:cubicBezTo>
                      <a:pt x="1886198" y="1280556"/>
                      <a:pt x="1884218" y="649184"/>
                      <a:pt x="1882239" y="17813"/>
                    </a:cubicBezTo>
                  </a:path>
                </a:pathLst>
              </a:custGeom>
              <a:noFill/>
              <a:ln w="12700" cap="flat" cmpd="sng" algn="ctr">
                <a:solidFill>
                  <a:schemeClr val="accent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6" name="Group 45"/>
              <p:cNvGrpSpPr/>
              <p:nvPr/>
            </p:nvGrpSpPr>
            <p:grpSpPr>
              <a:xfrm>
                <a:off x="6567648" y="6121232"/>
                <a:ext cx="121906" cy="304315"/>
                <a:chOff x="6705600" y="2819400"/>
                <a:chExt cx="762000" cy="1676400"/>
              </a:xfrm>
            </p:grpSpPr>
            <p:cxnSp>
              <p:nvCxnSpPr>
                <p:cNvPr id="47" name="Straight Connector 46"/>
                <p:cNvCxnSpPr/>
                <p:nvPr/>
              </p:nvCxnSpPr>
              <p:spPr>
                <a:xfrm rot="5400000" flipH="1" flipV="1">
                  <a:off x="5867400" y="3657600"/>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H="1" flipV="1">
                  <a:off x="6629400" y="3657600"/>
                  <a:ext cx="1676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53" name="Rectangle 52"/>
              <p:cNvSpPr/>
              <p:nvPr/>
            </p:nvSpPr>
            <p:spPr bwMode="auto">
              <a:xfrm>
                <a:off x="4322913" y="1241125"/>
                <a:ext cx="4533900" cy="5729018"/>
              </a:xfrm>
              <a:prstGeom prst="rect">
                <a:avLst/>
              </a:prstGeom>
              <a:noFill/>
              <a:ln w="12700" cap="flat" cmpd="sng" algn="ctr">
                <a:solidFill>
                  <a:schemeClr val="tx2"/>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8" name="Group 57"/>
              <p:cNvGrpSpPr/>
              <p:nvPr/>
            </p:nvGrpSpPr>
            <p:grpSpPr>
              <a:xfrm>
                <a:off x="6485265" y="4861687"/>
                <a:ext cx="266425" cy="1113679"/>
                <a:chOff x="5648502" y="4706412"/>
                <a:chExt cx="266425" cy="310551"/>
              </a:xfrm>
            </p:grpSpPr>
            <p:sp>
              <p:nvSpPr>
                <p:cNvPr id="56" name="Freeform 55"/>
                <p:cNvSpPr/>
                <p:nvPr/>
              </p:nvSpPr>
              <p:spPr bwMode="auto">
                <a:xfrm>
                  <a:off x="5842794" y="4706412"/>
                  <a:ext cx="72133" cy="310551"/>
                </a:xfrm>
                <a:custGeom>
                  <a:avLst/>
                  <a:gdLst>
                    <a:gd name="connsiteX0" fmla="*/ 60385 w 60385"/>
                    <a:gd name="connsiteY0" fmla="*/ 0 h 310551"/>
                    <a:gd name="connsiteX1" fmla="*/ 0 w 60385"/>
                    <a:gd name="connsiteY1" fmla="*/ 310551 h 310551"/>
                    <a:gd name="connsiteX0" fmla="*/ 66259 w 66259"/>
                    <a:gd name="connsiteY0" fmla="*/ 0 h 310551"/>
                    <a:gd name="connsiteX1" fmla="*/ 5874 w 66259"/>
                    <a:gd name="connsiteY1" fmla="*/ 310551 h 310551"/>
                    <a:gd name="connsiteX0" fmla="*/ 66259 w 72133"/>
                    <a:gd name="connsiteY0" fmla="*/ 0 h 310551"/>
                    <a:gd name="connsiteX1" fmla="*/ 5874 w 72133"/>
                    <a:gd name="connsiteY1" fmla="*/ 310551 h 310551"/>
                  </a:gdLst>
                  <a:ahLst/>
                  <a:cxnLst>
                    <a:cxn ang="0">
                      <a:pos x="connsiteX0" y="connsiteY0"/>
                    </a:cxn>
                    <a:cxn ang="0">
                      <a:pos x="connsiteX1" y="connsiteY1"/>
                    </a:cxn>
                  </a:cxnLst>
                  <a:rect l="l" t="t" r="r" b="b"/>
                  <a:pathLst>
                    <a:path w="72133" h="310551">
                      <a:moveTo>
                        <a:pt x="66259" y="0"/>
                      </a:moveTo>
                      <a:cubicBezTo>
                        <a:pt x="72133" y="120852"/>
                        <a:pt x="0" y="163698"/>
                        <a:pt x="5874" y="310551"/>
                      </a:cubicBezTo>
                    </a:path>
                  </a:pathLst>
                </a:custGeom>
                <a:noFill/>
                <a:ln w="12700" cap="flat" cmpd="sng" algn="ctr">
                  <a:solidFill>
                    <a:schemeClr val="accent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7" name="Freeform 56"/>
                <p:cNvSpPr/>
                <p:nvPr/>
              </p:nvSpPr>
              <p:spPr bwMode="auto">
                <a:xfrm flipH="1">
                  <a:off x="5648502" y="4706412"/>
                  <a:ext cx="72133" cy="310551"/>
                </a:xfrm>
                <a:custGeom>
                  <a:avLst/>
                  <a:gdLst>
                    <a:gd name="connsiteX0" fmla="*/ 60385 w 60385"/>
                    <a:gd name="connsiteY0" fmla="*/ 0 h 310551"/>
                    <a:gd name="connsiteX1" fmla="*/ 0 w 60385"/>
                    <a:gd name="connsiteY1" fmla="*/ 310551 h 310551"/>
                    <a:gd name="connsiteX0" fmla="*/ 66259 w 66259"/>
                    <a:gd name="connsiteY0" fmla="*/ 0 h 310551"/>
                    <a:gd name="connsiteX1" fmla="*/ 5874 w 66259"/>
                    <a:gd name="connsiteY1" fmla="*/ 310551 h 310551"/>
                    <a:gd name="connsiteX0" fmla="*/ 66259 w 72133"/>
                    <a:gd name="connsiteY0" fmla="*/ 0 h 310551"/>
                    <a:gd name="connsiteX1" fmla="*/ 5874 w 72133"/>
                    <a:gd name="connsiteY1" fmla="*/ 310551 h 310551"/>
                  </a:gdLst>
                  <a:ahLst/>
                  <a:cxnLst>
                    <a:cxn ang="0">
                      <a:pos x="connsiteX0" y="connsiteY0"/>
                    </a:cxn>
                    <a:cxn ang="0">
                      <a:pos x="connsiteX1" y="connsiteY1"/>
                    </a:cxn>
                  </a:cxnLst>
                  <a:rect l="l" t="t" r="r" b="b"/>
                  <a:pathLst>
                    <a:path w="72133" h="310551">
                      <a:moveTo>
                        <a:pt x="66259" y="0"/>
                      </a:moveTo>
                      <a:cubicBezTo>
                        <a:pt x="72133" y="120852"/>
                        <a:pt x="0" y="163698"/>
                        <a:pt x="5874" y="310551"/>
                      </a:cubicBezTo>
                    </a:path>
                  </a:pathLst>
                </a:custGeom>
                <a:noFill/>
                <a:ln w="12700" cap="flat" cmpd="sng" algn="ctr">
                  <a:solidFill>
                    <a:schemeClr val="accent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cxnSp>
            <p:nvCxnSpPr>
              <p:cNvPr id="64" name="Straight Arrow Connector 63"/>
              <p:cNvCxnSpPr>
                <a:stCxn id="62" idx="3"/>
              </p:cNvCxnSpPr>
              <p:nvPr/>
            </p:nvCxnSpPr>
            <p:spPr bwMode="auto">
              <a:xfrm>
                <a:off x="3865527" y="4346535"/>
                <a:ext cx="2630164" cy="950084"/>
              </a:xfrm>
              <a:prstGeom prst="straightConnector1">
                <a:avLst/>
              </a:prstGeom>
              <a:noFill/>
              <a:ln w="12700" cap="flat" cmpd="sng" algn="ctr">
                <a:solidFill>
                  <a:schemeClr val="tx2"/>
                </a:solidFill>
                <a:prstDash val="solid"/>
                <a:round/>
                <a:headEnd type="none" w="lg" len="med"/>
                <a:tailEnd type="arrow"/>
              </a:ln>
              <a:effectLst/>
            </p:spPr>
          </p:cxnSp>
        </p:grpSp>
        <p:cxnSp>
          <p:nvCxnSpPr>
            <p:cNvPr id="65" name="Straight Arrow Connector 64"/>
            <p:cNvCxnSpPr>
              <a:stCxn id="51" idx="3"/>
              <a:endCxn id="7" idx="0"/>
            </p:cNvCxnSpPr>
            <p:nvPr/>
          </p:nvCxnSpPr>
          <p:spPr bwMode="auto">
            <a:xfrm>
              <a:off x="3258618" y="4932885"/>
              <a:ext cx="3081630" cy="820744"/>
            </a:xfrm>
            <a:prstGeom prst="straightConnector1">
              <a:avLst/>
            </a:prstGeom>
            <a:noFill/>
            <a:ln w="12700" cap="flat" cmpd="sng" algn="ctr">
              <a:solidFill>
                <a:schemeClr val="tx2"/>
              </a:solidFill>
              <a:prstDash val="solid"/>
              <a:round/>
              <a:headEnd type="none" w="lg" len="med"/>
              <a:tailEnd type="arrow"/>
            </a:ln>
            <a:effectLst/>
          </p:spPr>
        </p:cxnSp>
        <p:cxnSp>
          <p:nvCxnSpPr>
            <p:cNvPr id="68" name="Straight Arrow Connector 67"/>
            <p:cNvCxnSpPr>
              <a:stCxn id="50" idx="3"/>
            </p:cNvCxnSpPr>
            <p:nvPr/>
          </p:nvCxnSpPr>
          <p:spPr bwMode="auto">
            <a:xfrm>
              <a:off x="3543953" y="5365347"/>
              <a:ext cx="2598055" cy="517868"/>
            </a:xfrm>
            <a:prstGeom prst="straightConnector1">
              <a:avLst/>
            </a:prstGeom>
            <a:noFill/>
            <a:ln w="12700" cap="flat" cmpd="sng" algn="ctr">
              <a:solidFill>
                <a:schemeClr val="tx2"/>
              </a:solidFill>
              <a:prstDash val="solid"/>
              <a:round/>
              <a:headEnd type="none" w="lg" len="med"/>
              <a:tailEnd type="arrow"/>
            </a:ln>
            <a:effectLst/>
          </p:spPr>
        </p:cxnSp>
        <p:cxnSp>
          <p:nvCxnSpPr>
            <p:cNvPr id="71" name="Straight Arrow Connector 70"/>
            <p:cNvCxnSpPr>
              <a:stCxn id="54" idx="3"/>
            </p:cNvCxnSpPr>
            <p:nvPr/>
          </p:nvCxnSpPr>
          <p:spPr bwMode="auto">
            <a:xfrm>
              <a:off x="2325671" y="5797809"/>
              <a:ext cx="4066503" cy="102659"/>
            </a:xfrm>
            <a:prstGeom prst="straightConnector1">
              <a:avLst/>
            </a:prstGeom>
            <a:noFill/>
            <a:ln w="12700" cap="flat" cmpd="sng" algn="ctr">
              <a:solidFill>
                <a:schemeClr val="tx2"/>
              </a:solidFill>
              <a:prstDash val="solid"/>
              <a:round/>
              <a:headEnd type="none" w="lg" len="med"/>
              <a:tailEnd type="arrow"/>
            </a:ln>
            <a:effectLst/>
          </p:spPr>
        </p:cxnSp>
        <p:cxnSp>
          <p:nvCxnSpPr>
            <p:cNvPr id="75" name="Straight Arrow Connector 74"/>
            <p:cNvCxnSpPr>
              <a:stCxn id="61" idx="3"/>
            </p:cNvCxnSpPr>
            <p:nvPr/>
          </p:nvCxnSpPr>
          <p:spPr bwMode="auto">
            <a:xfrm flipV="1">
              <a:off x="2532457" y="6098875"/>
              <a:ext cx="3920101" cy="131396"/>
            </a:xfrm>
            <a:prstGeom prst="straightConnector1">
              <a:avLst/>
            </a:prstGeom>
            <a:noFill/>
            <a:ln w="12700" cap="flat" cmpd="sng" algn="ctr">
              <a:solidFill>
                <a:schemeClr val="tx2"/>
              </a:solidFill>
              <a:prstDash val="solid"/>
              <a:round/>
              <a:headEnd type="none" w="lg" len="med"/>
              <a:tailEnd type="arrow"/>
            </a:ln>
            <a:effectLst/>
          </p:spPr>
        </p:cxnSp>
        <p:cxnSp>
          <p:nvCxnSpPr>
            <p:cNvPr id="78" name="Straight Arrow Connector 77"/>
            <p:cNvCxnSpPr>
              <a:stCxn id="60" idx="3"/>
            </p:cNvCxnSpPr>
            <p:nvPr/>
          </p:nvCxnSpPr>
          <p:spPr bwMode="auto">
            <a:xfrm flipV="1">
              <a:off x="1801488" y="6599208"/>
              <a:ext cx="4633818" cy="63527"/>
            </a:xfrm>
            <a:prstGeom prst="straightConnector1">
              <a:avLst/>
            </a:prstGeom>
            <a:noFill/>
            <a:ln w="12700" cap="flat" cmpd="sng" algn="ctr">
              <a:solidFill>
                <a:schemeClr val="tx2"/>
              </a:solidFill>
              <a:prstDash val="solid"/>
              <a:round/>
              <a:headEnd type="none" w="lg" len="med"/>
              <a:tailEnd type="arrow"/>
            </a:ln>
            <a:effectLst/>
          </p:spPr>
        </p:cxn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effectLst/>
        </p:spPr>
        <p:txBody>
          <a:bodyPr/>
          <a:lstStyle/>
          <a:p>
            <a:r>
              <a:rPr lang="en-US"/>
              <a:t>Conventional Surface Water Treatment</a:t>
            </a:r>
          </a:p>
        </p:txBody>
      </p:sp>
      <p:sp>
        <p:nvSpPr>
          <p:cNvPr id="104451" name="Rectangle 3"/>
          <p:cNvSpPr>
            <a:spLocks noChangeArrowheads="1"/>
          </p:cNvSpPr>
          <p:nvPr/>
        </p:nvSpPr>
        <p:spPr bwMode="auto">
          <a:xfrm>
            <a:off x="1790700" y="2349500"/>
            <a:ext cx="2247900" cy="552450"/>
          </a:xfrm>
          <a:prstGeom prst="rect">
            <a:avLst/>
          </a:prstGeom>
          <a:solidFill>
            <a:schemeClr val="bg1"/>
          </a:solidFill>
          <a:ln w="57150">
            <a:solidFill>
              <a:schemeClr val="tx2"/>
            </a:solidFill>
            <a:miter lim="800000"/>
            <a:headEnd type="none" w="sm" len="sm"/>
            <a:tailEnd type="none" w="sm" len="sm"/>
          </a:ln>
          <a:effectLst/>
        </p:spPr>
        <p:txBody>
          <a:bodyPr wrap="none" anchor="ctr"/>
          <a:lstStyle/>
          <a:p>
            <a:pPr algn="ctr"/>
            <a:r>
              <a:rPr lang="en-US" sz="2400">
                <a:solidFill>
                  <a:schemeClr val="accent1"/>
                </a:solidFill>
                <a:latin typeface="Book Antiqua" pitchFamily="18" charset="0"/>
              </a:rPr>
              <a:t>Screening</a:t>
            </a:r>
          </a:p>
        </p:txBody>
      </p:sp>
      <p:sp>
        <p:nvSpPr>
          <p:cNvPr id="104452" name="Rectangle 4"/>
          <p:cNvSpPr>
            <a:spLocks noChangeArrowheads="1"/>
          </p:cNvSpPr>
          <p:nvPr/>
        </p:nvSpPr>
        <p:spPr bwMode="auto">
          <a:xfrm>
            <a:off x="1790700" y="3521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a:t>Rapid Mix</a:t>
            </a:r>
          </a:p>
        </p:txBody>
      </p:sp>
      <p:sp>
        <p:nvSpPr>
          <p:cNvPr id="104454" name="Rectangle 6"/>
          <p:cNvSpPr>
            <a:spLocks noChangeArrowheads="1"/>
          </p:cNvSpPr>
          <p:nvPr/>
        </p:nvSpPr>
        <p:spPr bwMode="auto">
          <a:xfrm>
            <a:off x="1790700" y="5803900"/>
            <a:ext cx="2247900" cy="552450"/>
          </a:xfrm>
          <a:prstGeom prst="rect">
            <a:avLst/>
          </a:prstGeom>
          <a:solidFill>
            <a:schemeClr val="bg1"/>
          </a:solidFill>
          <a:ln w="57150">
            <a:solidFill>
              <a:schemeClr val="tx2"/>
            </a:solidFill>
            <a:miter lim="800000"/>
            <a:headEnd type="none" w="sm" len="sm"/>
            <a:tailEnd type="none" w="sm" len="sm"/>
          </a:ln>
          <a:effectLst/>
        </p:spPr>
        <p:txBody>
          <a:bodyPr wrap="none" anchor="ctr"/>
          <a:lstStyle/>
          <a:p>
            <a:pPr algn="ctr"/>
            <a:r>
              <a:rPr lang="en-US" sz="2400">
                <a:solidFill>
                  <a:schemeClr val="accent1"/>
                </a:solidFill>
                <a:latin typeface="Book Antiqua" pitchFamily="18" charset="0"/>
              </a:rPr>
              <a:t>Sedimentation</a:t>
            </a:r>
          </a:p>
        </p:txBody>
      </p:sp>
      <p:sp>
        <p:nvSpPr>
          <p:cNvPr id="104455" name="Rectangle 7"/>
          <p:cNvSpPr>
            <a:spLocks noChangeArrowheads="1"/>
          </p:cNvSpPr>
          <p:nvPr/>
        </p:nvSpPr>
        <p:spPr bwMode="auto">
          <a:xfrm>
            <a:off x="5676900" y="2347913"/>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Filtration</a:t>
            </a:r>
          </a:p>
        </p:txBody>
      </p:sp>
      <p:sp>
        <p:nvSpPr>
          <p:cNvPr id="104456" name="Rectangle 8"/>
          <p:cNvSpPr>
            <a:spLocks noChangeArrowheads="1"/>
          </p:cNvSpPr>
          <p:nvPr/>
        </p:nvSpPr>
        <p:spPr bwMode="auto">
          <a:xfrm>
            <a:off x="5676900" y="3521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Disinfection</a:t>
            </a:r>
          </a:p>
        </p:txBody>
      </p:sp>
      <p:sp>
        <p:nvSpPr>
          <p:cNvPr id="104457" name="Rectangle 9"/>
          <p:cNvSpPr>
            <a:spLocks noChangeArrowheads="1"/>
          </p:cNvSpPr>
          <p:nvPr/>
        </p:nvSpPr>
        <p:spPr bwMode="auto">
          <a:xfrm>
            <a:off x="5676900" y="4694238"/>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Storage</a:t>
            </a:r>
          </a:p>
        </p:txBody>
      </p:sp>
      <p:sp>
        <p:nvSpPr>
          <p:cNvPr id="104458" name="Rectangle 10"/>
          <p:cNvSpPr>
            <a:spLocks noChangeArrowheads="1"/>
          </p:cNvSpPr>
          <p:nvPr/>
        </p:nvSpPr>
        <p:spPr bwMode="auto">
          <a:xfrm>
            <a:off x="5676900" y="5867400"/>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Distribution</a:t>
            </a:r>
          </a:p>
        </p:txBody>
      </p:sp>
      <p:sp>
        <p:nvSpPr>
          <p:cNvPr id="104459" name="Text Box 11"/>
          <p:cNvSpPr txBox="1">
            <a:spLocks noChangeArrowheads="1"/>
          </p:cNvSpPr>
          <p:nvPr/>
        </p:nvSpPr>
        <p:spPr bwMode="auto">
          <a:xfrm>
            <a:off x="784225" y="1881188"/>
            <a:ext cx="1643063" cy="457200"/>
          </a:xfrm>
          <a:prstGeom prst="rect">
            <a:avLst/>
          </a:prstGeom>
          <a:noFill/>
          <a:ln w="12700">
            <a:noFill/>
            <a:miter lim="800000"/>
            <a:headEnd type="none" w="sm" len="sm"/>
            <a:tailEnd type="none" w="sm" len="sm"/>
          </a:ln>
          <a:effectLst/>
        </p:spPr>
        <p:txBody>
          <a:bodyPr wrap="none">
            <a:spAutoFit/>
          </a:bodyPr>
          <a:lstStyle/>
          <a:p>
            <a:r>
              <a:rPr lang="en-US" sz="2400">
                <a:latin typeface="Book Antiqua" pitchFamily="18" charset="0"/>
              </a:rPr>
              <a:t>Raw water</a:t>
            </a:r>
          </a:p>
        </p:txBody>
      </p:sp>
      <p:cxnSp>
        <p:nvCxnSpPr>
          <p:cNvPr id="104460" name="AutoShape 12"/>
          <p:cNvCxnSpPr>
            <a:cxnSpLocks noChangeShapeType="1"/>
            <a:stCxn id="104459" idx="3"/>
            <a:endCxn id="104451" idx="0"/>
          </p:cNvCxnSpPr>
          <p:nvPr/>
        </p:nvCxnSpPr>
        <p:spPr bwMode="auto">
          <a:xfrm>
            <a:off x="2427288" y="2109788"/>
            <a:ext cx="487362" cy="211137"/>
          </a:xfrm>
          <a:prstGeom prst="curvedConnector2">
            <a:avLst/>
          </a:prstGeom>
          <a:noFill/>
          <a:ln w="50800">
            <a:solidFill>
              <a:schemeClr val="accent1"/>
            </a:solidFill>
            <a:round/>
            <a:headEnd type="none" w="sm" len="sm"/>
            <a:tailEnd type="triangle" w="med" len="med"/>
          </a:ln>
          <a:effectLst/>
        </p:spPr>
      </p:cxnSp>
      <p:cxnSp>
        <p:nvCxnSpPr>
          <p:cNvPr id="104461" name="AutoShape 13"/>
          <p:cNvCxnSpPr>
            <a:cxnSpLocks noChangeShapeType="1"/>
            <a:stCxn id="104451" idx="2"/>
            <a:endCxn id="104452" idx="0"/>
          </p:cNvCxnSpPr>
          <p:nvPr/>
        </p:nvCxnSpPr>
        <p:spPr bwMode="auto">
          <a:xfrm rot="5400000">
            <a:off x="2619375" y="3225800"/>
            <a:ext cx="590550" cy="0"/>
          </a:xfrm>
          <a:prstGeom prst="straightConnector1">
            <a:avLst/>
          </a:prstGeom>
          <a:noFill/>
          <a:ln w="50800">
            <a:solidFill>
              <a:schemeClr val="accent1"/>
            </a:solidFill>
            <a:round/>
            <a:headEnd type="none" w="sm" len="sm"/>
            <a:tailEnd type="triangle" w="med" len="sm"/>
          </a:ln>
          <a:effectLst/>
        </p:spPr>
      </p:cxnSp>
      <p:cxnSp>
        <p:nvCxnSpPr>
          <p:cNvPr id="104463" name="AutoShape 15"/>
          <p:cNvCxnSpPr>
            <a:cxnSpLocks noChangeShapeType="1"/>
            <a:endCxn id="104454" idx="0"/>
          </p:cNvCxnSpPr>
          <p:nvPr/>
        </p:nvCxnSpPr>
        <p:spPr bwMode="auto">
          <a:xfrm rot="5400000">
            <a:off x="2604294" y="5464969"/>
            <a:ext cx="620712" cy="0"/>
          </a:xfrm>
          <a:prstGeom prst="straightConnector1">
            <a:avLst/>
          </a:prstGeom>
          <a:noFill/>
          <a:ln w="50800">
            <a:solidFill>
              <a:schemeClr val="accent1"/>
            </a:solidFill>
            <a:round/>
            <a:headEnd type="none" w="sm" len="sm"/>
            <a:tailEnd type="triangle" w="med" len="sm"/>
          </a:ln>
          <a:effectLst/>
        </p:spPr>
      </p:cxnSp>
      <p:cxnSp>
        <p:nvCxnSpPr>
          <p:cNvPr id="104464" name="AutoShape 16"/>
          <p:cNvCxnSpPr>
            <a:cxnSpLocks noChangeShapeType="1"/>
            <a:stCxn id="104454" idx="2"/>
            <a:endCxn id="104455" idx="0"/>
          </p:cNvCxnSpPr>
          <p:nvPr/>
        </p:nvCxnSpPr>
        <p:spPr bwMode="auto">
          <a:xfrm rot="5400000" flipH="1" flipV="1">
            <a:off x="2839244" y="2423319"/>
            <a:ext cx="4037012" cy="3886200"/>
          </a:xfrm>
          <a:prstGeom prst="curvedConnector5">
            <a:avLst>
              <a:gd name="adj1" fmla="val -4954"/>
              <a:gd name="adj2" fmla="val 50000"/>
              <a:gd name="adj3" fmla="val 105662"/>
            </a:avLst>
          </a:prstGeom>
          <a:noFill/>
          <a:ln w="50800">
            <a:solidFill>
              <a:schemeClr val="accent1"/>
            </a:solidFill>
            <a:round/>
            <a:headEnd type="none" w="sm" len="sm"/>
            <a:tailEnd type="triangle" w="med" len="sm"/>
          </a:ln>
          <a:effectLst/>
        </p:spPr>
      </p:cxnSp>
      <p:cxnSp>
        <p:nvCxnSpPr>
          <p:cNvPr id="104465" name="AutoShape 17"/>
          <p:cNvCxnSpPr>
            <a:cxnSpLocks noChangeShapeType="1"/>
            <a:stCxn id="104455" idx="2"/>
            <a:endCxn id="104456" idx="0"/>
          </p:cNvCxnSpPr>
          <p:nvPr/>
        </p:nvCxnSpPr>
        <p:spPr bwMode="auto">
          <a:xfrm rot="5400000">
            <a:off x="6490494" y="3210719"/>
            <a:ext cx="620712" cy="0"/>
          </a:xfrm>
          <a:prstGeom prst="straightConnector1">
            <a:avLst/>
          </a:prstGeom>
          <a:noFill/>
          <a:ln w="50800">
            <a:solidFill>
              <a:schemeClr val="accent1"/>
            </a:solidFill>
            <a:round/>
            <a:headEnd type="none" w="sm" len="sm"/>
            <a:tailEnd type="triangle" w="med" len="sm"/>
          </a:ln>
          <a:effectLst/>
        </p:spPr>
      </p:cxnSp>
      <p:cxnSp>
        <p:nvCxnSpPr>
          <p:cNvPr id="104466" name="AutoShape 18"/>
          <p:cNvCxnSpPr>
            <a:cxnSpLocks noChangeShapeType="1"/>
            <a:stCxn id="104456" idx="2"/>
            <a:endCxn id="104457" idx="0"/>
          </p:cNvCxnSpPr>
          <p:nvPr/>
        </p:nvCxnSpPr>
        <p:spPr bwMode="auto">
          <a:xfrm rot="5400000">
            <a:off x="6490493" y="4383882"/>
            <a:ext cx="620713" cy="0"/>
          </a:xfrm>
          <a:prstGeom prst="straightConnector1">
            <a:avLst/>
          </a:prstGeom>
          <a:noFill/>
          <a:ln w="50800">
            <a:solidFill>
              <a:schemeClr val="accent1"/>
            </a:solidFill>
            <a:round/>
            <a:headEnd type="none" w="sm" len="sm"/>
            <a:tailEnd type="triangle" w="med" len="sm"/>
          </a:ln>
          <a:effectLst/>
        </p:spPr>
      </p:cxnSp>
      <p:cxnSp>
        <p:nvCxnSpPr>
          <p:cNvPr id="104467" name="AutoShape 19"/>
          <p:cNvCxnSpPr>
            <a:cxnSpLocks noChangeShapeType="1"/>
            <a:stCxn id="104457" idx="2"/>
            <a:endCxn id="104458" idx="0"/>
          </p:cNvCxnSpPr>
          <p:nvPr/>
        </p:nvCxnSpPr>
        <p:spPr bwMode="auto">
          <a:xfrm rot="5400000">
            <a:off x="6490494" y="5557044"/>
            <a:ext cx="620712" cy="0"/>
          </a:xfrm>
          <a:prstGeom prst="straightConnector1">
            <a:avLst/>
          </a:prstGeom>
          <a:noFill/>
          <a:ln w="50800">
            <a:solidFill>
              <a:schemeClr val="accent1"/>
            </a:solidFill>
            <a:round/>
            <a:headEnd type="none" w="sm" len="sm"/>
            <a:tailEnd type="triangle" w="med" len="sm"/>
          </a:ln>
          <a:effectLst/>
        </p:spPr>
      </p:cxnSp>
      <p:sp>
        <p:nvSpPr>
          <p:cNvPr id="104468" name="Text Box 20"/>
          <p:cNvSpPr txBox="1">
            <a:spLocks noChangeArrowheads="1"/>
          </p:cNvSpPr>
          <p:nvPr/>
        </p:nvSpPr>
        <p:spPr bwMode="auto">
          <a:xfrm>
            <a:off x="-37255" y="3549005"/>
            <a:ext cx="1606530" cy="461665"/>
          </a:xfrm>
          <a:prstGeom prst="rect">
            <a:avLst/>
          </a:prstGeom>
          <a:noFill/>
          <a:ln w="50800">
            <a:noFill/>
            <a:miter lim="800000"/>
            <a:headEnd type="none" w="sm" len="sm"/>
            <a:tailEnd type="none" w="med" len="sm"/>
          </a:ln>
          <a:effectLst/>
        </p:spPr>
        <p:txBody>
          <a:bodyPr wrap="none" anchor="ctr">
            <a:spAutoFit/>
          </a:bodyPr>
          <a:lstStyle/>
          <a:p>
            <a:pPr algn="r"/>
            <a:r>
              <a:rPr lang="en-US" sz="2400" dirty="0" smtClean="0">
                <a:latin typeface="Book Antiqua" pitchFamily="18" charset="0"/>
              </a:rPr>
              <a:t>Coagulant</a:t>
            </a:r>
            <a:endParaRPr lang="en-US" sz="2400" dirty="0">
              <a:latin typeface="Book Antiqua" pitchFamily="18" charset="0"/>
            </a:endParaRPr>
          </a:p>
        </p:txBody>
      </p:sp>
      <p:cxnSp>
        <p:nvCxnSpPr>
          <p:cNvPr id="104469" name="AutoShape 21"/>
          <p:cNvCxnSpPr>
            <a:cxnSpLocks noChangeShapeType="1"/>
            <a:stCxn id="104468" idx="3"/>
            <a:endCxn id="104452" idx="1"/>
          </p:cNvCxnSpPr>
          <p:nvPr/>
        </p:nvCxnSpPr>
        <p:spPr bwMode="auto">
          <a:xfrm>
            <a:off x="1569275" y="3779838"/>
            <a:ext cx="221425" cy="17462"/>
          </a:xfrm>
          <a:prstGeom prst="curvedConnector3">
            <a:avLst>
              <a:gd name="adj1" fmla="val 50000"/>
            </a:avLst>
          </a:prstGeom>
          <a:noFill/>
          <a:ln w="50800">
            <a:solidFill>
              <a:schemeClr val="tx1"/>
            </a:solidFill>
            <a:round/>
            <a:headEnd type="none" w="sm" len="sm"/>
            <a:tailEnd type="triangle" w="med" len="sm"/>
          </a:ln>
          <a:effectLst/>
        </p:spPr>
      </p:cxnSp>
      <p:sp>
        <p:nvSpPr>
          <p:cNvPr id="104470" name="Text Box 22"/>
          <p:cNvSpPr txBox="1">
            <a:spLocks noChangeArrowheads="1"/>
          </p:cNvSpPr>
          <p:nvPr/>
        </p:nvSpPr>
        <p:spPr bwMode="auto">
          <a:xfrm>
            <a:off x="4800600" y="3581400"/>
            <a:ext cx="590550" cy="457200"/>
          </a:xfrm>
          <a:prstGeom prst="rect">
            <a:avLst/>
          </a:prstGeom>
          <a:noFill/>
          <a:ln w="50800">
            <a:noFill/>
            <a:miter lim="800000"/>
            <a:headEnd type="none" w="sm" len="sm"/>
            <a:tailEnd type="none" w="med" len="sm"/>
          </a:ln>
          <a:effectLst/>
        </p:spPr>
        <p:txBody>
          <a:bodyPr wrap="none" anchor="ctr">
            <a:spAutoFit/>
          </a:bodyPr>
          <a:lstStyle/>
          <a:p>
            <a:pPr algn="r"/>
            <a:r>
              <a:rPr lang="en-US" sz="2400">
                <a:solidFill>
                  <a:schemeClr val="hlink"/>
                </a:solidFill>
                <a:latin typeface="Book Antiqua" pitchFamily="18" charset="0"/>
              </a:rPr>
              <a:t>Cl</a:t>
            </a:r>
            <a:r>
              <a:rPr lang="en-US" sz="2400" baseline="-25000">
                <a:solidFill>
                  <a:schemeClr val="hlink"/>
                </a:solidFill>
                <a:latin typeface="Book Antiqua" pitchFamily="18" charset="0"/>
              </a:rPr>
              <a:t>2</a:t>
            </a:r>
            <a:endParaRPr lang="en-US" sz="2400">
              <a:solidFill>
                <a:schemeClr val="hlink"/>
              </a:solidFill>
              <a:latin typeface="Book Antiqua" pitchFamily="18" charset="0"/>
            </a:endParaRPr>
          </a:p>
        </p:txBody>
      </p:sp>
      <p:cxnSp>
        <p:nvCxnSpPr>
          <p:cNvPr id="104471" name="AutoShape 23"/>
          <p:cNvCxnSpPr>
            <a:cxnSpLocks noChangeShapeType="1"/>
            <a:stCxn id="104470" idx="3"/>
            <a:endCxn id="104456" idx="1"/>
          </p:cNvCxnSpPr>
          <p:nvPr/>
        </p:nvCxnSpPr>
        <p:spPr bwMode="auto">
          <a:xfrm flipV="1">
            <a:off x="5391150" y="3797300"/>
            <a:ext cx="285750" cy="12700"/>
          </a:xfrm>
          <a:prstGeom prst="curvedConnector3">
            <a:avLst>
              <a:gd name="adj1" fmla="val 50000"/>
            </a:avLst>
          </a:prstGeom>
          <a:noFill/>
          <a:ln w="50800">
            <a:solidFill>
              <a:schemeClr val="hlink"/>
            </a:solidFill>
            <a:round/>
            <a:headEnd type="none" w="sm" len="sm"/>
            <a:tailEnd type="triangle" w="med" len="sm"/>
          </a:ln>
          <a:effectLst/>
        </p:spPr>
      </p:cxnSp>
      <p:sp>
        <p:nvSpPr>
          <p:cNvPr id="104472" name="Text Box 24"/>
          <p:cNvSpPr txBox="1">
            <a:spLocks noChangeArrowheads="1"/>
          </p:cNvSpPr>
          <p:nvPr/>
        </p:nvSpPr>
        <p:spPr bwMode="auto">
          <a:xfrm>
            <a:off x="3581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sp>
        <p:nvSpPr>
          <p:cNvPr id="104473" name="Text Box 25"/>
          <p:cNvSpPr txBox="1">
            <a:spLocks noChangeArrowheads="1"/>
          </p:cNvSpPr>
          <p:nvPr/>
        </p:nvSpPr>
        <p:spPr bwMode="auto">
          <a:xfrm>
            <a:off x="4419600" y="61087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104474" name="AutoShape 26"/>
          <p:cNvCxnSpPr>
            <a:cxnSpLocks noChangeShapeType="1"/>
            <a:stCxn id="104454" idx="3"/>
            <a:endCxn id="104473" idx="1"/>
          </p:cNvCxnSpPr>
          <p:nvPr/>
        </p:nvCxnSpPr>
        <p:spPr bwMode="auto">
          <a:xfrm>
            <a:off x="4067175" y="6080125"/>
            <a:ext cx="352425" cy="288925"/>
          </a:xfrm>
          <a:prstGeom prst="curvedConnector3">
            <a:avLst>
              <a:gd name="adj1" fmla="val 45944"/>
            </a:avLst>
          </a:prstGeom>
          <a:noFill/>
          <a:ln w="50800">
            <a:solidFill>
              <a:schemeClr val="accent2"/>
            </a:solidFill>
            <a:round/>
            <a:headEnd type="none" w="sm" len="sm"/>
            <a:tailEnd type="triangle" w="med" len="sm"/>
          </a:ln>
          <a:effectLst/>
        </p:spPr>
      </p:cxnSp>
      <p:sp>
        <p:nvSpPr>
          <p:cNvPr id="104475" name="Text Box 27"/>
          <p:cNvSpPr txBox="1">
            <a:spLocks noChangeArrowheads="1"/>
          </p:cNvSpPr>
          <p:nvPr/>
        </p:nvSpPr>
        <p:spPr bwMode="auto">
          <a:xfrm>
            <a:off x="7772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104476" name="AutoShape 28"/>
          <p:cNvCxnSpPr>
            <a:cxnSpLocks noChangeShapeType="1"/>
            <a:stCxn id="104455" idx="3"/>
            <a:endCxn id="104475" idx="0"/>
          </p:cNvCxnSpPr>
          <p:nvPr/>
        </p:nvCxnSpPr>
        <p:spPr bwMode="auto">
          <a:xfrm>
            <a:off x="7924800" y="2624138"/>
            <a:ext cx="466725" cy="347662"/>
          </a:xfrm>
          <a:prstGeom prst="curvedConnector2">
            <a:avLst/>
          </a:prstGeom>
          <a:noFill/>
          <a:ln w="50800">
            <a:solidFill>
              <a:schemeClr val="accent2"/>
            </a:solidFill>
            <a:round/>
            <a:headEnd type="none" w="sm" len="sm"/>
            <a:tailEnd type="triangle" w="med" len="sm"/>
          </a:ln>
          <a:effectLst/>
        </p:spPr>
      </p:cxnSp>
      <p:cxnSp>
        <p:nvCxnSpPr>
          <p:cNvPr id="104477" name="AutoShape 29"/>
          <p:cNvCxnSpPr>
            <a:cxnSpLocks noChangeShapeType="1"/>
            <a:stCxn id="104451" idx="3"/>
            <a:endCxn id="104472" idx="0"/>
          </p:cNvCxnSpPr>
          <p:nvPr/>
        </p:nvCxnSpPr>
        <p:spPr bwMode="auto">
          <a:xfrm>
            <a:off x="4067175" y="2625725"/>
            <a:ext cx="133350" cy="346075"/>
          </a:xfrm>
          <a:prstGeom prst="curvedConnector2">
            <a:avLst/>
          </a:prstGeom>
          <a:noFill/>
          <a:ln w="50800">
            <a:solidFill>
              <a:schemeClr val="accent2"/>
            </a:solidFill>
            <a:round/>
            <a:headEnd type="none" w="sm" len="sm"/>
            <a:tailEnd type="triangle" w="med" len="sm"/>
          </a:ln>
          <a:effectLst/>
        </p:spPr>
      </p:cxnSp>
      <p:sp>
        <p:nvSpPr>
          <p:cNvPr id="104478" name="Rectangle 30"/>
          <p:cNvSpPr>
            <a:spLocks noChangeArrowheads="1"/>
          </p:cNvSpPr>
          <p:nvPr/>
        </p:nvSpPr>
        <p:spPr bwMode="auto">
          <a:xfrm>
            <a:off x="1778000" y="4664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a:t>Flocculation</a:t>
            </a:r>
          </a:p>
        </p:txBody>
      </p:sp>
      <p:cxnSp>
        <p:nvCxnSpPr>
          <p:cNvPr id="104479" name="AutoShape 31"/>
          <p:cNvCxnSpPr>
            <a:cxnSpLocks noChangeShapeType="1"/>
            <a:endCxn id="104478" idx="0"/>
          </p:cNvCxnSpPr>
          <p:nvPr/>
        </p:nvCxnSpPr>
        <p:spPr bwMode="auto">
          <a:xfrm rot="5400000">
            <a:off x="2592387" y="4354513"/>
            <a:ext cx="619125" cy="0"/>
          </a:xfrm>
          <a:prstGeom prst="straightConnector1">
            <a:avLst/>
          </a:prstGeom>
          <a:noFill/>
          <a:ln w="50800">
            <a:solidFill>
              <a:schemeClr val="accent1"/>
            </a:solidFill>
            <a:round/>
            <a:headEnd type="none" w="sm" len="sm"/>
            <a:tailEnd type="triangle" w="med" len="sm"/>
          </a:ln>
          <a:effectLst/>
        </p:spPr>
      </p:cxnSp>
      <p:pic>
        <p:nvPicPr>
          <p:cNvPr id="30" name="Picture 2"/>
          <p:cNvPicPr>
            <a:picLocks noChangeAspect="1" noChangeArrowheads="1"/>
          </p:cNvPicPr>
          <p:nvPr/>
        </p:nvPicPr>
        <p:blipFill>
          <a:blip r:embed="rId3" cstate="print"/>
          <a:srcRect/>
          <a:stretch>
            <a:fillRect/>
          </a:stretch>
        </p:blipFill>
        <p:spPr bwMode="auto">
          <a:xfrm>
            <a:off x="914400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4.21442E-6 L -1.00139 4.21442E-6 " pathEditMode="relative" rAng="0" ptsTypes="AA">
                                      <p:cBhvr>
                                        <p:cTn id="6" dur="2000" fill="hold"/>
                                        <p:tgtEl>
                                          <p:spTgt spid="30"/>
                                        </p:tgtEl>
                                        <p:attrNameLst>
                                          <p:attrName>ppt_x</p:attrName>
                                          <p:attrName>ppt_y</p:attrName>
                                        </p:attrNameLst>
                                      </p:cBhvr>
                                      <p:rCtr x="-5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 Blanket formation</a:t>
            </a:r>
            <a:endParaRPr lang="en-US" dirty="0"/>
          </a:p>
        </p:txBody>
      </p:sp>
    </p:spTree>
    <p:controls>
      <p:control spid="1140738" name="ShockwaveFlash1" r:id="rId2" imgW="7542857" imgH="4800000"/>
    </p:controls>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Mini Sedimentation Tank</a:t>
            </a:r>
            <a:endParaRPr lang="en-US" dirty="0"/>
          </a:p>
        </p:txBody>
      </p:sp>
      <p:sp>
        <p:nvSpPr>
          <p:cNvPr id="4" name="Content Placeholder 3"/>
          <p:cNvSpPr>
            <a:spLocks noGrp="1"/>
          </p:cNvSpPr>
          <p:nvPr>
            <p:ph idx="1"/>
          </p:nvPr>
        </p:nvSpPr>
        <p:spPr/>
        <p:txBody>
          <a:bodyPr/>
          <a:lstStyle/>
          <a:p>
            <a:r>
              <a:rPr lang="en-US" dirty="0" smtClean="0"/>
              <a:t>What tasks should it excel at performing?</a:t>
            </a:r>
          </a:p>
          <a:p>
            <a:r>
              <a:rPr lang="en-US" dirty="0" smtClean="0"/>
              <a:t>What processes would be helpful?</a:t>
            </a:r>
          </a:p>
          <a:p>
            <a:r>
              <a:rPr lang="en-US" dirty="0" smtClean="0"/>
              <a:t>What equations (or design guidelines) will you use to design it?</a:t>
            </a:r>
          </a:p>
          <a:p>
            <a:r>
              <a:rPr lang="en-US" dirty="0" smtClean="0"/>
              <a:t>What should it look like? (geometry is everything) Draw it!</a:t>
            </a:r>
          </a:p>
          <a:p>
            <a:r>
              <a:rPr lang="en-US" dirty="0" smtClean="0"/>
              <a:t>Defend it – what does it do well</a:t>
            </a:r>
          </a:p>
          <a:p>
            <a:r>
              <a:rPr lang="en-US" dirty="0" smtClean="0"/>
              <a:t>How might it fail? (Learn from AguaClara failures and successes)</a:t>
            </a:r>
          </a:p>
          <a:p>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 </a:t>
            </a:r>
            <a:r>
              <a:rPr lang="en-US" dirty="0" smtClean="0"/>
              <a:t>on Sedimentation </a:t>
            </a:r>
            <a:endParaRPr lang="en-US" dirty="0"/>
          </a:p>
        </p:txBody>
      </p:sp>
      <p:sp>
        <p:nvSpPr>
          <p:cNvPr id="3" name="Content Placeholder 2"/>
          <p:cNvSpPr>
            <a:spLocks noGrp="1"/>
          </p:cNvSpPr>
          <p:nvPr>
            <p:ph idx="1"/>
          </p:nvPr>
        </p:nvSpPr>
        <p:spPr/>
        <p:txBody>
          <a:bodyPr/>
          <a:lstStyle/>
          <a:p>
            <a:r>
              <a:rPr lang="en-US" dirty="0" smtClean="0"/>
              <a:t>What are the three functional zones in an AguaClara sedimentation tank?</a:t>
            </a:r>
          </a:p>
          <a:p>
            <a:r>
              <a:rPr lang="en-US" dirty="0" smtClean="0"/>
              <a:t>What is the size of each of these zones?</a:t>
            </a:r>
          </a:p>
          <a:p>
            <a:r>
              <a:rPr lang="en-US" dirty="0" smtClean="0"/>
              <a:t>All flocs that enter a sedimentation tank must eventually make it to the floc hopper</a:t>
            </a:r>
          </a:p>
          <a:p>
            <a:r>
              <a:rPr lang="en-US" dirty="0" smtClean="0"/>
              <a:t>How many sedimentation tanks should you make for the mini water treatment plant? (How would you decide?)</a:t>
            </a:r>
          </a:p>
          <a:p>
            <a:endParaRPr lang="en-US" dirty="0" smtClean="0"/>
          </a:p>
          <a:p>
            <a:endParaRPr lang="en-US"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effectLst/>
        </p:spPr>
        <p:txBody>
          <a:bodyPr/>
          <a:lstStyle/>
          <a:p>
            <a:r>
              <a:rPr lang="en-US"/>
              <a:t>Conventional Surface Water Treatment</a:t>
            </a:r>
          </a:p>
        </p:txBody>
      </p:sp>
      <p:sp>
        <p:nvSpPr>
          <p:cNvPr id="91139" name="Rectangle 3"/>
          <p:cNvSpPr>
            <a:spLocks noChangeArrowheads="1"/>
          </p:cNvSpPr>
          <p:nvPr/>
        </p:nvSpPr>
        <p:spPr bwMode="auto">
          <a:xfrm>
            <a:off x="1790700" y="2349500"/>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Screening</a:t>
            </a:r>
          </a:p>
        </p:txBody>
      </p:sp>
      <p:sp>
        <p:nvSpPr>
          <p:cNvPr id="91140" name="Rectangle 4"/>
          <p:cNvSpPr>
            <a:spLocks noChangeArrowheads="1"/>
          </p:cNvSpPr>
          <p:nvPr/>
        </p:nvSpPr>
        <p:spPr bwMode="auto">
          <a:xfrm>
            <a:off x="1790700" y="3521075"/>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Rapid Mix</a:t>
            </a:r>
          </a:p>
        </p:txBody>
      </p:sp>
      <p:sp>
        <p:nvSpPr>
          <p:cNvPr id="91141" name="Rectangle 5"/>
          <p:cNvSpPr>
            <a:spLocks noChangeArrowheads="1"/>
          </p:cNvSpPr>
          <p:nvPr/>
        </p:nvSpPr>
        <p:spPr bwMode="auto">
          <a:xfrm>
            <a:off x="1790700" y="4694238"/>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Flocculation</a:t>
            </a:r>
          </a:p>
        </p:txBody>
      </p:sp>
      <p:sp>
        <p:nvSpPr>
          <p:cNvPr id="91142" name="Rectangle 6"/>
          <p:cNvSpPr>
            <a:spLocks noChangeArrowheads="1"/>
          </p:cNvSpPr>
          <p:nvPr/>
        </p:nvSpPr>
        <p:spPr bwMode="auto">
          <a:xfrm>
            <a:off x="1790700" y="5867400"/>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Sedimentation</a:t>
            </a:r>
          </a:p>
        </p:txBody>
      </p:sp>
      <p:sp>
        <p:nvSpPr>
          <p:cNvPr id="91143" name="Rectangle 7"/>
          <p:cNvSpPr>
            <a:spLocks noChangeArrowheads="1"/>
          </p:cNvSpPr>
          <p:nvPr/>
        </p:nvSpPr>
        <p:spPr bwMode="auto">
          <a:xfrm>
            <a:off x="5676900" y="2347913"/>
            <a:ext cx="2247900" cy="552450"/>
          </a:xfrm>
          <a:prstGeom prst="rect">
            <a:avLst/>
          </a:prstGeom>
          <a:noFill/>
          <a:ln w="57150">
            <a:solidFill>
              <a:schemeClr val="tx2"/>
            </a:solidFill>
            <a:miter lim="800000"/>
            <a:headEnd type="none" w="sm" len="sm"/>
            <a:tailEnd type="none" w="sm" len="sm"/>
          </a:ln>
          <a:effectLst/>
        </p:spPr>
        <p:txBody>
          <a:bodyPr wrap="none" anchor="ctr"/>
          <a:lstStyle/>
          <a:p>
            <a:pPr algn="ctr"/>
            <a:r>
              <a:rPr lang="en-US" sz="2400">
                <a:solidFill>
                  <a:schemeClr val="accent1"/>
                </a:solidFill>
                <a:latin typeface="Book Antiqua" pitchFamily="18" charset="0"/>
              </a:rPr>
              <a:t>Filtration</a:t>
            </a:r>
          </a:p>
        </p:txBody>
      </p:sp>
      <p:sp>
        <p:nvSpPr>
          <p:cNvPr id="91144" name="Rectangle 8"/>
          <p:cNvSpPr>
            <a:spLocks noChangeArrowheads="1"/>
          </p:cNvSpPr>
          <p:nvPr/>
        </p:nvSpPr>
        <p:spPr bwMode="auto">
          <a:xfrm>
            <a:off x="5676900" y="3521075"/>
            <a:ext cx="2247900" cy="552450"/>
          </a:xfrm>
          <a:prstGeom prst="rect">
            <a:avLst/>
          </a:prstGeom>
          <a:noFill/>
          <a:ln w="12700">
            <a:solidFill>
              <a:schemeClr val="tx2"/>
            </a:solidFill>
            <a:miter lim="800000"/>
            <a:headEnd type="none" w="sm" len="sm"/>
            <a:tailEnd type="none" w="sm" len="sm"/>
          </a:ln>
          <a:effectLst/>
        </p:spPr>
        <p:txBody>
          <a:bodyPr wrap="none" anchor="ctr"/>
          <a:lstStyle/>
          <a:p>
            <a:pPr algn="ctr"/>
            <a:r>
              <a:rPr lang="en-US" sz="2400">
                <a:solidFill>
                  <a:schemeClr val="tx2"/>
                </a:solidFill>
                <a:latin typeface="Book Antiqua" pitchFamily="18" charset="0"/>
              </a:rPr>
              <a:t>Disinfection</a:t>
            </a:r>
          </a:p>
        </p:txBody>
      </p:sp>
      <p:sp>
        <p:nvSpPr>
          <p:cNvPr id="91145" name="Rectangle 9"/>
          <p:cNvSpPr>
            <a:spLocks noChangeArrowheads="1"/>
          </p:cNvSpPr>
          <p:nvPr/>
        </p:nvSpPr>
        <p:spPr bwMode="auto">
          <a:xfrm>
            <a:off x="5676900" y="4694238"/>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Storage</a:t>
            </a:r>
          </a:p>
        </p:txBody>
      </p:sp>
      <p:sp>
        <p:nvSpPr>
          <p:cNvPr id="91146" name="Rectangle 10"/>
          <p:cNvSpPr>
            <a:spLocks noChangeArrowheads="1"/>
          </p:cNvSpPr>
          <p:nvPr/>
        </p:nvSpPr>
        <p:spPr bwMode="auto">
          <a:xfrm>
            <a:off x="5676900" y="5867400"/>
            <a:ext cx="2247900" cy="552450"/>
          </a:xfrm>
          <a:prstGeom prst="rect">
            <a:avLst/>
          </a:prstGeom>
          <a:noFill/>
          <a:ln w="12700">
            <a:solidFill>
              <a:schemeClr val="tx1"/>
            </a:solidFill>
            <a:miter lim="800000"/>
            <a:headEnd type="none" w="sm" len="sm"/>
            <a:tailEnd type="none" w="sm" len="sm"/>
          </a:ln>
          <a:effectLst/>
        </p:spPr>
        <p:txBody>
          <a:bodyPr wrap="none" anchor="ctr"/>
          <a:lstStyle/>
          <a:p>
            <a:pPr algn="ctr"/>
            <a:r>
              <a:rPr lang="en-US" sz="2400">
                <a:latin typeface="Book Antiqua" pitchFamily="18" charset="0"/>
              </a:rPr>
              <a:t>Distribution</a:t>
            </a:r>
          </a:p>
        </p:txBody>
      </p:sp>
      <p:sp>
        <p:nvSpPr>
          <p:cNvPr id="91147" name="Text Box 11"/>
          <p:cNvSpPr txBox="1">
            <a:spLocks noChangeArrowheads="1"/>
          </p:cNvSpPr>
          <p:nvPr/>
        </p:nvSpPr>
        <p:spPr bwMode="auto">
          <a:xfrm>
            <a:off x="784225" y="1881188"/>
            <a:ext cx="1643063" cy="457200"/>
          </a:xfrm>
          <a:prstGeom prst="rect">
            <a:avLst/>
          </a:prstGeom>
          <a:noFill/>
          <a:ln w="12700">
            <a:noFill/>
            <a:miter lim="800000"/>
            <a:headEnd type="none" w="sm" len="sm"/>
            <a:tailEnd type="none" w="sm" len="sm"/>
          </a:ln>
          <a:effectLst/>
        </p:spPr>
        <p:txBody>
          <a:bodyPr wrap="none">
            <a:spAutoFit/>
          </a:bodyPr>
          <a:lstStyle/>
          <a:p>
            <a:r>
              <a:rPr lang="en-US" sz="2400">
                <a:latin typeface="Book Antiqua" pitchFamily="18" charset="0"/>
              </a:rPr>
              <a:t>Raw water</a:t>
            </a:r>
          </a:p>
        </p:txBody>
      </p:sp>
      <p:cxnSp>
        <p:nvCxnSpPr>
          <p:cNvPr id="91148" name="AutoShape 12"/>
          <p:cNvCxnSpPr>
            <a:cxnSpLocks noChangeShapeType="1"/>
            <a:stCxn id="91147" idx="3"/>
            <a:endCxn id="91139" idx="0"/>
          </p:cNvCxnSpPr>
          <p:nvPr/>
        </p:nvCxnSpPr>
        <p:spPr bwMode="auto">
          <a:xfrm>
            <a:off x="2427288" y="2109788"/>
            <a:ext cx="487362" cy="239712"/>
          </a:xfrm>
          <a:prstGeom prst="curvedConnector2">
            <a:avLst/>
          </a:prstGeom>
          <a:noFill/>
          <a:ln w="50800">
            <a:solidFill>
              <a:schemeClr val="accent1"/>
            </a:solidFill>
            <a:round/>
            <a:headEnd type="none" w="sm" len="sm"/>
            <a:tailEnd type="triangle" w="med" len="med"/>
          </a:ln>
          <a:effectLst/>
        </p:spPr>
      </p:cxnSp>
      <p:cxnSp>
        <p:nvCxnSpPr>
          <p:cNvPr id="91149" name="AutoShape 13"/>
          <p:cNvCxnSpPr>
            <a:cxnSpLocks noChangeShapeType="1"/>
            <a:stCxn id="91139" idx="2"/>
            <a:endCxn id="91140" idx="0"/>
          </p:cNvCxnSpPr>
          <p:nvPr/>
        </p:nvCxnSpPr>
        <p:spPr bwMode="auto">
          <a:xfrm rot="5400000">
            <a:off x="2605087" y="3211513"/>
            <a:ext cx="619125" cy="0"/>
          </a:xfrm>
          <a:prstGeom prst="straightConnector1">
            <a:avLst/>
          </a:prstGeom>
          <a:noFill/>
          <a:ln w="50800">
            <a:solidFill>
              <a:schemeClr val="accent1"/>
            </a:solidFill>
            <a:round/>
            <a:headEnd type="none" w="sm" len="sm"/>
            <a:tailEnd type="triangle" w="med" len="sm"/>
          </a:ln>
          <a:effectLst/>
        </p:spPr>
      </p:cxnSp>
      <p:cxnSp>
        <p:nvCxnSpPr>
          <p:cNvPr id="91150" name="AutoShape 14"/>
          <p:cNvCxnSpPr>
            <a:cxnSpLocks noChangeShapeType="1"/>
            <a:stCxn id="91140" idx="2"/>
            <a:endCxn id="91141" idx="0"/>
          </p:cNvCxnSpPr>
          <p:nvPr/>
        </p:nvCxnSpPr>
        <p:spPr bwMode="auto">
          <a:xfrm rot="5400000">
            <a:off x="2604293" y="4383882"/>
            <a:ext cx="620713" cy="0"/>
          </a:xfrm>
          <a:prstGeom prst="straightConnector1">
            <a:avLst/>
          </a:prstGeom>
          <a:noFill/>
          <a:ln w="50800">
            <a:solidFill>
              <a:schemeClr val="accent1"/>
            </a:solidFill>
            <a:round/>
            <a:headEnd type="none" w="sm" len="sm"/>
            <a:tailEnd type="triangle" w="med" len="sm"/>
          </a:ln>
          <a:effectLst/>
        </p:spPr>
      </p:cxnSp>
      <p:cxnSp>
        <p:nvCxnSpPr>
          <p:cNvPr id="91151" name="AutoShape 15"/>
          <p:cNvCxnSpPr>
            <a:cxnSpLocks noChangeShapeType="1"/>
            <a:stCxn id="91141" idx="2"/>
            <a:endCxn id="91142" idx="0"/>
          </p:cNvCxnSpPr>
          <p:nvPr/>
        </p:nvCxnSpPr>
        <p:spPr bwMode="auto">
          <a:xfrm rot="5400000">
            <a:off x="2604294" y="5557044"/>
            <a:ext cx="620712" cy="0"/>
          </a:xfrm>
          <a:prstGeom prst="straightConnector1">
            <a:avLst/>
          </a:prstGeom>
          <a:noFill/>
          <a:ln w="50800">
            <a:solidFill>
              <a:schemeClr val="accent1"/>
            </a:solidFill>
            <a:round/>
            <a:headEnd type="none" w="sm" len="sm"/>
            <a:tailEnd type="triangle" w="med" len="sm"/>
          </a:ln>
          <a:effectLst/>
        </p:spPr>
      </p:cxnSp>
      <p:cxnSp>
        <p:nvCxnSpPr>
          <p:cNvPr id="91152" name="AutoShape 16"/>
          <p:cNvCxnSpPr>
            <a:cxnSpLocks noChangeShapeType="1"/>
            <a:stCxn id="91142" idx="2"/>
            <a:endCxn id="91143" idx="0"/>
          </p:cNvCxnSpPr>
          <p:nvPr/>
        </p:nvCxnSpPr>
        <p:spPr bwMode="auto">
          <a:xfrm rot="5400000" flipH="1" flipV="1">
            <a:off x="2807494" y="2426494"/>
            <a:ext cx="4100512" cy="3886200"/>
          </a:xfrm>
          <a:prstGeom prst="curvedConnector5">
            <a:avLst>
              <a:gd name="adj1" fmla="val -5574"/>
              <a:gd name="adj2" fmla="val 50000"/>
              <a:gd name="adj3" fmla="val 104880"/>
            </a:avLst>
          </a:prstGeom>
          <a:noFill/>
          <a:ln w="50800">
            <a:solidFill>
              <a:schemeClr val="accent1"/>
            </a:solidFill>
            <a:round/>
            <a:headEnd type="none" w="sm" len="sm"/>
            <a:tailEnd type="triangle" w="med" len="sm"/>
          </a:ln>
          <a:effectLst/>
        </p:spPr>
      </p:cxnSp>
      <p:cxnSp>
        <p:nvCxnSpPr>
          <p:cNvPr id="91153" name="AutoShape 17"/>
          <p:cNvCxnSpPr>
            <a:cxnSpLocks noChangeShapeType="1"/>
            <a:stCxn id="91143" idx="2"/>
            <a:endCxn id="91144" idx="0"/>
          </p:cNvCxnSpPr>
          <p:nvPr/>
        </p:nvCxnSpPr>
        <p:spPr bwMode="auto">
          <a:xfrm rot="5400000">
            <a:off x="6504781" y="3225007"/>
            <a:ext cx="592137" cy="0"/>
          </a:xfrm>
          <a:prstGeom prst="straightConnector1">
            <a:avLst/>
          </a:prstGeom>
          <a:noFill/>
          <a:ln w="50800">
            <a:solidFill>
              <a:schemeClr val="accent1"/>
            </a:solidFill>
            <a:round/>
            <a:headEnd type="none" w="sm" len="sm"/>
            <a:tailEnd type="triangle" w="med" len="sm"/>
          </a:ln>
          <a:effectLst/>
        </p:spPr>
      </p:cxnSp>
      <p:cxnSp>
        <p:nvCxnSpPr>
          <p:cNvPr id="91154" name="AutoShape 18"/>
          <p:cNvCxnSpPr>
            <a:cxnSpLocks noChangeShapeType="1"/>
            <a:stCxn id="91144" idx="2"/>
            <a:endCxn id="91145" idx="0"/>
          </p:cNvCxnSpPr>
          <p:nvPr/>
        </p:nvCxnSpPr>
        <p:spPr bwMode="auto">
          <a:xfrm rot="5400000">
            <a:off x="6490493" y="4383882"/>
            <a:ext cx="620713" cy="0"/>
          </a:xfrm>
          <a:prstGeom prst="straightConnector1">
            <a:avLst/>
          </a:prstGeom>
          <a:noFill/>
          <a:ln w="50800">
            <a:solidFill>
              <a:schemeClr val="accent1"/>
            </a:solidFill>
            <a:round/>
            <a:headEnd type="none" w="sm" len="sm"/>
            <a:tailEnd type="triangle" w="med" len="sm"/>
          </a:ln>
          <a:effectLst/>
        </p:spPr>
      </p:cxnSp>
      <p:cxnSp>
        <p:nvCxnSpPr>
          <p:cNvPr id="91155" name="AutoShape 19"/>
          <p:cNvCxnSpPr>
            <a:cxnSpLocks noChangeShapeType="1"/>
            <a:stCxn id="91145" idx="2"/>
            <a:endCxn id="91146" idx="0"/>
          </p:cNvCxnSpPr>
          <p:nvPr/>
        </p:nvCxnSpPr>
        <p:spPr bwMode="auto">
          <a:xfrm rot="5400000">
            <a:off x="6490494" y="5557044"/>
            <a:ext cx="620712" cy="0"/>
          </a:xfrm>
          <a:prstGeom prst="straightConnector1">
            <a:avLst/>
          </a:prstGeom>
          <a:noFill/>
          <a:ln w="50800">
            <a:solidFill>
              <a:schemeClr val="accent1"/>
            </a:solidFill>
            <a:round/>
            <a:headEnd type="none" w="sm" len="sm"/>
            <a:tailEnd type="triangle" w="med" len="sm"/>
          </a:ln>
          <a:effectLst/>
        </p:spPr>
      </p:cxnSp>
      <p:sp>
        <p:nvSpPr>
          <p:cNvPr id="91156" name="Text Box 20"/>
          <p:cNvSpPr txBox="1">
            <a:spLocks noChangeArrowheads="1"/>
          </p:cNvSpPr>
          <p:nvPr/>
        </p:nvSpPr>
        <p:spPr bwMode="auto">
          <a:xfrm>
            <a:off x="-39131" y="3549005"/>
            <a:ext cx="1606530" cy="461665"/>
          </a:xfrm>
          <a:prstGeom prst="rect">
            <a:avLst/>
          </a:prstGeom>
          <a:noFill/>
          <a:ln w="50800">
            <a:noFill/>
            <a:miter lim="800000"/>
            <a:headEnd type="none" w="sm" len="sm"/>
            <a:tailEnd type="none" w="med" len="sm"/>
          </a:ln>
          <a:effectLst/>
        </p:spPr>
        <p:txBody>
          <a:bodyPr wrap="none" anchor="ctr">
            <a:spAutoFit/>
          </a:bodyPr>
          <a:lstStyle/>
          <a:p>
            <a:pPr algn="r"/>
            <a:r>
              <a:rPr lang="en-US" sz="2400" dirty="0" smtClean="0">
                <a:latin typeface="Book Antiqua" pitchFamily="18" charset="0"/>
              </a:rPr>
              <a:t>Coagulant</a:t>
            </a:r>
            <a:endParaRPr lang="en-US" sz="2400" dirty="0">
              <a:latin typeface="Book Antiqua" pitchFamily="18" charset="0"/>
            </a:endParaRPr>
          </a:p>
        </p:txBody>
      </p:sp>
      <p:cxnSp>
        <p:nvCxnSpPr>
          <p:cNvPr id="91157" name="AutoShape 21"/>
          <p:cNvCxnSpPr>
            <a:cxnSpLocks noChangeShapeType="1"/>
            <a:stCxn id="91156" idx="3"/>
            <a:endCxn id="91140" idx="1"/>
          </p:cNvCxnSpPr>
          <p:nvPr/>
        </p:nvCxnSpPr>
        <p:spPr bwMode="auto">
          <a:xfrm>
            <a:off x="1567399" y="3779838"/>
            <a:ext cx="223301" cy="17462"/>
          </a:xfrm>
          <a:prstGeom prst="curvedConnector3">
            <a:avLst>
              <a:gd name="adj1" fmla="val 50000"/>
            </a:avLst>
          </a:prstGeom>
          <a:noFill/>
          <a:ln w="50800">
            <a:solidFill>
              <a:schemeClr val="tx1"/>
            </a:solidFill>
            <a:round/>
            <a:headEnd type="none" w="sm" len="sm"/>
            <a:tailEnd type="triangle" w="med" len="sm"/>
          </a:ln>
          <a:effectLst/>
        </p:spPr>
      </p:cxnSp>
      <p:sp>
        <p:nvSpPr>
          <p:cNvPr id="91158" name="Text Box 22"/>
          <p:cNvSpPr txBox="1">
            <a:spLocks noChangeArrowheads="1"/>
          </p:cNvSpPr>
          <p:nvPr/>
        </p:nvSpPr>
        <p:spPr bwMode="auto">
          <a:xfrm>
            <a:off x="4800600" y="3581400"/>
            <a:ext cx="590550" cy="457200"/>
          </a:xfrm>
          <a:prstGeom prst="rect">
            <a:avLst/>
          </a:prstGeom>
          <a:noFill/>
          <a:ln w="50800">
            <a:noFill/>
            <a:miter lim="800000"/>
            <a:headEnd type="none" w="sm" len="sm"/>
            <a:tailEnd type="none" w="med" len="sm"/>
          </a:ln>
          <a:effectLst/>
        </p:spPr>
        <p:txBody>
          <a:bodyPr wrap="none" anchor="ctr">
            <a:spAutoFit/>
          </a:bodyPr>
          <a:lstStyle/>
          <a:p>
            <a:pPr algn="r"/>
            <a:r>
              <a:rPr lang="en-US" sz="2400">
                <a:solidFill>
                  <a:schemeClr val="tx2"/>
                </a:solidFill>
                <a:latin typeface="Book Antiqua" pitchFamily="18" charset="0"/>
              </a:rPr>
              <a:t>Cl</a:t>
            </a:r>
            <a:r>
              <a:rPr lang="en-US" sz="2400" baseline="-25000">
                <a:solidFill>
                  <a:schemeClr val="tx2"/>
                </a:solidFill>
                <a:latin typeface="Book Antiqua" pitchFamily="18" charset="0"/>
              </a:rPr>
              <a:t>2</a:t>
            </a:r>
            <a:endParaRPr lang="en-US" sz="2400">
              <a:solidFill>
                <a:schemeClr val="tx2"/>
              </a:solidFill>
              <a:latin typeface="Book Antiqua" pitchFamily="18" charset="0"/>
            </a:endParaRPr>
          </a:p>
        </p:txBody>
      </p:sp>
      <p:cxnSp>
        <p:nvCxnSpPr>
          <p:cNvPr id="91159" name="AutoShape 23"/>
          <p:cNvCxnSpPr>
            <a:cxnSpLocks noChangeShapeType="1"/>
            <a:stCxn id="91158" idx="3"/>
            <a:endCxn id="91144" idx="1"/>
          </p:cNvCxnSpPr>
          <p:nvPr/>
        </p:nvCxnSpPr>
        <p:spPr bwMode="auto">
          <a:xfrm flipV="1">
            <a:off x="5391150" y="3797300"/>
            <a:ext cx="285750" cy="12700"/>
          </a:xfrm>
          <a:prstGeom prst="curvedConnector3">
            <a:avLst>
              <a:gd name="adj1" fmla="val 50000"/>
            </a:avLst>
          </a:prstGeom>
          <a:noFill/>
          <a:ln w="50800">
            <a:solidFill>
              <a:schemeClr val="tx2"/>
            </a:solidFill>
            <a:round/>
            <a:headEnd type="none" w="sm" len="sm"/>
            <a:tailEnd type="triangle" w="med" len="sm"/>
          </a:ln>
          <a:effectLst/>
        </p:spPr>
      </p:cxnSp>
      <p:sp>
        <p:nvSpPr>
          <p:cNvPr id="91160" name="Text Box 24"/>
          <p:cNvSpPr txBox="1">
            <a:spLocks noChangeArrowheads="1"/>
          </p:cNvSpPr>
          <p:nvPr/>
        </p:nvSpPr>
        <p:spPr bwMode="auto">
          <a:xfrm>
            <a:off x="3581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sp>
        <p:nvSpPr>
          <p:cNvPr id="91161" name="Text Box 25"/>
          <p:cNvSpPr txBox="1">
            <a:spLocks noChangeArrowheads="1"/>
          </p:cNvSpPr>
          <p:nvPr/>
        </p:nvSpPr>
        <p:spPr bwMode="auto">
          <a:xfrm>
            <a:off x="4419600" y="61722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91162" name="AutoShape 26"/>
          <p:cNvCxnSpPr>
            <a:cxnSpLocks noChangeShapeType="1"/>
            <a:stCxn id="91142" idx="3"/>
            <a:endCxn id="91161" idx="1"/>
          </p:cNvCxnSpPr>
          <p:nvPr/>
        </p:nvCxnSpPr>
        <p:spPr bwMode="auto">
          <a:xfrm>
            <a:off x="4038600" y="6143625"/>
            <a:ext cx="381000" cy="288925"/>
          </a:xfrm>
          <a:prstGeom prst="curvedConnector3">
            <a:avLst>
              <a:gd name="adj1" fmla="val 50000"/>
            </a:avLst>
          </a:prstGeom>
          <a:noFill/>
          <a:ln w="50800">
            <a:solidFill>
              <a:schemeClr val="accent2"/>
            </a:solidFill>
            <a:round/>
            <a:headEnd type="none" w="sm" len="sm"/>
            <a:tailEnd type="triangle" w="med" len="sm"/>
          </a:ln>
          <a:effectLst/>
        </p:spPr>
      </p:cxnSp>
      <p:sp>
        <p:nvSpPr>
          <p:cNvPr id="91163" name="Text Box 27"/>
          <p:cNvSpPr txBox="1">
            <a:spLocks noChangeArrowheads="1"/>
          </p:cNvSpPr>
          <p:nvPr/>
        </p:nvSpPr>
        <p:spPr bwMode="auto">
          <a:xfrm>
            <a:off x="7772400" y="2971800"/>
            <a:ext cx="1238250" cy="519113"/>
          </a:xfrm>
          <a:prstGeom prst="rect">
            <a:avLst/>
          </a:prstGeom>
          <a:noFill/>
          <a:ln w="50800">
            <a:noFill/>
            <a:miter lim="800000"/>
            <a:headEnd type="none" w="sm" len="sm"/>
            <a:tailEnd type="none" w="med" len="sm"/>
          </a:ln>
          <a:effectLst/>
        </p:spPr>
        <p:txBody>
          <a:bodyPr wrap="none" anchor="ctr">
            <a:spAutoFit/>
          </a:bodyPr>
          <a:lstStyle/>
          <a:p>
            <a:pPr algn="ctr"/>
            <a:r>
              <a:rPr lang="en-US">
                <a:solidFill>
                  <a:schemeClr val="accent2"/>
                </a:solidFill>
                <a:latin typeface="Book Antiqua" pitchFamily="18" charset="0"/>
              </a:rPr>
              <a:t>sludge</a:t>
            </a:r>
          </a:p>
        </p:txBody>
      </p:sp>
      <p:cxnSp>
        <p:nvCxnSpPr>
          <p:cNvPr id="91164" name="AutoShape 28"/>
          <p:cNvCxnSpPr>
            <a:cxnSpLocks noChangeShapeType="1"/>
            <a:stCxn id="91143" idx="3"/>
            <a:endCxn id="91163" idx="0"/>
          </p:cNvCxnSpPr>
          <p:nvPr/>
        </p:nvCxnSpPr>
        <p:spPr bwMode="auto">
          <a:xfrm>
            <a:off x="7953375" y="2624138"/>
            <a:ext cx="438150" cy="347662"/>
          </a:xfrm>
          <a:prstGeom prst="curvedConnector2">
            <a:avLst/>
          </a:prstGeom>
          <a:noFill/>
          <a:ln w="50800">
            <a:solidFill>
              <a:schemeClr val="accent2"/>
            </a:solidFill>
            <a:round/>
            <a:headEnd type="none" w="sm" len="sm"/>
            <a:tailEnd type="triangle" w="med" len="sm"/>
          </a:ln>
          <a:effectLst/>
        </p:spPr>
      </p:cxnSp>
      <p:cxnSp>
        <p:nvCxnSpPr>
          <p:cNvPr id="91165" name="AutoShape 29"/>
          <p:cNvCxnSpPr>
            <a:cxnSpLocks noChangeShapeType="1"/>
            <a:stCxn id="91139" idx="3"/>
            <a:endCxn id="91160" idx="0"/>
          </p:cNvCxnSpPr>
          <p:nvPr/>
        </p:nvCxnSpPr>
        <p:spPr bwMode="auto">
          <a:xfrm>
            <a:off x="4038600" y="2625725"/>
            <a:ext cx="161925" cy="346075"/>
          </a:xfrm>
          <a:prstGeom prst="curvedConnector2">
            <a:avLst/>
          </a:prstGeom>
          <a:noFill/>
          <a:ln w="50800">
            <a:solidFill>
              <a:schemeClr val="accent2"/>
            </a:solidFill>
            <a:round/>
            <a:headEnd type="none" w="sm" len="sm"/>
            <a:tailEnd type="triangle" w="med" len="sm"/>
          </a:ln>
          <a:effectLst/>
        </p:spPr>
      </p:cxn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r>
              <a:rPr lang="en-US"/>
              <a:t>Filters Galore</a:t>
            </a:r>
          </a:p>
        </p:txBody>
      </p:sp>
      <p:grpSp>
        <p:nvGrpSpPr>
          <p:cNvPr id="413699" name="Group 3"/>
          <p:cNvGrpSpPr>
            <a:grpSpLocks/>
          </p:cNvGrpSpPr>
          <p:nvPr/>
        </p:nvGrpSpPr>
        <p:grpSpPr bwMode="auto">
          <a:xfrm>
            <a:off x="385763" y="1887538"/>
            <a:ext cx="887412" cy="895350"/>
            <a:chOff x="891" y="1553"/>
            <a:chExt cx="2743" cy="2767"/>
          </a:xfrm>
        </p:grpSpPr>
        <p:sp>
          <p:nvSpPr>
            <p:cNvPr id="413700" name="Rectangle 4" descr="Granite"/>
            <p:cNvSpPr>
              <a:spLocks noChangeArrowheads="1"/>
            </p:cNvSpPr>
            <p:nvPr/>
          </p:nvSpPr>
          <p:spPr bwMode="auto">
            <a:xfrm>
              <a:off x="891" y="1553"/>
              <a:ext cx="2205" cy="2767"/>
            </a:xfrm>
            <a:prstGeom prst="rect">
              <a:avLst/>
            </a:prstGeom>
            <a:blipFill dpi="0" rotWithShape="0">
              <a:blip r:embed="rId3" cstate="print"/>
              <a:srcRect/>
              <a:tile tx="0" ty="0" sx="100000" sy="100000" flip="none" algn="tl"/>
            </a:blipFill>
            <a:ln w="12700">
              <a:solidFill>
                <a:schemeClr val="bg2"/>
              </a:solidFill>
              <a:miter lim="800000"/>
              <a:headEnd type="none" w="sm" len="sm"/>
              <a:tailEnd type="none" w="med" len="sm"/>
            </a:ln>
            <a:effectLst/>
          </p:spPr>
          <p:txBody>
            <a:bodyPr wrap="none" anchor="ctr"/>
            <a:lstStyle/>
            <a:p>
              <a:endParaRPr lang="en-US"/>
            </a:p>
          </p:txBody>
        </p:sp>
        <p:sp>
          <p:nvSpPr>
            <p:cNvPr id="413701" name="Rectangle 5"/>
            <p:cNvSpPr>
              <a:spLocks noChangeArrowheads="1"/>
            </p:cNvSpPr>
            <p:nvPr/>
          </p:nvSpPr>
          <p:spPr bwMode="auto">
            <a:xfrm>
              <a:off x="1056" y="1553"/>
              <a:ext cx="1876" cy="336"/>
            </a:xfrm>
            <a:prstGeom prst="rect">
              <a:avLst/>
            </a:prstGeom>
            <a:solidFill>
              <a:schemeClr val="bg1"/>
            </a:solidFill>
            <a:ln w="12700">
              <a:noFill/>
              <a:miter lim="800000"/>
              <a:headEnd type="none" w="sm" len="sm"/>
              <a:tailEnd type="none" w="med" len="sm"/>
            </a:ln>
            <a:effectLst/>
          </p:spPr>
          <p:txBody>
            <a:bodyPr wrap="none" anchor="ctr"/>
            <a:lstStyle/>
            <a:p>
              <a:endParaRPr lang="en-US"/>
            </a:p>
          </p:txBody>
        </p:sp>
        <p:sp>
          <p:nvSpPr>
            <p:cNvPr id="413702" name="Rectangle 6"/>
            <p:cNvSpPr>
              <a:spLocks noChangeArrowheads="1"/>
            </p:cNvSpPr>
            <p:nvPr/>
          </p:nvSpPr>
          <p:spPr bwMode="auto">
            <a:xfrm>
              <a:off x="1056" y="1764"/>
              <a:ext cx="1876" cy="861"/>
            </a:xfrm>
            <a:prstGeom prst="rect">
              <a:avLst/>
            </a:prstGeom>
            <a:solidFill>
              <a:schemeClr val="hlink"/>
            </a:solidFill>
            <a:ln w="12700">
              <a:solidFill>
                <a:schemeClr val="bg2"/>
              </a:solidFill>
              <a:miter lim="800000"/>
              <a:headEnd type="none" w="sm" len="sm"/>
              <a:tailEnd type="none" w="med" len="sm"/>
            </a:ln>
            <a:effectLst/>
          </p:spPr>
          <p:txBody>
            <a:bodyPr wrap="none" anchor="ctr"/>
            <a:lstStyle/>
            <a:p>
              <a:endParaRPr lang="en-US"/>
            </a:p>
          </p:txBody>
        </p:sp>
        <p:sp>
          <p:nvSpPr>
            <p:cNvPr id="413703" name="Rectangle 7" descr="Cork"/>
            <p:cNvSpPr>
              <a:spLocks noChangeArrowheads="1"/>
            </p:cNvSpPr>
            <p:nvPr/>
          </p:nvSpPr>
          <p:spPr bwMode="auto">
            <a:xfrm>
              <a:off x="1056" y="2621"/>
              <a:ext cx="1876" cy="830"/>
            </a:xfrm>
            <a:prstGeom prst="rect">
              <a:avLst/>
            </a:prstGeom>
            <a:blipFill dpi="0" rotWithShape="0">
              <a:blip r:embed="rId4" cstate="print"/>
              <a:srcRect/>
              <a:tile tx="0" ty="0" sx="100000" sy="100000" flip="none" algn="tl"/>
            </a:blipFill>
            <a:ln w="12700">
              <a:solidFill>
                <a:schemeClr val="bg2"/>
              </a:solidFill>
              <a:miter lim="800000"/>
              <a:headEnd type="none" w="sm" len="sm"/>
              <a:tailEnd type="none" w="med" len="sm"/>
            </a:ln>
            <a:effectLst/>
          </p:spPr>
          <p:txBody>
            <a:bodyPr wrap="none" anchor="ctr"/>
            <a:lstStyle/>
            <a:p>
              <a:pPr algn="ctr"/>
              <a:endParaRPr lang="en-US">
                <a:latin typeface="Book Antiqua" pitchFamily="18" charset="0"/>
              </a:endParaRPr>
            </a:p>
          </p:txBody>
        </p:sp>
        <p:sp>
          <p:nvSpPr>
            <p:cNvPr id="413704" name="Rectangle 8" descr="Large confetti"/>
            <p:cNvSpPr>
              <a:spLocks noChangeArrowheads="1"/>
            </p:cNvSpPr>
            <p:nvPr/>
          </p:nvSpPr>
          <p:spPr bwMode="auto">
            <a:xfrm>
              <a:off x="1056" y="3451"/>
              <a:ext cx="1876" cy="533"/>
            </a:xfrm>
            <a:prstGeom prst="rect">
              <a:avLst/>
            </a:prstGeom>
            <a:pattFill prst="lgConfetti">
              <a:fgClr>
                <a:srgbClr val="975737"/>
              </a:fgClr>
              <a:bgClr>
                <a:schemeClr val="hlink"/>
              </a:bgClr>
            </a:pattFill>
            <a:ln w="12700">
              <a:solidFill>
                <a:schemeClr val="bg2"/>
              </a:solidFill>
              <a:miter lim="800000"/>
              <a:headEnd type="none" w="sm" len="sm"/>
              <a:tailEnd type="none" w="med" len="sm"/>
            </a:ln>
            <a:effectLst/>
          </p:spPr>
          <p:txBody>
            <a:bodyPr wrap="none" anchor="ctr"/>
            <a:lstStyle/>
            <a:p>
              <a:pPr algn="ctr"/>
              <a:endParaRPr lang="en-US">
                <a:latin typeface="Book Antiqua" pitchFamily="18" charset="0"/>
              </a:endParaRPr>
            </a:p>
          </p:txBody>
        </p:sp>
        <p:sp>
          <p:nvSpPr>
            <p:cNvPr id="413705" name="Rectangle 9"/>
            <p:cNvSpPr>
              <a:spLocks noChangeArrowheads="1"/>
            </p:cNvSpPr>
            <p:nvPr/>
          </p:nvSpPr>
          <p:spPr bwMode="auto">
            <a:xfrm>
              <a:off x="1030" y="4092"/>
              <a:ext cx="2078" cy="117"/>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grpSp>
          <p:nvGrpSpPr>
            <p:cNvPr id="413706" name="Group 10"/>
            <p:cNvGrpSpPr>
              <a:grpSpLocks/>
            </p:cNvGrpSpPr>
            <p:nvPr/>
          </p:nvGrpSpPr>
          <p:grpSpPr bwMode="auto">
            <a:xfrm>
              <a:off x="1064" y="3984"/>
              <a:ext cx="1842" cy="117"/>
              <a:chOff x="1472" y="3784"/>
              <a:chExt cx="1967" cy="128"/>
            </a:xfrm>
          </p:grpSpPr>
          <p:sp>
            <p:nvSpPr>
              <p:cNvPr id="413707" name="Rectangle 11"/>
              <p:cNvSpPr>
                <a:spLocks noChangeArrowheads="1"/>
              </p:cNvSpPr>
              <p:nvPr/>
            </p:nvSpPr>
            <p:spPr bwMode="auto">
              <a:xfrm>
                <a:off x="147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08" name="Rectangle 12"/>
              <p:cNvSpPr>
                <a:spLocks noChangeArrowheads="1"/>
              </p:cNvSpPr>
              <p:nvPr/>
            </p:nvSpPr>
            <p:spPr bwMode="auto">
              <a:xfrm>
                <a:off x="156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09" name="Rectangle 13"/>
              <p:cNvSpPr>
                <a:spLocks noChangeArrowheads="1"/>
              </p:cNvSpPr>
              <p:nvPr/>
            </p:nvSpPr>
            <p:spPr bwMode="auto">
              <a:xfrm>
                <a:off x="166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0" name="Rectangle 14"/>
              <p:cNvSpPr>
                <a:spLocks noChangeArrowheads="1"/>
              </p:cNvSpPr>
              <p:nvPr/>
            </p:nvSpPr>
            <p:spPr bwMode="auto">
              <a:xfrm>
                <a:off x="176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1" name="Rectangle 15"/>
              <p:cNvSpPr>
                <a:spLocks noChangeArrowheads="1"/>
              </p:cNvSpPr>
              <p:nvPr/>
            </p:nvSpPr>
            <p:spPr bwMode="auto">
              <a:xfrm>
                <a:off x="185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2" name="Rectangle 16"/>
              <p:cNvSpPr>
                <a:spLocks noChangeArrowheads="1"/>
              </p:cNvSpPr>
              <p:nvPr/>
            </p:nvSpPr>
            <p:spPr bwMode="auto">
              <a:xfrm>
                <a:off x="195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3" name="Rectangle 17"/>
              <p:cNvSpPr>
                <a:spLocks noChangeArrowheads="1"/>
              </p:cNvSpPr>
              <p:nvPr/>
            </p:nvSpPr>
            <p:spPr bwMode="auto">
              <a:xfrm>
                <a:off x="204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4" name="Rectangle 18"/>
              <p:cNvSpPr>
                <a:spLocks noChangeArrowheads="1"/>
              </p:cNvSpPr>
              <p:nvPr/>
            </p:nvSpPr>
            <p:spPr bwMode="auto">
              <a:xfrm>
                <a:off x="214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5" name="Rectangle 19"/>
              <p:cNvSpPr>
                <a:spLocks noChangeArrowheads="1"/>
              </p:cNvSpPr>
              <p:nvPr/>
            </p:nvSpPr>
            <p:spPr bwMode="auto">
              <a:xfrm>
                <a:off x="224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6" name="Rectangle 20"/>
              <p:cNvSpPr>
                <a:spLocks noChangeArrowheads="1"/>
              </p:cNvSpPr>
              <p:nvPr/>
            </p:nvSpPr>
            <p:spPr bwMode="auto">
              <a:xfrm>
                <a:off x="233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7" name="Rectangle 21"/>
              <p:cNvSpPr>
                <a:spLocks noChangeArrowheads="1"/>
              </p:cNvSpPr>
              <p:nvPr/>
            </p:nvSpPr>
            <p:spPr bwMode="auto">
              <a:xfrm>
                <a:off x="243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8" name="Rectangle 22"/>
              <p:cNvSpPr>
                <a:spLocks noChangeArrowheads="1"/>
              </p:cNvSpPr>
              <p:nvPr/>
            </p:nvSpPr>
            <p:spPr bwMode="auto">
              <a:xfrm>
                <a:off x="252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19" name="Rectangle 23"/>
              <p:cNvSpPr>
                <a:spLocks noChangeArrowheads="1"/>
              </p:cNvSpPr>
              <p:nvPr/>
            </p:nvSpPr>
            <p:spPr bwMode="auto">
              <a:xfrm>
                <a:off x="262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0" name="Rectangle 24"/>
              <p:cNvSpPr>
                <a:spLocks noChangeArrowheads="1"/>
              </p:cNvSpPr>
              <p:nvPr/>
            </p:nvSpPr>
            <p:spPr bwMode="auto">
              <a:xfrm>
                <a:off x="272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1" name="Rectangle 25"/>
              <p:cNvSpPr>
                <a:spLocks noChangeArrowheads="1"/>
              </p:cNvSpPr>
              <p:nvPr/>
            </p:nvSpPr>
            <p:spPr bwMode="auto">
              <a:xfrm>
                <a:off x="281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2" name="Rectangle 26"/>
              <p:cNvSpPr>
                <a:spLocks noChangeArrowheads="1"/>
              </p:cNvSpPr>
              <p:nvPr/>
            </p:nvSpPr>
            <p:spPr bwMode="auto">
              <a:xfrm>
                <a:off x="291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3" name="Rectangle 27"/>
              <p:cNvSpPr>
                <a:spLocks noChangeArrowheads="1"/>
              </p:cNvSpPr>
              <p:nvPr/>
            </p:nvSpPr>
            <p:spPr bwMode="auto">
              <a:xfrm>
                <a:off x="300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4" name="Rectangle 28"/>
              <p:cNvSpPr>
                <a:spLocks noChangeArrowheads="1"/>
              </p:cNvSpPr>
              <p:nvPr/>
            </p:nvSpPr>
            <p:spPr bwMode="auto">
              <a:xfrm>
                <a:off x="310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5" name="Rectangle 29"/>
              <p:cNvSpPr>
                <a:spLocks noChangeArrowheads="1"/>
              </p:cNvSpPr>
              <p:nvPr/>
            </p:nvSpPr>
            <p:spPr bwMode="auto">
              <a:xfrm>
                <a:off x="320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6" name="Rectangle 30"/>
              <p:cNvSpPr>
                <a:spLocks noChangeArrowheads="1"/>
              </p:cNvSpPr>
              <p:nvPr/>
            </p:nvSpPr>
            <p:spPr bwMode="auto">
              <a:xfrm>
                <a:off x="329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27" name="Rectangle 31"/>
              <p:cNvSpPr>
                <a:spLocks noChangeArrowheads="1"/>
              </p:cNvSpPr>
              <p:nvPr/>
            </p:nvSpPr>
            <p:spPr bwMode="auto">
              <a:xfrm>
                <a:off x="339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grpSp>
        <p:sp>
          <p:nvSpPr>
            <p:cNvPr id="413728" name="Freeform 32"/>
            <p:cNvSpPr>
              <a:spLocks/>
            </p:cNvSpPr>
            <p:nvPr/>
          </p:nvSpPr>
          <p:spPr bwMode="auto">
            <a:xfrm>
              <a:off x="3083" y="2329"/>
              <a:ext cx="551" cy="1881"/>
            </a:xfrm>
            <a:custGeom>
              <a:avLst/>
              <a:gdLst/>
              <a:ahLst/>
              <a:cxnLst>
                <a:cxn ang="0">
                  <a:pos x="9" y="1720"/>
                </a:cxn>
                <a:cxn ang="0">
                  <a:pos x="153" y="1720"/>
                </a:cxn>
                <a:cxn ang="0">
                  <a:pos x="153" y="0"/>
                </a:cxn>
                <a:cxn ang="0">
                  <a:pos x="551" y="0"/>
                </a:cxn>
                <a:cxn ang="0">
                  <a:pos x="551" y="212"/>
                </a:cxn>
                <a:cxn ang="0">
                  <a:pos x="441" y="212"/>
                </a:cxn>
                <a:cxn ang="0">
                  <a:pos x="436" y="118"/>
                </a:cxn>
                <a:cxn ang="0">
                  <a:pos x="280" y="119"/>
                </a:cxn>
                <a:cxn ang="0">
                  <a:pos x="280" y="1847"/>
                </a:cxn>
                <a:cxn ang="0">
                  <a:pos x="0" y="1847"/>
                </a:cxn>
              </a:cxnLst>
              <a:rect l="0" t="0" r="r" b="b"/>
              <a:pathLst>
                <a:path w="551" h="1847">
                  <a:moveTo>
                    <a:pt x="9" y="1720"/>
                  </a:moveTo>
                  <a:lnTo>
                    <a:pt x="153" y="1720"/>
                  </a:lnTo>
                  <a:lnTo>
                    <a:pt x="153" y="0"/>
                  </a:lnTo>
                  <a:lnTo>
                    <a:pt x="551" y="0"/>
                  </a:lnTo>
                  <a:lnTo>
                    <a:pt x="551" y="212"/>
                  </a:lnTo>
                  <a:lnTo>
                    <a:pt x="441" y="212"/>
                  </a:lnTo>
                  <a:lnTo>
                    <a:pt x="436" y="118"/>
                  </a:lnTo>
                  <a:lnTo>
                    <a:pt x="280" y="119"/>
                  </a:lnTo>
                  <a:lnTo>
                    <a:pt x="280" y="1847"/>
                  </a:lnTo>
                  <a:lnTo>
                    <a:pt x="0" y="1847"/>
                  </a:lnTo>
                </a:path>
              </a:pathLst>
            </a:custGeom>
            <a:solidFill>
              <a:schemeClr val="hlink"/>
            </a:solidFill>
            <a:ln w="12700" cap="flat" cmpd="sng">
              <a:solidFill>
                <a:schemeClr val="tx2"/>
              </a:solidFill>
              <a:prstDash val="solid"/>
              <a:round/>
              <a:headEnd type="none" w="lg" len="med"/>
              <a:tailEnd type="none" w="lg" len="med"/>
            </a:ln>
            <a:effectLst/>
          </p:spPr>
          <p:txBody>
            <a:bodyPr anchor="ctr">
              <a:spAutoFit/>
            </a:bodyPr>
            <a:lstStyle/>
            <a:p>
              <a:endParaRPr lang="en-US"/>
            </a:p>
          </p:txBody>
        </p:sp>
        <p:sp>
          <p:nvSpPr>
            <p:cNvPr id="413729" name="Rectangle 33" descr="Granite"/>
            <p:cNvSpPr>
              <a:spLocks noChangeArrowheads="1"/>
            </p:cNvSpPr>
            <p:nvPr/>
          </p:nvSpPr>
          <p:spPr bwMode="auto">
            <a:xfrm>
              <a:off x="1053" y="2386"/>
              <a:ext cx="385" cy="124"/>
            </a:xfrm>
            <a:prstGeom prst="rect">
              <a:avLst/>
            </a:prstGeom>
            <a:blipFill dpi="0" rotWithShape="0">
              <a:blip r:embed="rId3" cstate="print"/>
              <a:srcRect/>
              <a:tile tx="0" ty="0" sx="100000" sy="100000" flip="none" algn="tl"/>
            </a:blipFill>
            <a:ln w="12700">
              <a:solidFill>
                <a:schemeClr val="bg2"/>
              </a:solidFill>
              <a:miter lim="800000"/>
              <a:headEnd type="none" w="sm" len="sm"/>
              <a:tailEnd type="none" w="med" len="sm"/>
            </a:ln>
            <a:effectLst/>
          </p:spPr>
          <p:txBody>
            <a:bodyPr wrap="none" anchor="ctr"/>
            <a:lstStyle/>
            <a:p>
              <a:endParaRPr lang="en-US"/>
            </a:p>
          </p:txBody>
        </p:sp>
      </p:grpSp>
      <p:pic>
        <p:nvPicPr>
          <p:cNvPr id="413730" name="Picture 34" descr="FV1_group_rgb"/>
          <p:cNvPicPr>
            <a:picLocks noChangeAspect="1" noChangeArrowheads="1"/>
          </p:cNvPicPr>
          <p:nvPr/>
        </p:nvPicPr>
        <p:blipFill>
          <a:blip r:embed="rId5" cstate="print"/>
          <a:srcRect/>
          <a:stretch>
            <a:fillRect/>
          </a:stretch>
        </p:blipFill>
        <p:spPr bwMode="auto">
          <a:xfrm>
            <a:off x="4475163" y="1827213"/>
            <a:ext cx="438150" cy="1423987"/>
          </a:xfrm>
          <a:prstGeom prst="rect">
            <a:avLst/>
          </a:prstGeom>
          <a:noFill/>
        </p:spPr>
      </p:pic>
      <p:pic>
        <p:nvPicPr>
          <p:cNvPr id="413731" name="Picture 35" descr="IMG0015"/>
          <p:cNvPicPr>
            <a:picLocks noChangeAspect="1" noChangeArrowheads="1"/>
          </p:cNvPicPr>
          <p:nvPr/>
        </p:nvPicPr>
        <p:blipFill>
          <a:blip r:embed="rId6" cstate="print"/>
          <a:srcRect/>
          <a:stretch>
            <a:fillRect/>
          </a:stretch>
        </p:blipFill>
        <p:spPr bwMode="auto">
          <a:xfrm>
            <a:off x="4200525" y="3573463"/>
            <a:ext cx="993775" cy="831850"/>
          </a:xfrm>
          <a:prstGeom prst="rect">
            <a:avLst/>
          </a:prstGeom>
          <a:noFill/>
        </p:spPr>
      </p:pic>
      <p:pic>
        <p:nvPicPr>
          <p:cNvPr id="413732" name="Picture 36" descr="doulton"/>
          <p:cNvPicPr>
            <a:picLocks noChangeAspect="1" noChangeArrowheads="1"/>
          </p:cNvPicPr>
          <p:nvPr/>
        </p:nvPicPr>
        <p:blipFill>
          <a:blip r:embed="rId7" cstate="print"/>
          <a:srcRect/>
          <a:stretch>
            <a:fillRect/>
          </a:stretch>
        </p:blipFill>
        <p:spPr bwMode="auto">
          <a:xfrm>
            <a:off x="5146675" y="4868863"/>
            <a:ext cx="423863" cy="1724025"/>
          </a:xfrm>
          <a:prstGeom prst="rect">
            <a:avLst/>
          </a:prstGeom>
          <a:noFill/>
        </p:spPr>
      </p:pic>
      <p:pic>
        <p:nvPicPr>
          <p:cNvPr id="413733" name="Picture 37"/>
          <p:cNvPicPr>
            <a:picLocks noChangeAspect="1" noChangeArrowheads="1"/>
          </p:cNvPicPr>
          <p:nvPr/>
        </p:nvPicPr>
        <p:blipFill>
          <a:blip r:embed="rId8" cstate="print"/>
          <a:srcRect/>
          <a:stretch>
            <a:fillRect/>
          </a:stretch>
        </p:blipFill>
        <p:spPr bwMode="auto">
          <a:xfrm>
            <a:off x="368300" y="4002088"/>
            <a:ext cx="889000" cy="1130300"/>
          </a:xfrm>
          <a:prstGeom prst="rect">
            <a:avLst/>
          </a:prstGeom>
          <a:noFill/>
          <a:ln w="12700">
            <a:noFill/>
            <a:miter lim="800000"/>
            <a:headEnd type="none" w="lg" len="med"/>
            <a:tailEnd type="none" w="lg" len="med"/>
          </a:ln>
          <a:effectLst/>
        </p:spPr>
      </p:pic>
      <p:grpSp>
        <p:nvGrpSpPr>
          <p:cNvPr id="413734" name="Group 38"/>
          <p:cNvGrpSpPr>
            <a:grpSpLocks/>
          </p:cNvGrpSpPr>
          <p:nvPr/>
        </p:nvGrpSpPr>
        <p:grpSpPr bwMode="auto">
          <a:xfrm>
            <a:off x="311150" y="2895600"/>
            <a:ext cx="965200" cy="1020763"/>
            <a:chOff x="3080" y="1336"/>
            <a:chExt cx="608" cy="643"/>
          </a:xfrm>
        </p:grpSpPr>
        <p:sp>
          <p:nvSpPr>
            <p:cNvPr id="413735" name="Rectangle 39" descr="Granite"/>
            <p:cNvSpPr>
              <a:spLocks noChangeArrowheads="1"/>
            </p:cNvSpPr>
            <p:nvPr/>
          </p:nvSpPr>
          <p:spPr bwMode="auto">
            <a:xfrm>
              <a:off x="3087" y="1336"/>
              <a:ext cx="585" cy="643"/>
            </a:xfrm>
            <a:prstGeom prst="rect">
              <a:avLst/>
            </a:prstGeom>
            <a:blipFill dpi="0" rotWithShape="0">
              <a:blip r:embed="rId3" cstate="print"/>
              <a:srcRect/>
              <a:tile tx="0" ty="0" sx="100000" sy="100000" flip="none" algn="tl"/>
            </a:blipFill>
            <a:ln w="12700">
              <a:solidFill>
                <a:schemeClr val="bg2"/>
              </a:solidFill>
              <a:miter lim="800000"/>
              <a:headEnd type="none" w="sm" len="sm"/>
              <a:tailEnd type="none" w="med" len="sm"/>
            </a:ln>
            <a:effectLst/>
          </p:spPr>
          <p:txBody>
            <a:bodyPr wrap="none" anchor="ctr"/>
            <a:lstStyle/>
            <a:p>
              <a:endParaRPr lang="en-US"/>
            </a:p>
          </p:txBody>
        </p:sp>
        <p:sp>
          <p:nvSpPr>
            <p:cNvPr id="413736" name="Rectangle 40"/>
            <p:cNvSpPr>
              <a:spLocks noChangeArrowheads="1"/>
            </p:cNvSpPr>
            <p:nvPr/>
          </p:nvSpPr>
          <p:spPr bwMode="auto">
            <a:xfrm>
              <a:off x="3200" y="1336"/>
              <a:ext cx="436" cy="78"/>
            </a:xfrm>
            <a:prstGeom prst="rect">
              <a:avLst/>
            </a:prstGeom>
            <a:solidFill>
              <a:schemeClr val="bg1"/>
            </a:solidFill>
            <a:ln w="12700">
              <a:noFill/>
              <a:miter lim="800000"/>
              <a:headEnd type="none" w="sm" len="sm"/>
              <a:tailEnd type="none" w="med" len="sm"/>
            </a:ln>
            <a:effectLst/>
          </p:spPr>
          <p:txBody>
            <a:bodyPr wrap="none" anchor="ctr"/>
            <a:lstStyle/>
            <a:p>
              <a:endParaRPr lang="en-US"/>
            </a:p>
          </p:txBody>
        </p:sp>
        <p:sp>
          <p:nvSpPr>
            <p:cNvPr id="413737" name="Rectangle 41"/>
            <p:cNvSpPr>
              <a:spLocks noChangeArrowheads="1"/>
            </p:cNvSpPr>
            <p:nvPr/>
          </p:nvSpPr>
          <p:spPr bwMode="auto">
            <a:xfrm>
              <a:off x="3200" y="1385"/>
              <a:ext cx="436" cy="200"/>
            </a:xfrm>
            <a:prstGeom prst="rect">
              <a:avLst/>
            </a:prstGeom>
            <a:solidFill>
              <a:schemeClr val="hlink"/>
            </a:solidFill>
            <a:ln w="12700">
              <a:solidFill>
                <a:schemeClr val="bg2"/>
              </a:solidFill>
              <a:miter lim="800000"/>
              <a:headEnd type="none" w="sm" len="sm"/>
              <a:tailEnd type="none" w="med" len="sm"/>
            </a:ln>
            <a:effectLst/>
          </p:spPr>
          <p:txBody>
            <a:bodyPr wrap="none" anchor="ctr"/>
            <a:lstStyle/>
            <a:p>
              <a:endParaRPr lang="en-US"/>
            </a:p>
          </p:txBody>
        </p:sp>
        <p:sp>
          <p:nvSpPr>
            <p:cNvPr id="413738" name="Rectangle 42" descr="Cork"/>
            <p:cNvSpPr>
              <a:spLocks noChangeArrowheads="1"/>
            </p:cNvSpPr>
            <p:nvPr/>
          </p:nvSpPr>
          <p:spPr bwMode="auto">
            <a:xfrm>
              <a:off x="3200" y="1661"/>
              <a:ext cx="436" cy="116"/>
            </a:xfrm>
            <a:prstGeom prst="rect">
              <a:avLst/>
            </a:prstGeom>
            <a:blipFill dpi="0" rotWithShape="0">
              <a:blip r:embed="rId4" cstate="print"/>
              <a:srcRect/>
              <a:tile tx="0" ty="0" sx="100000" sy="100000" flip="none" algn="tl"/>
            </a:blipFill>
            <a:ln w="12700">
              <a:solidFill>
                <a:schemeClr val="bg2"/>
              </a:solidFill>
              <a:miter lim="800000"/>
              <a:headEnd type="none" w="sm" len="sm"/>
              <a:tailEnd type="none" w="med" len="sm"/>
            </a:ln>
            <a:effectLst/>
          </p:spPr>
          <p:txBody>
            <a:bodyPr wrap="none" anchor="ctr"/>
            <a:lstStyle/>
            <a:p>
              <a:pPr algn="ctr"/>
              <a:endParaRPr lang="en-US">
                <a:latin typeface="Book Antiqua" pitchFamily="18" charset="0"/>
              </a:endParaRPr>
            </a:p>
          </p:txBody>
        </p:sp>
        <p:sp>
          <p:nvSpPr>
            <p:cNvPr id="413739" name="Rectangle 43" descr="Large confetti"/>
            <p:cNvSpPr>
              <a:spLocks noChangeArrowheads="1"/>
            </p:cNvSpPr>
            <p:nvPr/>
          </p:nvSpPr>
          <p:spPr bwMode="auto">
            <a:xfrm>
              <a:off x="3200" y="1777"/>
              <a:ext cx="436" cy="124"/>
            </a:xfrm>
            <a:prstGeom prst="rect">
              <a:avLst/>
            </a:prstGeom>
            <a:pattFill prst="lgConfetti">
              <a:fgClr>
                <a:srgbClr val="975737"/>
              </a:fgClr>
              <a:bgClr>
                <a:schemeClr val="hlink"/>
              </a:bgClr>
            </a:pattFill>
            <a:ln w="12700">
              <a:solidFill>
                <a:schemeClr val="bg2"/>
              </a:solidFill>
              <a:miter lim="800000"/>
              <a:headEnd type="none" w="sm" len="sm"/>
              <a:tailEnd type="none" w="med" len="sm"/>
            </a:ln>
            <a:effectLst/>
          </p:spPr>
          <p:txBody>
            <a:bodyPr wrap="none" anchor="ctr"/>
            <a:lstStyle/>
            <a:p>
              <a:pPr algn="ctr"/>
              <a:endParaRPr lang="en-US">
                <a:latin typeface="Book Antiqua" pitchFamily="18" charset="0"/>
              </a:endParaRPr>
            </a:p>
          </p:txBody>
        </p:sp>
        <p:sp>
          <p:nvSpPr>
            <p:cNvPr id="413740" name="Freeform 44"/>
            <p:cNvSpPr>
              <a:spLocks/>
            </p:cNvSpPr>
            <p:nvPr/>
          </p:nvSpPr>
          <p:spPr bwMode="auto">
            <a:xfrm>
              <a:off x="3376" y="1453"/>
              <a:ext cx="66" cy="44"/>
            </a:xfrm>
            <a:custGeom>
              <a:avLst/>
              <a:gdLst/>
              <a:ahLst/>
              <a:cxnLst>
                <a:cxn ang="0">
                  <a:pos x="0" y="0"/>
                </a:cxn>
                <a:cxn ang="0">
                  <a:pos x="72" y="176"/>
                </a:cxn>
                <a:cxn ang="0">
                  <a:pos x="232" y="176"/>
                </a:cxn>
                <a:cxn ang="0">
                  <a:pos x="304" y="0"/>
                </a:cxn>
              </a:cxnLst>
              <a:rect l="0" t="0" r="r" b="b"/>
              <a:pathLst>
                <a:path w="304" h="205">
                  <a:moveTo>
                    <a:pt x="0" y="0"/>
                  </a:moveTo>
                  <a:cubicBezTo>
                    <a:pt x="12" y="29"/>
                    <a:pt x="33" y="147"/>
                    <a:pt x="72" y="176"/>
                  </a:cubicBezTo>
                  <a:cubicBezTo>
                    <a:pt x="111" y="205"/>
                    <a:pt x="193" y="205"/>
                    <a:pt x="232" y="176"/>
                  </a:cubicBezTo>
                  <a:cubicBezTo>
                    <a:pt x="271" y="147"/>
                    <a:pt x="289" y="37"/>
                    <a:pt x="304" y="0"/>
                  </a:cubicBezTo>
                </a:path>
              </a:pathLst>
            </a:custGeom>
            <a:noFill/>
            <a:ln w="28575" cap="flat" cmpd="sng">
              <a:solidFill>
                <a:srgbClr val="003300"/>
              </a:solidFill>
              <a:prstDash val="solid"/>
              <a:round/>
              <a:headEnd type="none" w="sm" len="sm"/>
              <a:tailEnd type="none" w="med" len="sm"/>
            </a:ln>
            <a:effectLst/>
          </p:spPr>
          <p:txBody>
            <a:bodyPr wrap="none" anchor="ctr"/>
            <a:lstStyle/>
            <a:p>
              <a:endParaRPr lang="en-US"/>
            </a:p>
          </p:txBody>
        </p:sp>
        <p:sp>
          <p:nvSpPr>
            <p:cNvPr id="413741" name="Freeform 45"/>
            <p:cNvSpPr>
              <a:spLocks/>
            </p:cNvSpPr>
            <p:nvPr/>
          </p:nvSpPr>
          <p:spPr bwMode="auto">
            <a:xfrm>
              <a:off x="3083" y="1414"/>
              <a:ext cx="119" cy="487"/>
            </a:xfrm>
            <a:custGeom>
              <a:avLst/>
              <a:gdLst/>
              <a:ahLst/>
              <a:cxnLst>
                <a:cxn ang="0">
                  <a:pos x="536" y="0"/>
                </a:cxn>
                <a:cxn ang="0">
                  <a:pos x="208" y="0"/>
                </a:cxn>
                <a:cxn ang="0">
                  <a:pos x="208" y="1256"/>
                </a:cxn>
                <a:cxn ang="0">
                  <a:pos x="16" y="1256"/>
                </a:cxn>
                <a:cxn ang="0">
                  <a:pos x="0" y="1400"/>
                </a:cxn>
                <a:cxn ang="0">
                  <a:pos x="200" y="1400"/>
                </a:cxn>
                <a:cxn ang="0">
                  <a:pos x="200" y="2096"/>
                </a:cxn>
                <a:cxn ang="0">
                  <a:pos x="16" y="2096"/>
                </a:cxn>
                <a:cxn ang="0">
                  <a:pos x="16" y="2232"/>
                </a:cxn>
                <a:cxn ang="0">
                  <a:pos x="360" y="2232"/>
                </a:cxn>
                <a:cxn ang="0">
                  <a:pos x="360" y="200"/>
                </a:cxn>
                <a:cxn ang="0">
                  <a:pos x="544" y="200"/>
                </a:cxn>
              </a:cxnLst>
              <a:rect l="0" t="0" r="r" b="b"/>
              <a:pathLst>
                <a:path w="544" h="2232">
                  <a:moveTo>
                    <a:pt x="536" y="0"/>
                  </a:moveTo>
                  <a:lnTo>
                    <a:pt x="208" y="0"/>
                  </a:lnTo>
                  <a:lnTo>
                    <a:pt x="208" y="1256"/>
                  </a:lnTo>
                  <a:lnTo>
                    <a:pt x="16" y="1256"/>
                  </a:lnTo>
                  <a:lnTo>
                    <a:pt x="0" y="1400"/>
                  </a:lnTo>
                  <a:lnTo>
                    <a:pt x="200" y="1400"/>
                  </a:lnTo>
                  <a:lnTo>
                    <a:pt x="200" y="2096"/>
                  </a:lnTo>
                  <a:lnTo>
                    <a:pt x="16" y="2096"/>
                  </a:lnTo>
                  <a:lnTo>
                    <a:pt x="16" y="2232"/>
                  </a:lnTo>
                  <a:lnTo>
                    <a:pt x="360" y="2232"/>
                  </a:lnTo>
                  <a:lnTo>
                    <a:pt x="360" y="200"/>
                  </a:lnTo>
                  <a:lnTo>
                    <a:pt x="544" y="200"/>
                  </a:lnTo>
                </a:path>
              </a:pathLst>
            </a:custGeom>
            <a:solidFill>
              <a:schemeClr val="hlink"/>
            </a:solidFill>
            <a:ln w="12700" cap="flat" cmpd="sng">
              <a:noFill/>
              <a:prstDash val="solid"/>
              <a:round/>
              <a:headEnd type="none" w="sm" len="sm"/>
              <a:tailEnd type="none" w="med" len="sm"/>
            </a:ln>
            <a:effectLst/>
          </p:spPr>
          <p:txBody>
            <a:bodyPr wrap="none" anchor="ctr"/>
            <a:lstStyle/>
            <a:p>
              <a:endParaRPr lang="en-US"/>
            </a:p>
          </p:txBody>
        </p:sp>
        <p:sp>
          <p:nvSpPr>
            <p:cNvPr id="413742" name="Rectangle 46"/>
            <p:cNvSpPr>
              <a:spLocks noChangeArrowheads="1"/>
            </p:cNvSpPr>
            <p:nvPr/>
          </p:nvSpPr>
          <p:spPr bwMode="auto">
            <a:xfrm>
              <a:off x="3080" y="1928"/>
              <a:ext cx="608" cy="28"/>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413743" name="Rectangle 47" descr="Sand"/>
            <p:cNvSpPr>
              <a:spLocks noChangeArrowheads="1"/>
            </p:cNvSpPr>
            <p:nvPr/>
          </p:nvSpPr>
          <p:spPr bwMode="auto">
            <a:xfrm>
              <a:off x="3200" y="1585"/>
              <a:ext cx="436" cy="76"/>
            </a:xfrm>
            <a:prstGeom prst="rect">
              <a:avLst/>
            </a:prstGeom>
            <a:blipFill dpi="0" rotWithShape="0">
              <a:blip r:embed="rId9" cstate="print"/>
              <a:srcRect/>
              <a:tile tx="0" ty="0" sx="100000" sy="100000" flip="none" algn="tl"/>
            </a:blipFill>
            <a:ln w="12700">
              <a:solidFill>
                <a:schemeClr val="bg2"/>
              </a:solidFill>
              <a:miter lim="800000"/>
              <a:headEnd type="none" w="sm" len="sm"/>
              <a:tailEnd type="none" w="med" len="sm"/>
            </a:ln>
            <a:effectLst/>
          </p:spPr>
          <p:txBody>
            <a:bodyPr wrap="none" anchor="ctr"/>
            <a:lstStyle/>
            <a:p>
              <a:pPr algn="ctr"/>
              <a:endParaRPr lang="en-US">
                <a:latin typeface="Book Antiqua" pitchFamily="18" charset="0"/>
              </a:endParaRPr>
            </a:p>
          </p:txBody>
        </p:sp>
        <p:grpSp>
          <p:nvGrpSpPr>
            <p:cNvPr id="413744" name="Group 48"/>
            <p:cNvGrpSpPr>
              <a:grpSpLocks/>
            </p:cNvGrpSpPr>
            <p:nvPr/>
          </p:nvGrpSpPr>
          <p:grpSpPr bwMode="auto">
            <a:xfrm>
              <a:off x="3202" y="1901"/>
              <a:ext cx="428" cy="27"/>
              <a:chOff x="1472" y="3784"/>
              <a:chExt cx="1967" cy="128"/>
            </a:xfrm>
          </p:grpSpPr>
          <p:sp>
            <p:nvSpPr>
              <p:cNvPr id="413745" name="Rectangle 49"/>
              <p:cNvSpPr>
                <a:spLocks noChangeArrowheads="1"/>
              </p:cNvSpPr>
              <p:nvPr/>
            </p:nvSpPr>
            <p:spPr bwMode="auto">
              <a:xfrm>
                <a:off x="147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46" name="Rectangle 50"/>
              <p:cNvSpPr>
                <a:spLocks noChangeArrowheads="1"/>
              </p:cNvSpPr>
              <p:nvPr/>
            </p:nvSpPr>
            <p:spPr bwMode="auto">
              <a:xfrm>
                <a:off x="156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47" name="Rectangle 51"/>
              <p:cNvSpPr>
                <a:spLocks noChangeArrowheads="1"/>
              </p:cNvSpPr>
              <p:nvPr/>
            </p:nvSpPr>
            <p:spPr bwMode="auto">
              <a:xfrm>
                <a:off x="166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48" name="Rectangle 52"/>
              <p:cNvSpPr>
                <a:spLocks noChangeArrowheads="1"/>
              </p:cNvSpPr>
              <p:nvPr/>
            </p:nvSpPr>
            <p:spPr bwMode="auto">
              <a:xfrm>
                <a:off x="176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49" name="Rectangle 53"/>
              <p:cNvSpPr>
                <a:spLocks noChangeArrowheads="1"/>
              </p:cNvSpPr>
              <p:nvPr/>
            </p:nvSpPr>
            <p:spPr bwMode="auto">
              <a:xfrm>
                <a:off x="185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0" name="Rectangle 54"/>
              <p:cNvSpPr>
                <a:spLocks noChangeArrowheads="1"/>
              </p:cNvSpPr>
              <p:nvPr/>
            </p:nvSpPr>
            <p:spPr bwMode="auto">
              <a:xfrm>
                <a:off x="195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1" name="Rectangle 55"/>
              <p:cNvSpPr>
                <a:spLocks noChangeArrowheads="1"/>
              </p:cNvSpPr>
              <p:nvPr/>
            </p:nvSpPr>
            <p:spPr bwMode="auto">
              <a:xfrm>
                <a:off x="204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2" name="Rectangle 56"/>
              <p:cNvSpPr>
                <a:spLocks noChangeArrowheads="1"/>
              </p:cNvSpPr>
              <p:nvPr/>
            </p:nvSpPr>
            <p:spPr bwMode="auto">
              <a:xfrm>
                <a:off x="214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3" name="Rectangle 57"/>
              <p:cNvSpPr>
                <a:spLocks noChangeArrowheads="1"/>
              </p:cNvSpPr>
              <p:nvPr/>
            </p:nvSpPr>
            <p:spPr bwMode="auto">
              <a:xfrm>
                <a:off x="224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4" name="Rectangle 58"/>
              <p:cNvSpPr>
                <a:spLocks noChangeArrowheads="1"/>
              </p:cNvSpPr>
              <p:nvPr/>
            </p:nvSpPr>
            <p:spPr bwMode="auto">
              <a:xfrm>
                <a:off x="233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5" name="Rectangle 59"/>
              <p:cNvSpPr>
                <a:spLocks noChangeArrowheads="1"/>
              </p:cNvSpPr>
              <p:nvPr/>
            </p:nvSpPr>
            <p:spPr bwMode="auto">
              <a:xfrm>
                <a:off x="243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6" name="Rectangle 60"/>
              <p:cNvSpPr>
                <a:spLocks noChangeArrowheads="1"/>
              </p:cNvSpPr>
              <p:nvPr/>
            </p:nvSpPr>
            <p:spPr bwMode="auto">
              <a:xfrm>
                <a:off x="252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7" name="Rectangle 61"/>
              <p:cNvSpPr>
                <a:spLocks noChangeArrowheads="1"/>
              </p:cNvSpPr>
              <p:nvPr/>
            </p:nvSpPr>
            <p:spPr bwMode="auto">
              <a:xfrm>
                <a:off x="262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8" name="Rectangle 62"/>
              <p:cNvSpPr>
                <a:spLocks noChangeArrowheads="1"/>
              </p:cNvSpPr>
              <p:nvPr/>
            </p:nvSpPr>
            <p:spPr bwMode="auto">
              <a:xfrm>
                <a:off x="272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59" name="Rectangle 63"/>
              <p:cNvSpPr>
                <a:spLocks noChangeArrowheads="1"/>
              </p:cNvSpPr>
              <p:nvPr/>
            </p:nvSpPr>
            <p:spPr bwMode="auto">
              <a:xfrm>
                <a:off x="281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60" name="Rectangle 64"/>
              <p:cNvSpPr>
                <a:spLocks noChangeArrowheads="1"/>
              </p:cNvSpPr>
              <p:nvPr/>
            </p:nvSpPr>
            <p:spPr bwMode="auto">
              <a:xfrm>
                <a:off x="291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61" name="Rectangle 65"/>
              <p:cNvSpPr>
                <a:spLocks noChangeArrowheads="1"/>
              </p:cNvSpPr>
              <p:nvPr/>
            </p:nvSpPr>
            <p:spPr bwMode="auto">
              <a:xfrm>
                <a:off x="300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62" name="Rectangle 66"/>
              <p:cNvSpPr>
                <a:spLocks noChangeArrowheads="1"/>
              </p:cNvSpPr>
              <p:nvPr/>
            </p:nvSpPr>
            <p:spPr bwMode="auto">
              <a:xfrm>
                <a:off x="310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63" name="Rectangle 67"/>
              <p:cNvSpPr>
                <a:spLocks noChangeArrowheads="1"/>
              </p:cNvSpPr>
              <p:nvPr/>
            </p:nvSpPr>
            <p:spPr bwMode="auto">
              <a:xfrm>
                <a:off x="320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64" name="Rectangle 68"/>
              <p:cNvSpPr>
                <a:spLocks noChangeArrowheads="1"/>
              </p:cNvSpPr>
              <p:nvPr/>
            </p:nvSpPr>
            <p:spPr bwMode="auto">
              <a:xfrm>
                <a:off x="329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413765" name="Rectangle 69"/>
              <p:cNvSpPr>
                <a:spLocks noChangeArrowheads="1"/>
              </p:cNvSpPr>
              <p:nvPr/>
            </p:nvSpPr>
            <p:spPr bwMode="auto">
              <a:xfrm>
                <a:off x="339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grpSp>
        <p:grpSp>
          <p:nvGrpSpPr>
            <p:cNvPr id="413766" name="Group 70"/>
            <p:cNvGrpSpPr>
              <a:grpSpLocks/>
            </p:cNvGrpSpPr>
            <p:nvPr/>
          </p:nvGrpSpPr>
          <p:grpSpPr bwMode="auto">
            <a:xfrm rot="5400000">
              <a:off x="3091" y="1868"/>
              <a:ext cx="32" cy="33"/>
              <a:chOff x="4332" y="1144"/>
              <a:chExt cx="176" cy="328"/>
            </a:xfrm>
          </p:grpSpPr>
          <p:sp>
            <p:nvSpPr>
              <p:cNvPr id="413767" name="AutoShape 71"/>
              <p:cNvSpPr>
                <a:spLocks noChangeArrowheads="1"/>
              </p:cNvSpPr>
              <p:nvPr/>
            </p:nvSpPr>
            <p:spPr bwMode="auto">
              <a:xfrm>
                <a:off x="4332" y="1312"/>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sp>
            <p:nvSpPr>
              <p:cNvPr id="413768" name="AutoShape 72"/>
              <p:cNvSpPr>
                <a:spLocks noChangeArrowheads="1"/>
              </p:cNvSpPr>
              <p:nvPr/>
            </p:nvSpPr>
            <p:spPr bwMode="auto">
              <a:xfrm flipV="1">
                <a:off x="4332" y="1144"/>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grpSp>
        <p:grpSp>
          <p:nvGrpSpPr>
            <p:cNvPr id="413769" name="Group 73"/>
            <p:cNvGrpSpPr>
              <a:grpSpLocks/>
            </p:cNvGrpSpPr>
            <p:nvPr/>
          </p:nvGrpSpPr>
          <p:grpSpPr bwMode="auto">
            <a:xfrm rot="5400000">
              <a:off x="3638" y="1922"/>
              <a:ext cx="32" cy="33"/>
              <a:chOff x="4332" y="1144"/>
              <a:chExt cx="176" cy="328"/>
            </a:xfrm>
          </p:grpSpPr>
          <p:sp>
            <p:nvSpPr>
              <p:cNvPr id="413770" name="AutoShape 74"/>
              <p:cNvSpPr>
                <a:spLocks noChangeArrowheads="1"/>
              </p:cNvSpPr>
              <p:nvPr/>
            </p:nvSpPr>
            <p:spPr bwMode="auto">
              <a:xfrm>
                <a:off x="4332" y="1312"/>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sp>
            <p:nvSpPr>
              <p:cNvPr id="413771" name="AutoShape 75"/>
              <p:cNvSpPr>
                <a:spLocks noChangeArrowheads="1"/>
              </p:cNvSpPr>
              <p:nvPr/>
            </p:nvSpPr>
            <p:spPr bwMode="auto">
              <a:xfrm flipV="1">
                <a:off x="4332" y="1144"/>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grpSp>
      </p:grpSp>
      <p:sp>
        <p:nvSpPr>
          <p:cNvPr id="413772" name="Text Box 76"/>
          <p:cNvSpPr txBox="1">
            <a:spLocks noChangeArrowheads="1"/>
          </p:cNvSpPr>
          <p:nvPr/>
        </p:nvSpPr>
        <p:spPr bwMode="auto">
          <a:xfrm>
            <a:off x="7172325" y="4581525"/>
            <a:ext cx="1811338" cy="519113"/>
          </a:xfrm>
          <a:prstGeom prst="rect">
            <a:avLst/>
          </a:prstGeom>
          <a:noFill/>
          <a:ln w="12700">
            <a:noFill/>
            <a:miter lim="800000"/>
            <a:headEnd type="none" w="lg" len="med"/>
            <a:tailEnd type="none" w="lg" len="med"/>
          </a:ln>
          <a:effectLst/>
        </p:spPr>
        <p:txBody>
          <a:bodyPr wrap="none">
            <a:spAutoFit/>
          </a:bodyPr>
          <a:lstStyle/>
          <a:p>
            <a:r>
              <a:rPr lang="en-US"/>
              <a:t>“Bio” Sand</a:t>
            </a:r>
          </a:p>
        </p:txBody>
      </p:sp>
      <p:sp>
        <p:nvSpPr>
          <p:cNvPr id="413773" name="Text Box 77"/>
          <p:cNvSpPr txBox="1">
            <a:spLocks noChangeArrowheads="1"/>
          </p:cNvSpPr>
          <p:nvPr/>
        </p:nvSpPr>
        <p:spPr bwMode="auto">
          <a:xfrm>
            <a:off x="1698625" y="3036888"/>
            <a:ext cx="1831975" cy="519112"/>
          </a:xfrm>
          <a:prstGeom prst="rect">
            <a:avLst/>
          </a:prstGeom>
          <a:noFill/>
          <a:ln w="12700">
            <a:noFill/>
            <a:miter lim="800000"/>
            <a:headEnd type="none" w="lg" len="med"/>
            <a:tailEnd type="none" w="lg" len="med"/>
          </a:ln>
          <a:effectLst/>
        </p:spPr>
        <p:txBody>
          <a:bodyPr wrap="none">
            <a:spAutoFit/>
          </a:bodyPr>
          <a:lstStyle/>
          <a:p>
            <a:r>
              <a:rPr lang="en-US"/>
              <a:t>Rapid Sand</a:t>
            </a:r>
          </a:p>
        </p:txBody>
      </p:sp>
      <p:sp>
        <p:nvSpPr>
          <p:cNvPr id="413774" name="Text Box 78"/>
          <p:cNvSpPr txBox="1">
            <a:spLocks noChangeArrowheads="1"/>
          </p:cNvSpPr>
          <p:nvPr/>
        </p:nvSpPr>
        <p:spPr bwMode="auto">
          <a:xfrm>
            <a:off x="1660525" y="4298950"/>
            <a:ext cx="1525588" cy="519113"/>
          </a:xfrm>
          <a:prstGeom prst="rect">
            <a:avLst/>
          </a:prstGeom>
          <a:noFill/>
          <a:ln w="12700">
            <a:noFill/>
            <a:miter lim="800000"/>
            <a:headEnd type="none" w="lg" len="med"/>
            <a:tailEnd type="none" w="lg" len="med"/>
          </a:ln>
          <a:effectLst/>
        </p:spPr>
        <p:txBody>
          <a:bodyPr wrap="none">
            <a:spAutoFit/>
          </a:bodyPr>
          <a:lstStyle/>
          <a:p>
            <a:r>
              <a:rPr lang="en-US"/>
              <a:t>Cartridge</a:t>
            </a:r>
          </a:p>
        </p:txBody>
      </p:sp>
      <p:sp>
        <p:nvSpPr>
          <p:cNvPr id="413775" name="Text Box 79"/>
          <p:cNvSpPr txBox="1">
            <a:spLocks noChangeArrowheads="1"/>
          </p:cNvSpPr>
          <p:nvPr/>
        </p:nvSpPr>
        <p:spPr bwMode="auto">
          <a:xfrm>
            <a:off x="4983163" y="2868613"/>
            <a:ext cx="755650" cy="519112"/>
          </a:xfrm>
          <a:prstGeom prst="rect">
            <a:avLst/>
          </a:prstGeom>
          <a:noFill/>
          <a:ln w="12700">
            <a:noFill/>
            <a:miter lim="800000"/>
            <a:headEnd type="none" w="lg" len="med"/>
            <a:tailEnd type="none" w="lg" len="med"/>
          </a:ln>
          <a:effectLst/>
        </p:spPr>
        <p:txBody>
          <a:bodyPr wrap="none">
            <a:spAutoFit/>
          </a:bodyPr>
          <a:lstStyle/>
          <a:p>
            <a:r>
              <a:rPr lang="en-US"/>
              <a:t>Bag</a:t>
            </a:r>
          </a:p>
        </p:txBody>
      </p:sp>
      <p:sp>
        <p:nvSpPr>
          <p:cNvPr id="413776" name="Text Box 80"/>
          <p:cNvSpPr txBox="1">
            <a:spLocks noChangeArrowheads="1"/>
          </p:cNvSpPr>
          <p:nvPr/>
        </p:nvSpPr>
        <p:spPr bwMode="auto">
          <a:xfrm>
            <a:off x="5278438" y="4181475"/>
            <a:ext cx="658812" cy="519113"/>
          </a:xfrm>
          <a:prstGeom prst="rect">
            <a:avLst/>
          </a:prstGeom>
          <a:noFill/>
          <a:ln w="12700">
            <a:noFill/>
            <a:miter lim="800000"/>
            <a:headEnd type="none" w="lg" len="med"/>
            <a:tailEnd type="none" w="lg" len="med"/>
          </a:ln>
          <a:effectLst/>
        </p:spPr>
        <p:txBody>
          <a:bodyPr wrap="none">
            <a:spAutoFit/>
          </a:bodyPr>
          <a:lstStyle/>
          <a:p>
            <a:r>
              <a:rPr lang="en-US"/>
              <a:t>Pot</a:t>
            </a:r>
          </a:p>
        </p:txBody>
      </p:sp>
      <p:sp>
        <p:nvSpPr>
          <p:cNvPr id="413777" name="Text Box 81"/>
          <p:cNvSpPr txBox="1">
            <a:spLocks noChangeArrowheads="1"/>
          </p:cNvSpPr>
          <p:nvPr/>
        </p:nvSpPr>
        <p:spPr bwMode="auto">
          <a:xfrm>
            <a:off x="5705475" y="6062663"/>
            <a:ext cx="1189038" cy="519112"/>
          </a:xfrm>
          <a:prstGeom prst="rect">
            <a:avLst/>
          </a:prstGeom>
          <a:noFill/>
          <a:ln w="12700">
            <a:noFill/>
            <a:miter lim="800000"/>
            <a:headEnd type="none" w="lg" len="med"/>
            <a:tailEnd type="none" w="lg" len="med"/>
          </a:ln>
          <a:effectLst/>
        </p:spPr>
        <p:txBody>
          <a:bodyPr wrap="none">
            <a:spAutoFit/>
          </a:bodyPr>
          <a:lstStyle/>
          <a:p>
            <a:r>
              <a:rPr lang="en-US"/>
              <a:t>Candle</a:t>
            </a:r>
          </a:p>
        </p:txBody>
      </p:sp>
      <p:pic>
        <p:nvPicPr>
          <p:cNvPr id="413778" name="Picture 82"/>
          <p:cNvPicPr>
            <a:picLocks noChangeAspect="1" noChangeArrowheads="1"/>
          </p:cNvPicPr>
          <p:nvPr/>
        </p:nvPicPr>
        <p:blipFill>
          <a:blip r:embed="rId10" cstate="print"/>
          <a:srcRect/>
          <a:stretch>
            <a:fillRect/>
          </a:stretch>
        </p:blipFill>
        <p:spPr bwMode="auto">
          <a:xfrm>
            <a:off x="255588" y="5199063"/>
            <a:ext cx="3459162" cy="1658937"/>
          </a:xfrm>
          <a:prstGeom prst="rect">
            <a:avLst/>
          </a:prstGeom>
          <a:noFill/>
          <a:ln w="12700">
            <a:noFill/>
            <a:miter lim="800000"/>
            <a:headEnd type="none" w="lg" len="med"/>
            <a:tailEnd type="none" w="lg" len="med"/>
          </a:ln>
          <a:effectLst/>
        </p:spPr>
      </p:pic>
      <p:sp>
        <p:nvSpPr>
          <p:cNvPr id="413779" name="Text Box 83"/>
          <p:cNvSpPr txBox="1">
            <a:spLocks noChangeArrowheads="1"/>
          </p:cNvSpPr>
          <p:nvPr/>
        </p:nvSpPr>
        <p:spPr bwMode="auto">
          <a:xfrm>
            <a:off x="1196975" y="5291138"/>
            <a:ext cx="3792538" cy="519112"/>
          </a:xfrm>
          <a:prstGeom prst="rect">
            <a:avLst/>
          </a:prstGeom>
          <a:solidFill>
            <a:schemeClr val="bg1"/>
          </a:solidFill>
          <a:ln w="12700">
            <a:noFill/>
            <a:miter lim="800000"/>
            <a:headEnd type="none" w="lg" len="med"/>
            <a:tailEnd type="none" w="lg" len="med"/>
          </a:ln>
          <a:effectLst/>
        </p:spPr>
        <p:txBody>
          <a:bodyPr wrap="none">
            <a:spAutoFit/>
          </a:bodyPr>
          <a:lstStyle/>
          <a:p>
            <a:r>
              <a:rPr lang="en-US"/>
              <a:t>Diatomaceous earth filter</a:t>
            </a:r>
          </a:p>
        </p:txBody>
      </p:sp>
      <p:pic>
        <p:nvPicPr>
          <p:cNvPr id="413780" name="Picture 84" descr="Picture of CAWST biosand filter at work. Taken 2006-10-10 in Madurai, India by traveler kfisher."/>
          <p:cNvPicPr>
            <a:picLocks noChangeAspect="1" noChangeArrowheads="1"/>
          </p:cNvPicPr>
          <p:nvPr/>
        </p:nvPicPr>
        <p:blipFill>
          <a:blip r:embed="rId11" cstate="print"/>
          <a:srcRect/>
          <a:stretch>
            <a:fillRect/>
          </a:stretch>
        </p:blipFill>
        <p:spPr bwMode="auto">
          <a:xfrm>
            <a:off x="7067550" y="1817688"/>
            <a:ext cx="1033463" cy="2619375"/>
          </a:xfrm>
          <a:prstGeom prst="rect">
            <a:avLst/>
          </a:prstGeom>
          <a:noFill/>
        </p:spPr>
      </p:pic>
      <p:sp>
        <p:nvSpPr>
          <p:cNvPr id="413781" name="Text Box 85"/>
          <p:cNvSpPr txBox="1">
            <a:spLocks noChangeArrowheads="1"/>
          </p:cNvSpPr>
          <p:nvPr/>
        </p:nvSpPr>
        <p:spPr bwMode="auto">
          <a:xfrm>
            <a:off x="1635125" y="2097088"/>
            <a:ext cx="1716088" cy="519112"/>
          </a:xfrm>
          <a:prstGeom prst="rect">
            <a:avLst/>
          </a:prstGeom>
          <a:noFill/>
          <a:ln w="12700">
            <a:noFill/>
            <a:miter lim="800000"/>
            <a:headEnd type="none" w="lg" len="med"/>
            <a:tailEnd type="none" w="lg" len="med"/>
          </a:ln>
          <a:effectLst/>
        </p:spPr>
        <p:txBody>
          <a:bodyPr wrap="none">
            <a:spAutoFit/>
          </a:bodyPr>
          <a:lstStyle/>
          <a:p>
            <a:r>
              <a:rPr lang="en-US"/>
              <a:t>Slow Sand</a:t>
            </a:r>
          </a:p>
        </p:txBody>
      </p:sp>
      <p:pic>
        <p:nvPicPr>
          <p:cNvPr id="413782" name="Picture 86"/>
          <p:cNvPicPr>
            <a:picLocks noChangeAspect="1" noChangeArrowheads="1"/>
          </p:cNvPicPr>
          <p:nvPr/>
        </p:nvPicPr>
        <p:blipFill>
          <a:blip r:embed="rId12" cstate="print"/>
          <a:srcRect/>
          <a:stretch>
            <a:fillRect/>
          </a:stretch>
        </p:blipFill>
        <p:spPr bwMode="auto">
          <a:xfrm>
            <a:off x="6597650" y="5167313"/>
            <a:ext cx="2168525" cy="647700"/>
          </a:xfrm>
          <a:prstGeom prst="rect">
            <a:avLst/>
          </a:prstGeom>
          <a:noFill/>
          <a:ln w="12700">
            <a:noFill/>
            <a:miter lim="800000"/>
            <a:headEnd type="none" w="lg" len="med"/>
            <a:tailEnd type="none" w="lg" len="med"/>
          </a:ln>
          <a:effectLst/>
        </p:spPr>
      </p:pic>
      <p:sp>
        <p:nvSpPr>
          <p:cNvPr id="413783" name="Text Box 87"/>
          <p:cNvSpPr txBox="1">
            <a:spLocks noChangeArrowheads="1"/>
          </p:cNvSpPr>
          <p:nvPr/>
        </p:nvSpPr>
        <p:spPr bwMode="auto">
          <a:xfrm>
            <a:off x="7718425" y="5868988"/>
            <a:ext cx="1131888" cy="519112"/>
          </a:xfrm>
          <a:prstGeom prst="rect">
            <a:avLst/>
          </a:prstGeom>
          <a:noFill/>
          <a:ln w="12700">
            <a:noFill/>
            <a:miter lim="800000"/>
            <a:headEnd type="none" w="lg" len="med"/>
            <a:tailEnd type="none" w="lg" len="med"/>
          </a:ln>
          <a:effectLst/>
        </p:spPr>
        <p:txBody>
          <a:bodyPr wrap="none">
            <a:spAutoFit/>
          </a:bodyPr>
          <a:lstStyle/>
          <a:p>
            <a:r>
              <a:rPr lang="en-US"/>
              <a:t>Rough</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effectLst/>
        </p:spPr>
        <p:txBody>
          <a:bodyPr/>
          <a:lstStyle/>
          <a:p>
            <a:r>
              <a:rPr lang="en-US"/>
              <a:t>Slow Sand Filtration</a:t>
            </a:r>
          </a:p>
        </p:txBody>
      </p:sp>
      <p:sp>
        <p:nvSpPr>
          <p:cNvPr id="93187" name="Rectangle 3"/>
          <p:cNvSpPr>
            <a:spLocks noGrp="1" noChangeArrowheads="1"/>
          </p:cNvSpPr>
          <p:nvPr>
            <p:ph idx="1"/>
          </p:nvPr>
        </p:nvSpPr>
        <p:spPr/>
        <p:txBody>
          <a:bodyPr/>
          <a:lstStyle/>
          <a:p>
            <a:pPr>
              <a:lnSpc>
                <a:spcPct val="90000"/>
              </a:lnSpc>
            </a:pPr>
            <a:r>
              <a:rPr lang="en-US" dirty="0"/>
              <a:t>First filters to be used on a widespread basis</a:t>
            </a:r>
          </a:p>
          <a:p>
            <a:pPr>
              <a:lnSpc>
                <a:spcPct val="90000"/>
              </a:lnSpc>
            </a:pPr>
            <a:r>
              <a:rPr lang="en-US" dirty="0"/>
              <a:t>Fine sand with an effective size of 0.2 mm</a:t>
            </a:r>
          </a:p>
          <a:p>
            <a:pPr>
              <a:lnSpc>
                <a:spcPct val="90000"/>
              </a:lnSpc>
            </a:pPr>
            <a:r>
              <a:rPr lang="en-US" dirty="0"/>
              <a:t>Low flow rates </a:t>
            </a:r>
            <a:r>
              <a:rPr lang="en-US" dirty="0" smtClean="0"/>
              <a:t>(0.03 – 0.1 mm/s)</a:t>
            </a:r>
            <a:endParaRPr lang="en-US" dirty="0"/>
          </a:p>
          <a:p>
            <a:pPr>
              <a:lnSpc>
                <a:spcPct val="90000"/>
              </a:lnSpc>
            </a:pPr>
            <a:r>
              <a:rPr lang="en-US" dirty="0" err="1"/>
              <a:t>Schmutzdecke</a:t>
            </a:r>
            <a:r>
              <a:rPr lang="en-US" dirty="0"/>
              <a:t> (_____ ____) forms on top of the filter</a:t>
            </a:r>
          </a:p>
          <a:p>
            <a:pPr lvl="1">
              <a:lnSpc>
                <a:spcPct val="90000"/>
              </a:lnSpc>
            </a:pPr>
            <a:r>
              <a:rPr lang="en-US" dirty="0"/>
              <a:t>causes high head loss</a:t>
            </a:r>
          </a:p>
          <a:p>
            <a:pPr lvl="1">
              <a:lnSpc>
                <a:spcPct val="90000"/>
              </a:lnSpc>
            </a:pPr>
            <a:r>
              <a:rPr lang="en-US" dirty="0"/>
              <a:t>must be removed periodically</a:t>
            </a:r>
          </a:p>
          <a:p>
            <a:pPr>
              <a:lnSpc>
                <a:spcPct val="90000"/>
              </a:lnSpc>
            </a:pPr>
            <a:r>
              <a:rPr lang="en-US" dirty="0"/>
              <a:t>Used without coagulation/flocculation!</a:t>
            </a:r>
          </a:p>
        </p:txBody>
      </p:sp>
      <p:sp>
        <p:nvSpPr>
          <p:cNvPr id="93188" name="Comment 4"/>
          <p:cNvSpPr>
            <a:spLocks noChangeArrowheads="1"/>
          </p:cNvSpPr>
          <p:nvPr/>
        </p:nvSpPr>
        <p:spPr bwMode="auto">
          <a:xfrm>
            <a:off x="3784600" y="3581400"/>
            <a:ext cx="1820863" cy="579438"/>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sz="3200">
                <a:solidFill>
                  <a:schemeClr val="folHlink"/>
                </a:solidFill>
              </a:rPr>
              <a:t>filter cake</a:t>
            </a:r>
          </a:p>
        </p:txBody>
      </p:sp>
      <p:graphicFrame>
        <p:nvGraphicFramePr>
          <p:cNvPr id="93191" name="Object 7"/>
          <p:cNvGraphicFramePr>
            <a:graphicFrameLocks noChangeAspect="1"/>
          </p:cNvGraphicFramePr>
          <p:nvPr/>
        </p:nvGraphicFramePr>
        <p:xfrm>
          <a:off x="1562100" y="7175500"/>
          <a:ext cx="4927600" cy="4751388"/>
        </p:xfrm>
        <a:graphic>
          <a:graphicData uri="http://schemas.openxmlformats.org/presentationml/2006/ole">
            <p:oleObj spid="_x0000_s93191" name="Photo Editor Photo" r:id="rId4" imgW="3428571" imgH="2247619" progId="">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93187">
                                            <p:txEl>
                                              <p:pRg st="0" end="0"/>
                                            </p:txEl>
                                          </p:spTgt>
                                        </p:tgtEl>
                                      </p:cBhvr>
                                    </p:animEffect>
                                    <p:set>
                                      <p:cBhvr>
                                        <p:cTn id="11" dur="1" fill="hold">
                                          <p:stCondLst>
                                            <p:cond delay="1999"/>
                                          </p:stCondLst>
                                        </p:cTn>
                                        <p:tgtEl>
                                          <p:spTgt spid="93187">
                                            <p:txEl>
                                              <p:pRg st="0" end="0"/>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2000"/>
                                        <p:tgtEl>
                                          <p:spTgt spid="93187">
                                            <p:txEl>
                                              <p:pRg st="1" end="1"/>
                                            </p:txEl>
                                          </p:spTgt>
                                        </p:tgtEl>
                                      </p:cBhvr>
                                    </p:animEffect>
                                    <p:set>
                                      <p:cBhvr>
                                        <p:cTn id="14" dur="1" fill="hold">
                                          <p:stCondLst>
                                            <p:cond delay="1999"/>
                                          </p:stCondLst>
                                        </p:cTn>
                                        <p:tgtEl>
                                          <p:spTgt spid="93187">
                                            <p:txEl>
                                              <p:pRg st="1" end="1"/>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2000"/>
                                        <p:tgtEl>
                                          <p:spTgt spid="93187">
                                            <p:txEl>
                                              <p:pRg st="2" end="2"/>
                                            </p:txEl>
                                          </p:spTgt>
                                        </p:tgtEl>
                                      </p:cBhvr>
                                    </p:animEffect>
                                    <p:set>
                                      <p:cBhvr>
                                        <p:cTn id="17" dur="1" fill="hold">
                                          <p:stCondLst>
                                            <p:cond delay="1999"/>
                                          </p:stCondLst>
                                        </p:cTn>
                                        <p:tgtEl>
                                          <p:spTgt spid="93187">
                                            <p:txEl>
                                              <p:pRg st="2" end="2"/>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93187">
                                            <p:txEl>
                                              <p:pRg st="3" end="3"/>
                                            </p:txEl>
                                          </p:spTgt>
                                        </p:tgtEl>
                                      </p:cBhvr>
                                    </p:animEffect>
                                    <p:set>
                                      <p:cBhvr>
                                        <p:cTn id="20" dur="1" fill="hold">
                                          <p:stCondLst>
                                            <p:cond delay="1999"/>
                                          </p:stCondLst>
                                        </p:cTn>
                                        <p:tgtEl>
                                          <p:spTgt spid="93187">
                                            <p:txEl>
                                              <p:pRg st="3" end="3"/>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93187">
                                            <p:txEl>
                                              <p:pRg st="4" end="4"/>
                                            </p:txEl>
                                          </p:spTgt>
                                        </p:tgtEl>
                                      </p:cBhvr>
                                    </p:animEffect>
                                    <p:set>
                                      <p:cBhvr>
                                        <p:cTn id="23" dur="1" fill="hold">
                                          <p:stCondLst>
                                            <p:cond delay="1999"/>
                                          </p:stCondLst>
                                        </p:cTn>
                                        <p:tgtEl>
                                          <p:spTgt spid="93187">
                                            <p:txEl>
                                              <p:pRg st="4" end="4"/>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93187">
                                            <p:txEl>
                                              <p:pRg st="5" end="5"/>
                                            </p:txEl>
                                          </p:spTgt>
                                        </p:tgtEl>
                                      </p:cBhvr>
                                    </p:animEffect>
                                    <p:set>
                                      <p:cBhvr>
                                        <p:cTn id="26" dur="1" fill="hold">
                                          <p:stCondLst>
                                            <p:cond delay="1999"/>
                                          </p:stCondLst>
                                        </p:cTn>
                                        <p:tgtEl>
                                          <p:spTgt spid="93187">
                                            <p:txEl>
                                              <p:pRg st="5" end="5"/>
                                            </p:txEl>
                                          </p:spTgt>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93187">
                                            <p:txEl>
                                              <p:pRg st="6" end="6"/>
                                            </p:txEl>
                                          </p:spTgt>
                                        </p:tgtEl>
                                      </p:cBhvr>
                                    </p:animEffect>
                                    <p:set>
                                      <p:cBhvr>
                                        <p:cTn id="29" dur="1" fill="hold">
                                          <p:stCondLst>
                                            <p:cond delay="1999"/>
                                          </p:stCondLst>
                                        </p:cTn>
                                        <p:tgtEl>
                                          <p:spTgt spid="93187">
                                            <p:txEl>
                                              <p:pRg st="6" end="6"/>
                                            </p:txEl>
                                          </p:spTgt>
                                        </p:tgtEl>
                                        <p:attrNameLst>
                                          <p:attrName>style.visibility</p:attrName>
                                        </p:attrNameLst>
                                      </p:cBhvr>
                                      <p:to>
                                        <p:strVal val="hidden"/>
                                      </p:to>
                                    </p:set>
                                  </p:childTnLst>
                                </p:cTn>
                              </p:par>
                              <p:par>
                                <p:cTn id="30" presetID="56" presetClass="path" presetSubtype="0" accel="50000" decel="50000" fill="hold" nodeType="withEffect">
                                  <p:stCondLst>
                                    <p:cond delay="0"/>
                                  </p:stCondLst>
                                  <p:childTnLst>
                                    <p:animMotion origin="layout" path="M 2.22222E-6 -2.59259E-6 L 0.04722 -0.78148 " pathEditMode="relative" rAng="0" ptsTypes="AA">
                                      <p:cBhvr>
                                        <p:cTn id="31" dur="2000" fill="hold"/>
                                        <p:tgtEl>
                                          <p:spTgt spid="93191"/>
                                        </p:tgtEl>
                                        <p:attrNameLst>
                                          <p:attrName>ppt_x</p:attrName>
                                          <p:attrName>ppt_y</p:attrName>
                                        </p:attrNameLst>
                                      </p:cBhvr>
                                      <p:rCtr x="24" y="-3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effectLst/>
        </p:spPr>
        <p:txBody>
          <a:bodyPr/>
          <a:lstStyle/>
          <a:p>
            <a:r>
              <a:rPr lang="en-US"/>
              <a:t>Diatomaceous Earth Filters</a:t>
            </a:r>
          </a:p>
        </p:txBody>
      </p:sp>
      <p:sp>
        <p:nvSpPr>
          <p:cNvPr id="94211" name="Rectangle 3"/>
          <p:cNvSpPr>
            <a:spLocks noGrp="1" noChangeArrowheads="1"/>
          </p:cNvSpPr>
          <p:nvPr>
            <p:ph idx="1"/>
          </p:nvPr>
        </p:nvSpPr>
        <p:spPr>
          <a:xfrm>
            <a:off x="685800" y="1981200"/>
            <a:ext cx="7988300" cy="4114800"/>
          </a:xfrm>
        </p:spPr>
        <p:txBody>
          <a:bodyPr/>
          <a:lstStyle/>
          <a:p>
            <a:pPr>
              <a:lnSpc>
                <a:spcPct val="90000"/>
              </a:lnSpc>
            </a:pPr>
            <a:r>
              <a:rPr lang="en-US" sz="2800"/>
              <a:t>Diatomaceous earth (DE) is made of the silica skeletons of diatoms</a:t>
            </a:r>
          </a:p>
          <a:p>
            <a:pPr>
              <a:lnSpc>
                <a:spcPct val="90000"/>
              </a:lnSpc>
            </a:pPr>
            <a:r>
              <a:rPr lang="en-US" sz="2800"/>
              <a:t>DE is added to water and then fed to a special microscreen</a:t>
            </a:r>
          </a:p>
          <a:p>
            <a:pPr>
              <a:lnSpc>
                <a:spcPct val="90000"/>
              </a:lnSpc>
            </a:pPr>
            <a:r>
              <a:rPr lang="en-US" sz="2800"/>
              <a:t>The DE already on the microscreen strains particles and DE from the water</a:t>
            </a:r>
          </a:p>
          <a:p>
            <a:pPr>
              <a:lnSpc>
                <a:spcPct val="90000"/>
              </a:lnSpc>
            </a:pPr>
            <a:r>
              <a:rPr lang="en-US" sz="2800"/>
              <a:t>The continuous DE feed prevents the gradually thickening DE cake from developing excessive head loss</a:t>
            </a:r>
          </a:p>
          <a:p>
            <a:pPr>
              <a:lnSpc>
                <a:spcPct val="90000"/>
              </a:lnSpc>
            </a:pPr>
            <a:r>
              <a:rPr lang="en-US" sz="2800"/>
              <a:t>Was seriously considered for Croton Filtration Plant</a:t>
            </a:r>
          </a:p>
        </p:txBody>
      </p:sp>
      <p:sp>
        <p:nvSpPr>
          <p:cNvPr id="94212" name="AutoShape 4">
            <a:hlinkClick r:id="rId3" action="ppaction://hlinksldjump" highlightClick="1"/>
          </p:cNvPr>
          <p:cNvSpPr>
            <a:spLocks noChangeArrowheads="1"/>
          </p:cNvSpPr>
          <p:nvPr/>
        </p:nvSpPr>
        <p:spPr bwMode="auto">
          <a:xfrm>
            <a:off x="8483600" y="6223000"/>
            <a:ext cx="660400" cy="635000"/>
          </a:xfrm>
          <a:prstGeom prst="actionButtonInformation">
            <a:avLst/>
          </a:prstGeom>
          <a:noFill/>
          <a:ln w="12700">
            <a:solidFill>
              <a:schemeClr val="folHlink"/>
            </a:solidFill>
            <a:miter lim="800000"/>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effectLst/>
        </p:spPr>
        <p:txBody>
          <a:bodyPr/>
          <a:lstStyle/>
          <a:p>
            <a:r>
              <a:rPr lang="en-US"/>
              <a:t>Membrane Filters</a:t>
            </a:r>
          </a:p>
        </p:txBody>
      </p:sp>
      <p:sp>
        <p:nvSpPr>
          <p:cNvPr id="95235" name="Rectangle 3"/>
          <p:cNvSpPr>
            <a:spLocks noGrp="1" noChangeArrowheads="1"/>
          </p:cNvSpPr>
          <p:nvPr>
            <p:ph idx="1"/>
          </p:nvPr>
        </p:nvSpPr>
        <p:spPr/>
        <p:txBody>
          <a:bodyPr/>
          <a:lstStyle/>
          <a:p>
            <a:pPr>
              <a:lnSpc>
                <a:spcPct val="90000"/>
              </a:lnSpc>
            </a:pPr>
            <a:r>
              <a:rPr lang="en-US"/>
              <a:t>Much like the membrane filters used to enumerate coliforms</a:t>
            </a:r>
          </a:p>
          <a:p>
            <a:pPr lvl="1">
              <a:lnSpc>
                <a:spcPct val="90000"/>
              </a:lnSpc>
            </a:pPr>
            <a:r>
              <a:rPr lang="en-US"/>
              <a:t>much greater surface area</a:t>
            </a:r>
          </a:p>
          <a:p>
            <a:pPr>
              <a:lnSpc>
                <a:spcPct val="90000"/>
              </a:lnSpc>
            </a:pPr>
            <a:r>
              <a:rPr lang="en-US"/>
              <a:t>Produce very high quality water (excellent particle removal)</a:t>
            </a:r>
          </a:p>
          <a:p>
            <a:pPr>
              <a:lnSpc>
                <a:spcPct val="90000"/>
              </a:lnSpc>
            </a:pPr>
            <a:r>
              <a:rPr lang="en-US"/>
              <a:t>Clog rapidly if the influent water is not of sufficiently high quality</a:t>
            </a:r>
          </a:p>
          <a:p>
            <a:pPr>
              <a:lnSpc>
                <a:spcPct val="90000"/>
              </a:lnSpc>
            </a:pPr>
            <a:r>
              <a:rPr lang="en-US"/>
              <a:t>More expensive than sand and DE filters</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p:spPr>
        <p:txBody>
          <a:bodyPr/>
          <a:lstStyle/>
          <a:p>
            <a:r>
              <a:rPr lang="en-US"/>
              <a:t>Rapid Sand Filter </a:t>
            </a:r>
            <a:br>
              <a:rPr lang="en-US"/>
            </a:br>
            <a:r>
              <a:rPr lang="en-US"/>
              <a:t>(Conventional US Treatment)</a:t>
            </a:r>
          </a:p>
        </p:txBody>
      </p:sp>
      <p:sp>
        <p:nvSpPr>
          <p:cNvPr id="96259" name="Rectangle 3" descr="Granite"/>
          <p:cNvSpPr>
            <a:spLocks noChangeArrowheads="1"/>
          </p:cNvSpPr>
          <p:nvPr/>
        </p:nvSpPr>
        <p:spPr bwMode="auto">
          <a:xfrm>
            <a:off x="1498600" y="1892300"/>
            <a:ext cx="4267200" cy="4686300"/>
          </a:xfrm>
          <a:prstGeom prst="rect">
            <a:avLst/>
          </a:prstGeom>
          <a:blipFill dpi="0" rotWithShape="0">
            <a:blip r:embed="rId3" cstate="print"/>
            <a:srcRect/>
            <a:tile tx="0" ty="0" sx="100000" sy="100000" flip="none" algn="tl"/>
          </a:blipFill>
          <a:ln w="12700">
            <a:solidFill>
              <a:schemeClr val="bg2"/>
            </a:solidFill>
            <a:miter lim="800000"/>
            <a:headEnd type="none" w="sm" len="sm"/>
            <a:tailEnd type="none" w="med" len="sm"/>
          </a:ln>
          <a:effectLst/>
        </p:spPr>
        <p:txBody>
          <a:bodyPr wrap="none" anchor="ctr"/>
          <a:lstStyle/>
          <a:p>
            <a:endParaRPr lang="en-US"/>
          </a:p>
        </p:txBody>
      </p:sp>
      <p:sp>
        <p:nvSpPr>
          <p:cNvPr id="96260" name="Rectangle 4"/>
          <p:cNvSpPr>
            <a:spLocks noChangeArrowheads="1"/>
          </p:cNvSpPr>
          <p:nvPr/>
        </p:nvSpPr>
        <p:spPr bwMode="auto">
          <a:xfrm>
            <a:off x="2324100" y="1892300"/>
            <a:ext cx="3175000" cy="571500"/>
          </a:xfrm>
          <a:prstGeom prst="rect">
            <a:avLst/>
          </a:prstGeom>
          <a:solidFill>
            <a:schemeClr val="bg1"/>
          </a:solidFill>
          <a:ln w="12700">
            <a:noFill/>
            <a:miter lim="800000"/>
            <a:headEnd type="none" w="sm" len="sm"/>
            <a:tailEnd type="none" w="med" len="sm"/>
          </a:ln>
          <a:effectLst/>
        </p:spPr>
        <p:txBody>
          <a:bodyPr wrap="none" anchor="ctr"/>
          <a:lstStyle/>
          <a:p>
            <a:endParaRPr lang="en-US"/>
          </a:p>
        </p:txBody>
      </p:sp>
      <p:sp>
        <p:nvSpPr>
          <p:cNvPr id="96261" name="Rectangle 5"/>
          <p:cNvSpPr>
            <a:spLocks noChangeArrowheads="1"/>
          </p:cNvSpPr>
          <p:nvPr/>
        </p:nvSpPr>
        <p:spPr bwMode="auto">
          <a:xfrm>
            <a:off x="2324100" y="2247900"/>
            <a:ext cx="3175000" cy="1460500"/>
          </a:xfrm>
          <a:prstGeom prst="rect">
            <a:avLst/>
          </a:prstGeom>
          <a:solidFill>
            <a:schemeClr val="hlink"/>
          </a:solidFill>
          <a:ln w="12700">
            <a:solidFill>
              <a:schemeClr val="bg2"/>
            </a:solidFill>
            <a:miter lim="800000"/>
            <a:headEnd type="none" w="sm" len="sm"/>
            <a:tailEnd type="none" w="med" len="sm"/>
          </a:ln>
          <a:effectLst/>
        </p:spPr>
        <p:txBody>
          <a:bodyPr wrap="none" anchor="ctr"/>
          <a:lstStyle/>
          <a:p>
            <a:endParaRPr lang="en-US"/>
          </a:p>
        </p:txBody>
      </p:sp>
      <p:sp>
        <p:nvSpPr>
          <p:cNvPr id="96262" name="Rectangle 6" descr="Cork"/>
          <p:cNvSpPr>
            <a:spLocks noChangeArrowheads="1"/>
          </p:cNvSpPr>
          <p:nvPr/>
        </p:nvSpPr>
        <p:spPr bwMode="auto">
          <a:xfrm>
            <a:off x="2324100" y="4262438"/>
            <a:ext cx="3175000" cy="842962"/>
          </a:xfrm>
          <a:prstGeom prst="rect">
            <a:avLst/>
          </a:prstGeom>
          <a:blipFill dpi="0" rotWithShape="0">
            <a:blip r:embed="rId4" cstate="print"/>
            <a:srcRect/>
            <a:tile tx="0" ty="0" sx="100000" sy="100000" flip="none" algn="tl"/>
          </a:blipFill>
          <a:ln w="12700">
            <a:solidFill>
              <a:schemeClr val="bg2"/>
            </a:solidFill>
            <a:miter lim="800000"/>
            <a:headEnd type="none" w="sm" len="sm"/>
            <a:tailEnd type="none" w="med" len="sm"/>
          </a:ln>
          <a:effectLst/>
        </p:spPr>
        <p:txBody>
          <a:bodyPr wrap="none" anchor="ctr"/>
          <a:lstStyle/>
          <a:p>
            <a:pPr algn="ctr"/>
            <a:r>
              <a:rPr lang="en-US">
                <a:latin typeface="Book Antiqua" pitchFamily="18" charset="0"/>
              </a:rPr>
              <a:t>Sand</a:t>
            </a:r>
          </a:p>
        </p:txBody>
      </p:sp>
      <p:sp>
        <p:nvSpPr>
          <p:cNvPr id="96263" name="Rectangle 7" descr="Large confetti"/>
          <p:cNvSpPr>
            <a:spLocks noChangeArrowheads="1"/>
          </p:cNvSpPr>
          <p:nvPr/>
        </p:nvSpPr>
        <p:spPr bwMode="auto">
          <a:xfrm>
            <a:off x="2324100" y="5105400"/>
            <a:ext cx="3175000" cy="901700"/>
          </a:xfrm>
          <a:prstGeom prst="rect">
            <a:avLst/>
          </a:prstGeom>
          <a:pattFill prst="lgConfetti">
            <a:fgClr>
              <a:srgbClr val="975737"/>
            </a:fgClr>
            <a:bgClr>
              <a:schemeClr val="hlink"/>
            </a:bgClr>
          </a:pattFill>
          <a:ln w="12700">
            <a:solidFill>
              <a:schemeClr val="bg2"/>
            </a:solidFill>
            <a:miter lim="800000"/>
            <a:headEnd type="none" w="sm" len="sm"/>
            <a:tailEnd type="none" w="med" len="sm"/>
          </a:ln>
          <a:effectLst/>
        </p:spPr>
        <p:txBody>
          <a:bodyPr wrap="none" anchor="ctr"/>
          <a:lstStyle/>
          <a:p>
            <a:pPr algn="ctr"/>
            <a:r>
              <a:rPr lang="en-US">
                <a:latin typeface="Book Antiqua" pitchFamily="18" charset="0"/>
              </a:rPr>
              <a:t>Gravel</a:t>
            </a:r>
          </a:p>
        </p:txBody>
      </p:sp>
      <p:sp>
        <p:nvSpPr>
          <p:cNvPr id="96264" name="Freeform 8"/>
          <p:cNvSpPr>
            <a:spLocks/>
          </p:cNvSpPr>
          <p:nvPr/>
        </p:nvSpPr>
        <p:spPr bwMode="auto">
          <a:xfrm>
            <a:off x="3606800" y="2743200"/>
            <a:ext cx="482600" cy="325438"/>
          </a:xfrm>
          <a:custGeom>
            <a:avLst/>
            <a:gdLst/>
            <a:ahLst/>
            <a:cxnLst>
              <a:cxn ang="0">
                <a:pos x="0" y="0"/>
              </a:cxn>
              <a:cxn ang="0">
                <a:pos x="72" y="176"/>
              </a:cxn>
              <a:cxn ang="0">
                <a:pos x="232" y="176"/>
              </a:cxn>
              <a:cxn ang="0">
                <a:pos x="304" y="0"/>
              </a:cxn>
            </a:cxnLst>
            <a:rect l="0" t="0" r="r" b="b"/>
            <a:pathLst>
              <a:path w="304" h="205">
                <a:moveTo>
                  <a:pt x="0" y="0"/>
                </a:moveTo>
                <a:cubicBezTo>
                  <a:pt x="12" y="29"/>
                  <a:pt x="33" y="147"/>
                  <a:pt x="72" y="176"/>
                </a:cubicBezTo>
                <a:cubicBezTo>
                  <a:pt x="111" y="205"/>
                  <a:pt x="193" y="205"/>
                  <a:pt x="232" y="176"/>
                </a:cubicBezTo>
                <a:cubicBezTo>
                  <a:pt x="271" y="147"/>
                  <a:pt x="289" y="37"/>
                  <a:pt x="304" y="0"/>
                </a:cubicBezTo>
              </a:path>
            </a:pathLst>
          </a:custGeom>
          <a:noFill/>
          <a:ln w="50800" cap="flat" cmpd="sng">
            <a:solidFill>
              <a:srgbClr val="003300"/>
            </a:solidFill>
            <a:prstDash val="solid"/>
            <a:round/>
            <a:headEnd type="none" w="sm" len="sm"/>
            <a:tailEnd type="none" w="med" len="sm"/>
          </a:ln>
          <a:effectLst/>
        </p:spPr>
        <p:txBody>
          <a:bodyPr wrap="none" anchor="ctr"/>
          <a:lstStyle/>
          <a:p>
            <a:endParaRPr lang="en-US"/>
          </a:p>
        </p:txBody>
      </p:sp>
      <p:sp>
        <p:nvSpPr>
          <p:cNvPr id="96265" name="Freeform 9"/>
          <p:cNvSpPr>
            <a:spLocks/>
          </p:cNvSpPr>
          <p:nvPr/>
        </p:nvSpPr>
        <p:spPr bwMode="auto">
          <a:xfrm>
            <a:off x="1473200" y="2463800"/>
            <a:ext cx="863600" cy="3543300"/>
          </a:xfrm>
          <a:custGeom>
            <a:avLst/>
            <a:gdLst/>
            <a:ahLst/>
            <a:cxnLst>
              <a:cxn ang="0">
                <a:pos x="536" y="0"/>
              </a:cxn>
              <a:cxn ang="0">
                <a:pos x="208" y="0"/>
              </a:cxn>
              <a:cxn ang="0">
                <a:pos x="208" y="1256"/>
              </a:cxn>
              <a:cxn ang="0">
                <a:pos x="16" y="1256"/>
              </a:cxn>
              <a:cxn ang="0">
                <a:pos x="0" y="1400"/>
              </a:cxn>
              <a:cxn ang="0">
                <a:pos x="200" y="1400"/>
              </a:cxn>
              <a:cxn ang="0">
                <a:pos x="200" y="2096"/>
              </a:cxn>
              <a:cxn ang="0">
                <a:pos x="16" y="2096"/>
              </a:cxn>
              <a:cxn ang="0">
                <a:pos x="16" y="2232"/>
              </a:cxn>
              <a:cxn ang="0">
                <a:pos x="360" y="2232"/>
              </a:cxn>
              <a:cxn ang="0">
                <a:pos x="360" y="200"/>
              </a:cxn>
              <a:cxn ang="0">
                <a:pos x="544" y="200"/>
              </a:cxn>
            </a:cxnLst>
            <a:rect l="0" t="0" r="r" b="b"/>
            <a:pathLst>
              <a:path w="544" h="2232">
                <a:moveTo>
                  <a:pt x="536" y="0"/>
                </a:moveTo>
                <a:lnTo>
                  <a:pt x="208" y="0"/>
                </a:lnTo>
                <a:lnTo>
                  <a:pt x="208" y="1256"/>
                </a:lnTo>
                <a:lnTo>
                  <a:pt x="16" y="1256"/>
                </a:lnTo>
                <a:lnTo>
                  <a:pt x="0" y="1400"/>
                </a:lnTo>
                <a:lnTo>
                  <a:pt x="200" y="1400"/>
                </a:lnTo>
                <a:lnTo>
                  <a:pt x="200" y="2096"/>
                </a:lnTo>
                <a:lnTo>
                  <a:pt x="16" y="2096"/>
                </a:lnTo>
                <a:lnTo>
                  <a:pt x="16" y="2232"/>
                </a:lnTo>
                <a:lnTo>
                  <a:pt x="360" y="2232"/>
                </a:lnTo>
                <a:lnTo>
                  <a:pt x="360" y="200"/>
                </a:lnTo>
                <a:lnTo>
                  <a:pt x="544" y="200"/>
                </a:lnTo>
              </a:path>
            </a:pathLst>
          </a:custGeom>
          <a:solidFill>
            <a:schemeClr val="hlink"/>
          </a:solidFill>
          <a:ln w="12700" cap="flat" cmpd="sng">
            <a:noFill/>
            <a:prstDash val="solid"/>
            <a:round/>
            <a:headEnd type="none" w="sm" len="sm"/>
            <a:tailEnd type="none" w="med" len="sm"/>
          </a:ln>
          <a:effectLst/>
        </p:spPr>
        <p:txBody>
          <a:bodyPr wrap="none" anchor="ctr"/>
          <a:lstStyle/>
          <a:p>
            <a:endParaRPr lang="en-US"/>
          </a:p>
        </p:txBody>
      </p:sp>
      <p:sp>
        <p:nvSpPr>
          <p:cNvPr id="96266" name="Rectangle 10"/>
          <p:cNvSpPr>
            <a:spLocks noChangeArrowheads="1"/>
          </p:cNvSpPr>
          <p:nvPr/>
        </p:nvSpPr>
        <p:spPr bwMode="auto">
          <a:xfrm>
            <a:off x="1447800" y="6210300"/>
            <a:ext cx="4432300" cy="203200"/>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96267" name="Text Box 11"/>
          <p:cNvSpPr txBox="1">
            <a:spLocks noChangeArrowheads="1"/>
          </p:cNvSpPr>
          <p:nvPr/>
        </p:nvSpPr>
        <p:spPr bwMode="auto">
          <a:xfrm>
            <a:off x="46038" y="4262438"/>
            <a:ext cx="1438275"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Influent</a:t>
            </a:r>
          </a:p>
        </p:txBody>
      </p:sp>
      <p:sp>
        <p:nvSpPr>
          <p:cNvPr id="96268" name="Text Box 12"/>
          <p:cNvSpPr txBox="1">
            <a:spLocks noChangeArrowheads="1"/>
          </p:cNvSpPr>
          <p:nvPr/>
        </p:nvSpPr>
        <p:spPr bwMode="auto">
          <a:xfrm>
            <a:off x="398463" y="5589588"/>
            <a:ext cx="1085850"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Drain</a:t>
            </a:r>
          </a:p>
        </p:txBody>
      </p:sp>
      <p:sp>
        <p:nvSpPr>
          <p:cNvPr id="96269" name="Text Box 13"/>
          <p:cNvSpPr txBox="1">
            <a:spLocks noChangeArrowheads="1"/>
          </p:cNvSpPr>
          <p:nvPr/>
        </p:nvSpPr>
        <p:spPr bwMode="auto">
          <a:xfrm>
            <a:off x="34925" y="6059488"/>
            <a:ext cx="1449388"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Effluent</a:t>
            </a:r>
          </a:p>
        </p:txBody>
      </p:sp>
      <p:sp>
        <p:nvSpPr>
          <p:cNvPr id="96270" name="Text Box 14"/>
          <p:cNvSpPr txBox="1">
            <a:spLocks noChangeArrowheads="1"/>
          </p:cNvSpPr>
          <p:nvPr/>
        </p:nvSpPr>
        <p:spPr bwMode="auto">
          <a:xfrm>
            <a:off x="5762625" y="6007100"/>
            <a:ext cx="2063750" cy="519113"/>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Wash water</a:t>
            </a:r>
          </a:p>
        </p:txBody>
      </p:sp>
      <p:sp>
        <p:nvSpPr>
          <p:cNvPr id="96271" name="Rectangle 15" descr="Sand"/>
          <p:cNvSpPr>
            <a:spLocks noChangeArrowheads="1"/>
          </p:cNvSpPr>
          <p:nvPr/>
        </p:nvSpPr>
        <p:spPr bwMode="auto">
          <a:xfrm>
            <a:off x="2324100" y="3708400"/>
            <a:ext cx="3175000" cy="554038"/>
          </a:xfrm>
          <a:prstGeom prst="rect">
            <a:avLst/>
          </a:prstGeom>
          <a:blipFill dpi="0" rotWithShape="0">
            <a:blip r:embed="rId5" cstate="print"/>
            <a:srcRect/>
            <a:tile tx="0" ty="0" sx="100000" sy="100000" flip="none" algn="tl"/>
          </a:blipFill>
          <a:ln w="12700">
            <a:solidFill>
              <a:schemeClr val="bg2"/>
            </a:solidFill>
            <a:miter lim="800000"/>
            <a:headEnd type="none" w="sm" len="sm"/>
            <a:tailEnd type="none" w="med" len="sm"/>
          </a:ln>
          <a:effectLst/>
        </p:spPr>
        <p:txBody>
          <a:bodyPr wrap="none" anchor="ctr"/>
          <a:lstStyle/>
          <a:p>
            <a:pPr algn="ctr"/>
            <a:r>
              <a:rPr lang="en-US">
                <a:latin typeface="Book Antiqua" pitchFamily="18" charset="0"/>
              </a:rPr>
              <a:t>Anthracite</a:t>
            </a:r>
          </a:p>
        </p:txBody>
      </p:sp>
      <p:sp>
        <p:nvSpPr>
          <p:cNvPr id="96272" name="Text Box 16"/>
          <p:cNvSpPr txBox="1">
            <a:spLocks noChangeArrowheads="1"/>
          </p:cNvSpPr>
          <p:nvPr/>
        </p:nvSpPr>
        <p:spPr bwMode="auto">
          <a:xfrm>
            <a:off x="5716588" y="3049588"/>
            <a:ext cx="1284287" cy="2895600"/>
          </a:xfrm>
          <a:prstGeom prst="rect">
            <a:avLst/>
          </a:prstGeom>
          <a:noFill/>
          <a:ln w="50800">
            <a:noFill/>
            <a:miter lim="800000"/>
            <a:headEnd type="none" w="sm" len="sm"/>
            <a:tailEnd type="none" w="med" len="sm"/>
          </a:ln>
          <a:effectLst/>
        </p:spPr>
        <p:txBody>
          <a:bodyPr wrap="none" anchor="ctr">
            <a:spAutoFit/>
          </a:bodyPr>
          <a:lstStyle/>
          <a:p>
            <a:pPr algn="ctr">
              <a:spcBef>
                <a:spcPct val="50000"/>
              </a:spcBef>
            </a:pPr>
            <a:r>
              <a:rPr lang="en-US" sz="2000">
                <a:latin typeface="Book Antiqua" pitchFamily="18" charset="0"/>
              </a:rPr>
              <a:t>Size</a:t>
            </a:r>
          </a:p>
          <a:p>
            <a:pPr algn="ctr">
              <a:lnSpc>
                <a:spcPct val="20000"/>
              </a:lnSpc>
              <a:spcBef>
                <a:spcPct val="50000"/>
              </a:spcBef>
            </a:pPr>
            <a:r>
              <a:rPr lang="en-US" sz="2000">
                <a:latin typeface="Book Antiqua" pitchFamily="18" charset="0"/>
              </a:rPr>
              <a:t>(mm)</a:t>
            </a:r>
          </a:p>
          <a:p>
            <a:pPr algn="ctr">
              <a:spcBef>
                <a:spcPct val="50000"/>
              </a:spcBef>
            </a:pPr>
            <a:r>
              <a:rPr lang="en-US" sz="2000">
                <a:latin typeface="Book Antiqua" pitchFamily="18" charset="0"/>
              </a:rPr>
              <a:t>0.70</a:t>
            </a:r>
          </a:p>
          <a:p>
            <a:pPr algn="ctr">
              <a:spcBef>
                <a:spcPct val="50000"/>
              </a:spcBef>
            </a:pPr>
            <a:endParaRPr lang="en-US" sz="2000">
              <a:latin typeface="Book Antiqua" pitchFamily="18" charset="0"/>
            </a:endParaRPr>
          </a:p>
          <a:p>
            <a:pPr algn="ctr">
              <a:spcBef>
                <a:spcPct val="50000"/>
              </a:spcBef>
            </a:pPr>
            <a:r>
              <a:rPr lang="en-US" sz="2000">
                <a:latin typeface="Book Antiqua" pitchFamily="18" charset="0"/>
              </a:rPr>
              <a:t>0.45 - 0.55</a:t>
            </a:r>
          </a:p>
          <a:p>
            <a:pPr algn="ctr">
              <a:spcBef>
                <a:spcPct val="50000"/>
              </a:spcBef>
            </a:pPr>
            <a:endParaRPr lang="en-US" sz="2000">
              <a:latin typeface="Book Antiqua" pitchFamily="18" charset="0"/>
            </a:endParaRPr>
          </a:p>
          <a:p>
            <a:pPr algn="ctr">
              <a:spcBef>
                <a:spcPct val="50000"/>
              </a:spcBef>
            </a:pPr>
            <a:r>
              <a:rPr lang="en-US" sz="2000">
                <a:latin typeface="Book Antiqua" pitchFamily="18" charset="0"/>
              </a:rPr>
              <a:t>5 - 60</a:t>
            </a:r>
          </a:p>
        </p:txBody>
      </p:sp>
      <p:sp>
        <p:nvSpPr>
          <p:cNvPr id="96273" name="Text Box 17"/>
          <p:cNvSpPr txBox="1">
            <a:spLocks noChangeArrowheads="1"/>
          </p:cNvSpPr>
          <p:nvPr/>
        </p:nvSpPr>
        <p:spPr bwMode="auto">
          <a:xfrm>
            <a:off x="7021513" y="3005138"/>
            <a:ext cx="1050925" cy="2927350"/>
          </a:xfrm>
          <a:prstGeom prst="rect">
            <a:avLst/>
          </a:prstGeom>
          <a:noFill/>
          <a:ln w="50800">
            <a:noFill/>
            <a:miter lim="800000"/>
            <a:headEnd type="none" w="sm" len="sm"/>
            <a:tailEnd type="none" w="med" len="sm"/>
          </a:ln>
          <a:effectLst/>
        </p:spPr>
        <p:txBody>
          <a:bodyPr wrap="none" anchor="ctr">
            <a:spAutoFit/>
          </a:bodyPr>
          <a:lstStyle/>
          <a:p>
            <a:pPr algn="ctr">
              <a:spcBef>
                <a:spcPct val="50000"/>
              </a:spcBef>
            </a:pPr>
            <a:r>
              <a:rPr lang="en-US" sz="2000">
                <a:latin typeface="Book Antiqua" pitchFamily="18" charset="0"/>
              </a:rPr>
              <a:t>Specific</a:t>
            </a:r>
          </a:p>
          <a:p>
            <a:pPr algn="ctr">
              <a:lnSpc>
                <a:spcPct val="30000"/>
              </a:lnSpc>
              <a:spcBef>
                <a:spcPct val="50000"/>
              </a:spcBef>
            </a:pPr>
            <a:r>
              <a:rPr lang="en-US" sz="2000">
                <a:latin typeface="Book Antiqua" pitchFamily="18" charset="0"/>
              </a:rPr>
              <a:t>Gravity</a:t>
            </a:r>
          </a:p>
          <a:p>
            <a:pPr algn="ctr">
              <a:spcBef>
                <a:spcPct val="50000"/>
              </a:spcBef>
            </a:pPr>
            <a:r>
              <a:rPr lang="en-US" sz="2000">
                <a:latin typeface="Book Antiqua" pitchFamily="18" charset="0"/>
              </a:rPr>
              <a:t>1.6</a:t>
            </a:r>
          </a:p>
          <a:p>
            <a:pPr algn="ctr">
              <a:spcBef>
                <a:spcPct val="50000"/>
              </a:spcBef>
            </a:pPr>
            <a:endParaRPr lang="en-US" sz="2000">
              <a:latin typeface="Book Antiqua" pitchFamily="18" charset="0"/>
            </a:endParaRPr>
          </a:p>
          <a:p>
            <a:pPr algn="ctr">
              <a:spcBef>
                <a:spcPct val="50000"/>
              </a:spcBef>
            </a:pPr>
            <a:r>
              <a:rPr lang="en-US" sz="2000">
                <a:latin typeface="Book Antiqua" pitchFamily="18" charset="0"/>
              </a:rPr>
              <a:t>2.65</a:t>
            </a:r>
          </a:p>
          <a:p>
            <a:pPr algn="ctr">
              <a:spcBef>
                <a:spcPct val="50000"/>
              </a:spcBef>
            </a:pPr>
            <a:endParaRPr lang="en-US" sz="2000">
              <a:latin typeface="Book Antiqua" pitchFamily="18" charset="0"/>
            </a:endParaRPr>
          </a:p>
          <a:p>
            <a:pPr algn="ctr">
              <a:spcBef>
                <a:spcPct val="50000"/>
              </a:spcBef>
            </a:pPr>
            <a:r>
              <a:rPr lang="en-US" sz="2000">
                <a:latin typeface="Book Antiqua" pitchFamily="18" charset="0"/>
              </a:rPr>
              <a:t>2.65</a:t>
            </a:r>
          </a:p>
        </p:txBody>
      </p:sp>
      <p:sp>
        <p:nvSpPr>
          <p:cNvPr id="96274" name="Text Box 18"/>
          <p:cNvSpPr txBox="1">
            <a:spLocks noChangeArrowheads="1"/>
          </p:cNvSpPr>
          <p:nvPr/>
        </p:nvSpPr>
        <p:spPr bwMode="auto">
          <a:xfrm>
            <a:off x="8108950" y="2987675"/>
            <a:ext cx="885825" cy="2927350"/>
          </a:xfrm>
          <a:prstGeom prst="rect">
            <a:avLst/>
          </a:prstGeom>
          <a:noFill/>
          <a:ln w="50800">
            <a:noFill/>
            <a:miter lim="800000"/>
            <a:headEnd type="none" w="sm" len="sm"/>
            <a:tailEnd type="none" w="med" len="sm"/>
          </a:ln>
          <a:effectLst/>
        </p:spPr>
        <p:txBody>
          <a:bodyPr wrap="none" anchor="ctr">
            <a:spAutoFit/>
          </a:bodyPr>
          <a:lstStyle/>
          <a:p>
            <a:pPr algn="ctr">
              <a:spcBef>
                <a:spcPct val="50000"/>
              </a:spcBef>
            </a:pPr>
            <a:r>
              <a:rPr lang="en-US" sz="2000">
                <a:latin typeface="Book Antiqua" pitchFamily="18" charset="0"/>
              </a:rPr>
              <a:t>Depth</a:t>
            </a:r>
          </a:p>
          <a:p>
            <a:pPr algn="ctr">
              <a:lnSpc>
                <a:spcPct val="30000"/>
              </a:lnSpc>
              <a:spcBef>
                <a:spcPct val="50000"/>
              </a:spcBef>
            </a:pPr>
            <a:r>
              <a:rPr lang="en-US" sz="2000">
                <a:latin typeface="Book Antiqua" pitchFamily="18" charset="0"/>
              </a:rPr>
              <a:t>(cm)</a:t>
            </a:r>
          </a:p>
          <a:p>
            <a:pPr algn="ctr">
              <a:spcBef>
                <a:spcPct val="50000"/>
              </a:spcBef>
            </a:pPr>
            <a:r>
              <a:rPr lang="en-US" sz="2000">
                <a:latin typeface="Book Antiqua" pitchFamily="18" charset="0"/>
              </a:rPr>
              <a:t>30</a:t>
            </a:r>
          </a:p>
          <a:p>
            <a:pPr algn="ctr">
              <a:spcBef>
                <a:spcPct val="50000"/>
              </a:spcBef>
            </a:pPr>
            <a:endParaRPr lang="en-US" sz="2000">
              <a:latin typeface="Book Antiqua" pitchFamily="18" charset="0"/>
            </a:endParaRPr>
          </a:p>
          <a:p>
            <a:pPr algn="ctr">
              <a:spcBef>
                <a:spcPct val="50000"/>
              </a:spcBef>
            </a:pPr>
            <a:r>
              <a:rPr lang="en-US" sz="2000">
                <a:latin typeface="Book Antiqua" pitchFamily="18" charset="0"/>
              </a:rPr>
              <a:t>45</a:t>
            </a:r>
          </a:p>
          <a:p>
            <a:pPr algn="ctr">
              <a:spcBef>
                <a:spcPct val="50000"/>
              </a:spcBef>
            </a:pPr>
            <a:endParaRPr lang="en-US" sz="2000">
              <a:latin typeface="Book Antiqua" pitchFamily="18" charset="0"/>
            </a:endParaRPr>
          </a:p>
          <a:p>
            <a:pPr algn="ctr">
              <a:spcBef>
                <a:spcPct val="50000"/>
              </a:spcBef>
            </a:pPr>
            <a:r>
              <a:rPr lang="en-US" sz="2000">
                <a:latin typeface="Book Antiqua" pitchFamily="18" charset="0"/>
              </a:rPr>
              <a:t>45</a:t>
            </a:r>
          </a:p>
        </p:txBody>
      </p:sp>
      <p:grpSp>
        <p:nvGrpSpPr>
          <p:cNvPr id="96275" name="Group 19"/>
          <p:cNvGrpSpPr>
            <a:grpSpLocks/>
          </p:cNvGrpSpPr>
          <p:nvPr/>
        </p:nvGrpSpPr>
        <p:grpSpPr bwMode="auto">
          <a:xfrm>
            <a:off x="2336800" y="6007100"/>
            <a:ext cx="3122613" cy="203200"/>
            <a:chOff x="1472" y="3784"/>
            <a:chExt cx="1967" cy="128"/>
          </a:xfrm>
        </p:grpSpPr>
        <p:sp>
          <p:nvSpPr>
            <p:cNvPr id="96276" name="Rectangle 20"/>
            <p:cNvSpPr>
              <a:spLocks noChangeArrowheads="1"/>
            </p:cNvSpPr>
            <p:nvPr/>
          </p:nvSpPr>
          <p:spPr bwMode="auto">
            <a:xfrm>
              <a:off x="147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77" name="Rectangle 21"/>
            <p:cNvSpPr>
              <a:spLocks noChangeArrowheads="1"/>
            </p:cNvSpPr>
            <p:nvPr/>
          </p:nvSpPr>
          <p:spPr bwMode="auto">
            <a:xfrm>
              <a:off x="156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78" name="Rectangle 22"/>
            <p:cNvSpPr>
              <a:spLocks noChangeArrowheads="1"/>
            </p:cNvSpPr>
            <p:nvPr/>
          </p:nvSpPr>
          <p:spPr bwMode="auto">
            <a:xfrm>
              <a:off x="166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79" name="Rectangle 23"/>
            <p:cNvSpPr>
              <a:spLocks noChangeArrowheads="1"/>
            </p:cNvSpPr>
            <p:nvPr/>
          </p:nvSpPr>
          <p:spPr bwMode="auto">
            <a:xfrm>
              <a:off x="176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0" name="Rectangle 24"/>
            <p:cNvSpPr>
              <a:spLocks noChangeArrowheads="1"/>
            </p:cNvSpPr>
            <p:nvPr/>
          </p:nvSpPr>
          <p:spPr bwMode="auto">
            <a:xfrm>
              <a:off x="185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1" name="Rectangle 25"/>
            <p:cNvSpPr>
              <a:spLocks noChangeArrowheads="1"/>
            </p:cNvSpPr>
            <p:nvPr/>
          </p:nvSpPr>
          <p:spPr bwMode="auto">
            <a:xfrm>
              <a:off x="195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2" name="Rectangle 26"/>
            <p:cNvSpPr>
              <a:spLocks noChangeArrowheads="1"/>
            </p:cNvSpPr>
            <p:nvPr/>
          </p:nvSpPr>
          <p:spPr bwMode="auto">
            <a:xfrm>
              <a:off x="204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3" name="Rectangle 27"/>
            <p:cNvSpPr>
              <a:spLocks noChangeArrowheads="1"/>
            </p:cNvSpPr>
            <p:nvPr/>
          </p:nvSpPr>
          <p:spPr bwMode="auto">
            <a:xfrm>
              <a:off x="214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4" name="Rectangle 28"/>
            <p:cNvSpPr>
              <a:spLocks noChangeArrowheads="1"/>
            </p:cNvSpPr>
            <p:nvPr/>
          </p:nvSpPr>
          <p:spPr bwMode="auto">
            <a:xfrm>
              <a:off x="224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5" name="Rectangle 29"/>
            <p:cNvSpPr>
              <a:spLocks noChangeArrowheads="1"/>
            </p:cNvSpPr>
            <p:nvPr/>
          </p:nvSpPr>
          <p:spPr bwMode="auto">
            <a:xfrm>
              <a:off x="233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6" name="Rectangle 30"/>
            <p:cNvSpPr>
              <a:spLocks noChangeArrowheads="1"/>
            </p:cNvSpPr>
            <p:nvPr/>
          </p:nvSpPr>
          <p:spPr bwMode="auto">
            <a:xfrm>
              <a:off x="243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7" name="Rectangle 31"/>
            <p:cNvSpPr>
              <a:spLocks noChangeArrowheads="1"/>
            </p:cNvSpPr>
            <p:nvPr/>
          </p:nvSpPr>
          <p:spPr bwMode="auto">
            <a:xfrm>
              <a:off x="252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8" name="Rectangle 32"/>
            <p:cNvSpPr>
              <a:spLocks noChangeArrowheads="1"/>
            </p:cNvSpPr>
            <p:nvPr/>
          </p:nvSpPr>
          <p:spPr bwMode="auto">
            <a:xfrm>
              <a:off x="262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89" name="Rectangle 33"/>
            <p:cNvSpPr>
              <a:spLocks noChangeArrowheads="1"/>
            </p:cNvSpPr>
            <p:nvPr/>
          </p:nvSpPr>
          <p:spPr bwMode="auto">
            <a:xfrm>
              <a:off x="272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90" name="Rectangle 34"/>
            <p:cNvSpPr>
              <a:spLocks noChangeArrowheads="1"/>
            </p:cNvSpPr>
            <p:nvPr/>
          </p:nvSpPr>
          <p:spPr bwMode="auto">
            <a:xfrm>
              <a:off x="281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91" name="Rectangle 35"/>
            <p:cNvSpPr>
              <a:spLocks noChangeArrowheads="1"/>
            </p:cNvSpPr>
            <p:nvPr/>
          </p:nvSpPr>
          <p:spPr bwMode="auto">
            <a:xfrm>
              <a:off x="291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92" name="Rectangle 36"/>
            <p:cNvSpPr>
              <a:spLocks noChangeArrowheads="1"/>
            </p:cNvSpPr>
            <p:nvPr/>
          </p:nvSpPr>
          <p:spPr bwMode="auto">
            <a:xfrm>
              <a:off x="300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93" name="Rectangle 37"/>
            <p:cNvSpPr>
              <a:spLocks noChangeArrowheads="1"/>
            </p:cNvSpPr>
            <p:nvPr/>
          </p:nvSpPr>
          <p:spPr bwMode="auto">
            <a:xfrm>
              <a:off x="310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94" name="Rectangle 38"/>
            <p:cNvSpPr>
              <a:spLocks noChangeArrowheads="1"/>
            </p:cNvSpPr>
            <p:nvPr/>
          </p:nvSpPr>
          <p:spPr bwMode="auto">
            <a:xfrm>
              <a:off x="320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95" name="Rectangle 39"/>
            <p:cNvSpPr>
              <a:spLocks noChangeArrowheads="1"/>
            </p:cNvSpPr>
            <p:nvPr/>
          </p:nvSpPr>
          <p:spPr bwMode="auto">
            <a:xfrm>
              <a:off x="329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6296" name="Rectangle 40"/>
            <p:cNvSpPr>
              <a:spLocks noChangeArrowheads="1"/>
            </p:cNvSpPr>
            <p:nvPr/>
          </p:nvSpPr>
          <p:spPr bwMode="auto">
            <a:xfrm>
              <a:off x="339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grpSp>
      <p:grpSp>
        <p:nvGrpSpPr>
          <p:cNvPr id="96297" name="Group 41"/>
          <p:cNvGrpSpPr>
            <a:grpSpLocks/>
          </p:cNvGrpSpPr>
          <p:nvPr/>
        </p:nvGrpSpPr>
        <p:grpSpPr bwMode="auto">
          <a:xfrm rot="5400000">
            <a:off x="1524000" y="5772150"/>
            <a:ext cx="228600" cy="241300"/>
            <a:chOff x="4332" y="1144"/>
            <a:chExt cx="176" cy="328"/>
          </a:xfrm>
        </p:grpSpPr>
        <p:sp>
          <p:nvSpPr>
            <p:cNvPr id="96298" name="AutoShape 42"/>
            <p:cNvSpPr>
              <a:spLocks noChangeArrowheads="1"/>
            </p:cNvSpPr>
            <p:nvPr/>
          </p:nvSpPr>
          <p:spPr bwMode="auto">
            <a:xfrm>
              <a:off x="4332" y="1312"/>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sp>
          <p:nvSpPr>
            <p:cNvPr id="96299" name="AutoShape 43"/>
            <p:cNvSpPr>
              <a:spLocks noChangeArrowheads="1"/>
            </p:cNvSpPr>
            <p:nvPr/>
          </p:nvSpPr>
          <p:spPr bwMode="auto">
            <a:xfrm flipV="1">
              <a:off x="4332" y="1144"/>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grpSp>
      <p:grpSp>
        <p:nvGrpSpPr>
          <p:cNvPr id="96300" name="Group 44"/>
          <p:cNvGrpSpPr>
            <a:grpSpLocks/>
          </p:cNvGrpSpPr>
          <p:nvPr/>
        </p:nvGrpSpPr>
        <p:grpSpPr bwMode="auto">
          <a:xfrm rot="5400000">
            <a:off x="5511800" y="6165850"/>
            <a:ext cx="228600" cy="241300"/>
            <a:chOff x="4332" y="1144"/>
            <a:chExt cx="176" cy="328"/>
          </a:xfrm>
        </p:grpSpPr>
        <p:sp>
          <p:nvSpPr>
            <p:cNvPr id="96301" name="AutoShape 45"/>
            <p:cNvSpPr>
              <a:spLocks noChangeArrowheads="1"/>
            </p:cNvSpPr>
            <p:nvPr/>
          </p:nvSpPr>
          <p:spPr bwMode="auto">
            <a:xfrm>
              <a:off x="4332" y="1312"/>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sp>
          <p:nvSpPr>
            <p:cNvPr id="96302" name="AutoShape 46"/>
            <p:cNvSpPr>
              <a:spLocks noChangeArrowheads="1"/>
            </p:cNvSpPr>
            <p:nvPr/>
          </p:nvSpPr>
          <p:spPr bwMode="auto">
            <a:xfrm flipV="1">
              <a:off x="4332" y="1144"/>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grpSp>
      <p:sp>
        <p:nvSpPr>
          <p:cNvPr id="96303" name="Line 47"/>
          <p:cNvSpPr>
            <a:spLocks noChangeShapeType="1"/>
          </p:cNvSpPr>
          <p:nvPr/>
        </p:nvSpPr>
        <p:spPr bwMode="auto">
          <a:xfrm flipH="1">
            <a:off x="1701800" y="6311900"/>
            <a:ext cx="1270000" cy="0"/>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96304" name="Line 48"/>
          <p:cNvSpPr>
            <a:spLocks noChangeShapeType="1"/>
          </p:cNvSpPr>
          <p:nvPr/>
        </p:nvSpPr>
        <p:spPr bwMode="auto">
          <a:xfrm>
            <a:off x="1498600" y="4559300"/>
            <a:ext cx="317500" cy="0"/>
          </a:xfrm>
          <a:prstGeom prst="line">
            <a:avLst/>
          </a:prstGeom>
          <a:noFill/>
          <a:ln w="50800">
            <a:solidFill>
              <a:schemeClr val="tx1"/>
            </a:solidFill>
            <a:round/>
            <a:headEnd type="none" w="sm" len="sm"/>
            <a:tailEnd type="triangle" w="med" len="sm"/>
          </a:ln>
          <a:effectLst/>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r>
              <a:rPr lang="en-US"/>
              <a:t>Particle Removal Mechanisms in Filters</a:t>
            </a:r>
          </a:p>
        </p:txBody>
      </p:sp>
      <p:sp>
        <p:nvSpPr>
          <p:cNvPr id="415747" name="Freeform 3" descr="Paper bag"/>
          <p:cNvSpPr>
            <a:spLocks/>
          </p:cNvSpPr>
          <p:nvPr/>
        </p:nvSpPr>
        <p:spPr bwMode="auto">
          <a:xfrm>
            <a:off x="1389063" y="3136900"/>
            <a:ext cx="1225550" cy="1708150"/>
          </a:xfrm>
          <a:custGeom>
            <a:avLst/>
            <a:gdLst/>
            <a:ahLst/>
            <a:cxnLst>
              <a:cxn ang="0">
                <a:pos x="277" y="88"/>
              </a:cxn>
              <a:cxn ang="0">
                <a:pos x="13" y="624"/>
              </a:cxn>
              <a:cxn ang="0">
                <a:pos x="197" y="1000"/>
              </a:cxn>
              <a:cxn ang="0">
                <a:pos x="357" y="1064"/>
              </a:cxn>
              <a:cxn ang="0">
                <a:pos x="701" y="928"/>
              </a:cxn>
              <a:cxn ang="0">
                <a:pos x="757" y="648"/>
              </a:cxn>
              <a:cxn ang="0">
                <a:pos x="693" y="96"/>
              </a:cxn>
              <a:cxn ang="0">
                <a:pos x="277" y="88"/>
              </a:cxn>
            </a:cxnLst>
            <a:rect l="0" t="0" r="r" b="b"/>
            <a:pathLst>
              <a:path w="772" h="1076">
                <a:moveTo>
                  <a:pt x="277" y="88"/>
                </a:moveTo>
                <a:cubicBezTo>
                  <a:pt x="164" y="176"/>
                  <a:pt x="26" y="472"/>
                  <a:pt x="13" y="624"/>
                </a:cubicBezTo>
                <a:cubicBezTo>
                  <a:pt x="0" y="776"/>
                  <a:pt x="140" y="927"/>
                  <a:pt x="197" y="1000"/>
                </a:cubicBezTo>
                <a:cubicBezTo>
                  <a:pt x="254" y="1073"/>
                  <a:pt x="273" y="1076"/>
                  <a:pt x="357" y="1064"/>
                </a:cubicBezTo>
                <a:cubicBezTo>
                  <a:pt x="441" y="1052"/>
                  <a:pt x="634" y="997"/>
                  <a:pt x="701" y="928"/>
                </a:cubicBezTo>
                <a:cubicBezTo>
                  <a:pt x="768" y="859"/>
                  <a:pt x="758" y="787"/>
                  <a:pt x="757" y="648"/>
                </a:cubicBezTo>
                <a:cubicBezTo>
                  <a:pt x="756" y="509"/>
                  <a:pt x="772" y="189"/>
                  <a:pt x="693" y="96"/>
                </a:cubicBezTo>
                <a:cubicBezTo>
                  <a:pt x="614" y="3"/>
                  <a:pt x="390" y="0"/>
                  <a:pt x="277" y="88"/>
                </a:cubicBezTo>
                <a:close/>
              </a:path>
            </a:pathLst>
          </a:custGeom>
          <a:blipFill dpi="0" rotWithShape="0">
            <a:blip r:embed="rId3" cstate="print"/>
            <a:srcRect/>
            <a:tile tx="0" ty="0" sx="100000" sy="100000" flip="none" algn="tl"/>
          </a:blipFill>
          <a:ln w="50800" cap="flat" cmpd="sng">
            <a:noFill/>
            <a:prstDash val="solid"/>
            <a:round/>
            <a:headEnd type="none" w="sm" len="sm"/>
            <a:tailEnd type="none" w="med" len="sm"/>
          </a:ln>
          <a:effectLst>
            <a:outerShdw dist="35921" dir="2700000" algn="ctr" rotWithShape="0">
              <a:schemeClr val="bg2"/>
            </a:outerShdw>
          </a:effectLst>
        </p:spPr>
        <p:txBody>
          <a:bodyPr wrap="none" anchor="ctr"/>
          <a:lstStyle/>
          <a:p>
            <a:endParaRPr lang="en-US"/>
          </a:p>
        </p:txBody>
      </p:sp>
      <p:sp>
        <p:nvSpPr>
          <p:cNvPr id="415748" name="Freeform 4" descr="Paper bag"/>
          <p:cNvSpPr>
            <a:spLocks/>
          </p:cNvSpPr>
          <p:nvPr/>
        </p:nvSpPr>
        <p:spPr bwMode="auto">
          <a:xfrm>
            <a:off x="2722563" y="3924300"/>
            <a:ext cx="1784350" cy="1250950"/>
          </a:xfrm>
          <a:custGeom>
            <a:avLst/>
            <a:gdLst/>
            <a:ahLst/>
            <a:cxnLst>
              <a:cxn ang="0">
                <a:pos x="277" y="88"/>
              </a:cxn>
              <a:cxn ang="0">
                <a:pos x="13" y="624"/>
              </a:cxn>
              <a:cxn ang="0">
                <a:pos x="197" y="1000"/>
              </a:cxn>
              <a:cxn ang="0">
                <a:pos x="357" y="1064"/>
              </a:cxn>
              <a:cxn ang="0">
                <a:pos x="701" y="928"/>
              </a:cxn>
              <a:cxn ang="0">
                <a:pos x="757" y="648"/>
              </a:cxn>
              <a:cxn ang="0">
                <a:pos x="693" y="96"/>
              </a:cxn>
              <a:cxn ang="0">
                <a:pos x="277" y="88"/>
              </a:cxn>
            </a:cxnLst>
            <a:rect l="0" t="0" r="r" b="b"/>
            <a:pathLst>
              <a:path w="772" h="1076">
                <a:moveTo>
                  <a:pt x="277" y="88"/>
                </a:moveTo>
                <a:cubicBezTo>
                  <a:pt x="164" y="176"/>
                  <a:pt x="26" y="472"/>
                  <a:pt x="13" y="624"/>
                </a:cubicBezTo>
                <a:cubicBezTo>
                  <a:pt x="0" y="776"/>
                  <a:pt x="140" y="927"/>
                  <a:pt x="197" y="1000"/>
                </a:cubicBezTo>
                <a:cubicBezTo>
                  <a:pt x="254" y="1073"/>
                  <a:pt x="273" y="1076"/>
                  <a:pt x="357" y="1064"/>
                </a:cubicBezTo>
                <a:cubicBezTo>
                  <a:pt x="441" y="1052"/>
                  <a:pt x="634" y="997"/>
                  <a:pt x="701" y="928"/>
                </a:cubicBezTo>
                <a:cubicBezTo>
                  <a:pt x="768" y="859"/>
                  <a:pt x="758" y="787"/>
                  <a:pt x="757" y="648"/>
                </a:cubicBezTo>
                <a:cubicBezTo>
                  <a:pt x="756" y="509"/>
                  <a:pt x="772" y="189"/>
                  <a:pt x="693" y="96"/>
                </a:cubicBezTo>
                <a:cubicBezTo>
                  <a:pt x="614" y="3"/>
                  <a:pt x="390" y="0"/>
                  <a:pt x="277" y="88"/>
                </a:cubicBezTo>
                <a:close/>
              </a:path>
            </a:pathLst>
          </a:custGeom>
          <a:blipFill dpi="0" rotWithShape="0">
            <a:blip r:embed="rId3" cstate="print"/>
            <a:srcRect/>
            <a:tile tx="0" ty="0" sx="100000" sy="100000" flip="none" algn="tl"/>
          </a:blipFill>
          <a:ln w="50800" cap="flat" cmpd="sng">
            <a:noFill/>
            <a:prstDash val="solid"/>
            <a:round/>
            <a:headEnd type="none" w="sm" len="sm"/>
            <a:tailEnd type="none" w="med" len="sm"/>
          </a:ln>
          <a:effectLst>
            <a:outerShdw dist="35921" dir="2700000" algn="ctr" rotWithShape="0">
              <a:schemeClr val="bg2"/>
            </a:outerShdw>
          </a:effectLst>
        </p:spPr>
        <p:txBody>
          <a:bodyPr wrap="none" anchor="ctr"/>
          <a:lstStyle/>
          <a:p>
            <a:endParaRPr lang="en-US"/>
          </a:p>
        </p:txBody>
      </p:sp>
      <p:sp>
        <p:nvSpPr>
          <p:cNvPr id="415749" name="Freeform 5" descr="Paper bag"/>
          <p:cNvSpPr>
            <a:spLocks/>
          </p:cNvSpPr>
          <p:nvPr/>
        </p:nvSpPr>
        <p:spPr bwMode="auto">
          <a:xfrm>
            <a:off x="2427288" y="2487613"/>
            <a:ext cx="1601787" cy="1495425"/>
          </a:xfrm>
          <a:custGeom>
            <a:avLst/>
            <a:gdLst/>
            <a:ahLst/>
            <a:cxnLst>
              <a:cxn ang="0">
                <a:pos x="807" y="145"/>
              </a:cxn>
              <a:cxn ang="0">
                <a:pos x="463" y="33"/>
              </a:cxn>
              <a:cxn ang="0">
                <a:pos x="32" y="344"/>
              </a:cxn>
              <a:cxn ang="0">
                <a:pos x="271" y="529"/>
              </a:cxn>
              <a:cxn ang="0">
                <a:pos x="523" y="892"/>
              </a:cxn>
              <a:cxn ang="0">
                <a:pos x="734" y="831"/>
              </a:cxn>
              <a:cxn ang="0">
                <a:pos x="997" y="509"/>
              </a:cxn>
              <a:cxn ang="0">
                <a:pos x="807" y="145"/>
              </a:cxn>
            </a:cxnLst>
            <a:rect l="0" t="0" r="r" b="b"/>
            <a:pathLst>
              <a:path w="1009" h="942">
                <a:moveTo>
                  <a:pt x="807" y="145"/>
                </a:moveTo>
                <a:cubicBezTo>
                  <a:pt x="718" y="66"/>
                  <a:pt x="592" y="0"/>
                  <a:pt x="463" y="33"/>
                </a:cubicBezTo>
                <a:cubicBezTo>
                  <a:pt x="334" y="66"/>
                  <a:pt x="64" y="261"/>
                  <a:pt x="32" y="344"/>
                </a:cubicBezTo>
                <a:cubicBezTo>
                  <a:pt x="0" y="427"/>
                  <a:pt x="189" y="438"/>
                  <a:pt x="271" y="529"/>
                </a:cubicBezTo>
                <a:cubicBezTo>
                  <a:pt x="353" y="620"/>
                  <a:pt x="446" y="842"/>
                  <a:pt x="523" y="892"/>
                </a:cubicBezTo>
                <a:cubicBezTo>
                  <a:pt x="600" y="942"/>
                  <a:pt x="656" y="894"/>
                  <a:pt x="734" y="831"/>
                </a:cubicBezTo>
                <a:cubicBezTo>
                  <a:pt x="814" y="768"/>
                  <a:pt x="985" y="623"/>
                  <a:pt x="997" y="509"/>
                </a:cubicBezTo>
                <a:cubicBezTo>
                  <a:pt x="1009" y="395"/>
                  <a:pt x="916" y="203"/>
                  <a:pt x="807" y="145"/>
                </a:cubicBezTo>
                <a:close/>
              </a:path>
            </a:pathLst>
          </a:custGeom>
          <a:blipFill dpi="0" rotWithShape="0">
            <a:blip r:embed="rId3" cstate="print"/>
            <a:srcRect/>
            <a:tile tx="0" ty="0" sx="100000" sy="100000" flip="none" algn="tl"/>
          </a:blipFill>
          <a:ln w="50800" cap="flat" cmpd="sng">
            <a:noFill/>
            <a:prstDash val="solid"/>
            <a:round/>
            <a:headEnd type="none" w="sm" len="sm"/>
            <a:tailEnd type="none" w="med" len="sm"/>
          </a:ln>
          <a:effectLst>
            <a:outerShdw dist="35921" dir="2700000" algn="ctr" rotWithShape="0">
              <a:schemeClr val="bg2"/>
            </a:outerShdw>
          </a:effectLst>
        </p:spPr>
        <p:txBody>
          <a:bodyPr wrap="none" anchor="ctr"/>
          <a:lstStyle/>
          <a:p>
            <a:endParaRPr lang="en-US"/>
          </a:p>
        </p:txBody>
      </p:sp>
      <p:sp>
        <p:nvSpPr>
          <p:cNvPr id="415750" name="Freeform 6" descr="Paper bag"/>
          <p:cNvSpPr>
            <a:spLocks/>
          </p:cNvSpPr>
          <p:nvPr/>
        </p:nvSpPr>
        <p:spPr bwMode="auto">
          <a:xfrm>
            <a:off x="1501775" y="4921250"/>
            <a:ext cx="1470025" cy="1314450"/>
          </a:xfrm>
          <a:custGeom>
            <a:avLst/>
            <a:gdLst/>
            <a:ahLst/>
            <a:cxnLst>
              <a:cxn ang="0">
                <a:pos x="145" y="19"/>
              </a:cxn>
              <a:cxn ang="0">
                <a:pos x="33" y="363"/>
              </a:cxn>
              <a:cxn ang="0">
                <a:pos x="344" y="794"/>
              </a:cxn>
              <a:cxn ang="0">
                <a:pos x="846" y="564"/>
              </a:cxn>
              <a:cxn ang="0">
                <a:pos x="822" y="396"/>
              </a:cxn>
              <a:cxn ang="0">
                <a:pos x="831" y="92"/>
              </a:cxn>
              <a:cxn ang="0">
                <a:pos x="494" y="12"/>
              </a:cxn>
              <a:cxn ang="0">
                <a:pos x="145" y="19"/>
              </a:cxn>
            </a:cxnLst>
            <a:rect l="0" t="0" r="r" b="b"/>
            <a:pathLst>
              <a:path w="926" h="828">
                <a:moveTo>
                  <a:pt x="145" y="19"/>
                </a:moveTo>
                <a:cubicBezTo>
                  <a:pt x="66" y="108"/>
                  <a:pt x="0" y="234"/>
                  <a:pt x="33" y="363"/>
                </a:cubicBezTo>
                <a:cubicBezTo>
                  <a:pt x="66" y="492"/>
                  <a:pt x="208" y="760"/>
                  <a:pt x="344" y="794"/>
                </a:cubicBezTo>
                <a:cubicBezTo>
                  <a:pt x="480" y="828"/>
                  <a:pt x="766" y="630"/>
                  <a:pt x="846" y="564"/>
                </a:cubicBezTo>
                <a:cubicBezTo>
                  <a:pt x="926" y="498"/>
                  <a:pt x="824" y="475"/>
                  <a:pt x="822" y="396"/>
                </a:cubicBezTo>
                <a:cubicBezTo>
                  <a:pt x="820" y="317"/>
                  <a:pt x="886" y="156"/>
                  <a:pt x="831" y="92"/>
                </a:cubicBezTo>
                <a:cubicBezTo>
                  <a:pt x="776" y="28"/>
                  <a:pt x="608" y="24"/>
                  <a:pt x="494" y="12"/>
                </a:cubicBezTo>
                <a:cubicBezTo>
                  <a:pt x="380" y="0"/>
                  <a:pt x="218" y="18"/>
                  <a:pt x="145" y="19"/>
                </a:cubicBezTo>
                <a:close/>
              </a:path>
            </a:pathLst>
          </a:custGeom>
          <a:blipFill dpi="0" rotWithShape="0">
            <a:blip r:embed="rId3" cstate="print"/>
            <a:srcRect/>
            <a:tile tx="0" ty="0" sx="100000" sy="100000" flip="none" algn="tl"/>
          </a:blipFill>
          <a:ln w="50800" cap="flat" cmpd="sng">
            <a:noFill/>
            <a:prstDash val="solid"/>
            <a:round/>
            <a:headEnd type="none" w="sm" len="sm"/>
            <a:tailEnd type="none" w="med" len="sm"/>
          </a:ln>
          <a:effectLst>
            <a:outerShdw dist="35921" dir="2700000" algn="ctr" rotWithShape="0">
              <a:schemeClr val="bg2"/>
            </a:outerShdw>
          </a:effectLst>
        </p:spPr>
        <p:txBody>
          <a:bodyPr wrap="none" anchor="ctr"/>
          <a:lstStyle/>
          <a:p>
            <a:endParaRPr lang="en-US"/>
          </a:p>
        </p:txBody>
      </p:sp>
      <p:sp>
        <p:nvSpPr>
          <p:cNvPr id="415751" name="Freeform 7"/>
          <p:cNvSpPr>
            <a:spLocks/>
          </p:cNvSpPr>
          <p:nvPr/>
        </p:nvSpPr>
        <p:spPr bwMode="auto">
          <a:xfrm>
            <a:off x="1460500" y="2247900"/>
            <a:ext cx="1338263" cy="3594100"/>
          </a:xfrm>
          <a:custGeom>
            <a:avLst/>
            <a:gdLst/>
            <a:ahLst/>
            <a:cxnLst>
              <a:cxn ang="0">
                <a:pos x="600" y="0"/>
              </a:cxn>
              <a:cxn ang="0">
                <a:pos x="568" y="440"/>
              </a:cxn>
              <a:cxn ang="0">
                <a:pos x="640" y="592"/>
              </a:cxn>
              <a:cxn ang="0">
                <a:pos x="800" y="760"/>
              </a:cxn>
              <a:cxn ang="0">
                <a:pos x="824" y="1208"/>
              </a:cxn>
              <a:cxn ang="0">
                <a:pos x="688" y="1560"/>
              </a:cxn>
              <a:cxn ang="0">
                <a:pos x="312" y="1656"/>
              </a:cxn>
              <a:cxn ang="0">
                <a:pos x="56" y="1752"/>
              </a:cxn>
              <a:cxn ang="0">
                <a:pos x="0" y="2264"/>
              </a:cxn>
            </a:cxnLst>
            <a:rect l="0" t="0" r="r" b="b"/>
            <a:pathLst>
              <a:path w="843" h="2264">
                <a:moveTo>
                  <a:pt x="600" y="0"/>
                </a:moveTo>
                <a:cubicBezTo>
                  <a:pt x="595" y="73"/>
                  <a:pt x="561" y="341"/>
                  <a:pt x="568" y="440"/>
                </a:cubicBezTo>
                <a:cubicBezTo>
                  <a:pt x="575" y="539"/>
                  <a:pt x="601" y="539"/>
                  <a:pt x="640" y="592"/>
                </a:cubicBezTo>
                <a:cubicBezTo>
                  <a:pt x="679" y="645"/>
                  <a:pt x="769" y="657"/>
                  <a:pt x="800" y="760"/>
                </a:cubicBezTo>
                <a:cubicBezTo>
                  <a:pt x="831" y="863"/>
                  <a:pt x="843" y="1075"/>
                  <a:pt x="824" y="1208"/>
                </a:cubicBezTo>
                <a:cubicBezTo>
                  <a:pt x="805" y="1341"/>
                  <a:pt x="773" y="1485"/>
                  <a:pt x="688" y="1560"/>
                </a:cubicBezTo>
                <a:cubicBezTo>
                  <a:pt x="603" y="1635"/>
                  <a:pt x="417" y="1624"/>
                  <a:pt x="312" y="1656"/>
                </a:cubicBezTo>
                <a:cubicBezTo>
                  <a:pt x="207" y="1688"/>
                  <a:pt x="108" y="1651"/>
                  <a:pt x="56" y="1752"/>
                </a:cubicBezTo>
                <a:cubicBezTo>
                  <a:pt x="4" y="1853"/>
                  <a:pt x="12" y="2157"/>
                  <a:pt x="0" y="2264"/>
                </a:cubicBezTo>
              </a:path>
            </a:pathLst>
          </a:custGeom>
          <a:noFill/>
          <a:ln w="12700" cap="flat" cmpd="sng">
            <a:solidFill>
              <a:schemeClr val="tx1"/>
            </a:solidFill>
            <a:prstDash val="solid"/>
            <a:round/>
            <a:headEnd type="none" w="sm" len="sm"/>
            <a:tailEnd type="triangle" w="med" len="sm"/>
          </a:ln>
          <a:effectLst/>
        </p:spPr>
        <p:txBody>
          <a:bodyPr wrap="none" anchor="ctr"/>
          <a:lstStyle/>
          <a:p>
            <a:endParaRPr lang="en-US"/>
          </a:p>
        </p:txBody>
      </p:sp>
      <p:sp>
        <p:nvSpPr>
          <p:cNvPr id="415752" name="Freeform 8"/>
          <p:cNvSpPr>
            <a:spLocks/>
          </p:cNvSpPr>
          <p:nvPr/>
        </p:nvSpPr>
        <p:spPr bwMode="auto">
          <a:xfrm>
            <a:off x="2389188" y="2286000"/>
            <a:ext cx="760412" cy="3390900"/>
          </a:xfrm>
          <a:custGeom>
            <a:avLst/>
            <a:gdLst/>
            <a:ahLst/>
            <a:cxnLst>
              <a:cxn ang="0">
                <a:pos x="63" y="0"/>
              </a:cxn>
              <a:cxn ang="0">
                <a:pos x="31" y="496"/>
              </a:cxn>
              <a:cxn ang="0">
                <a:pos x="247" y="680"/>
              </a:cxn>
              <a:cxn ang="0">
                <a:pos x="391" y="1072"/>
              </a:cxn>
              <a:cxn ang="0">
                <a:pos x="263" y="1344"/>
              </a:cxn>
              <a:cxn ang="0">
                <a:pos x="207" y="1488"/>
              </a:cxn>
              <a:cxn ang="0">
                <a:pos x="231" y="1640"/>
              </a:cxn>
              <a:cxn ang="0">
                <a:pos x="431" y="1824"/>
              </a:cxn>
              <a:cxn ang="0">
                <a:pos x="479" y="2136"/>
              </a:cxn>
            </a:cxnLst>
            <a:rect l="0" t="0" r="r" b="b"/>
            <a:pathLst>
              <a:path w="479" h="2136">
                <a:moveTo>
                  <a:pt x="63" y="0"/>
                </a:moveTo>
                <a:cubicBezTo>
                  <a:pt x="31" y="191"/>
                  <a:pt x="0" y="383"/>
                  <a:pt x="31" y="496"/>
                </a:cubicBezTo>
                <a:cubicBezTo>
                  <a:pt x="62" y="609"/>
                  <a:pt x="187" y="584"/>
                  <a:pt x="247" y="680"/>
                </a:cubicBezTo>
                <a:cubicBezTo>
                  <a:pt x="307" y="776"/>
                  <a:pt x="388" y="961"/>
                  <a:pt x="391" y="1072"/>
                </a:cubicBezTo>
                <a:cubicBezTo>
                  <a:pt x="394" y="1183"/>
                  <a:pt x="294" y="1275"/>
                  <a:pt x="263" y="1344"/>
                </a:cubicBezTo>
                <a:cubicBezTo>
                  <a:pt x="232" y="1413"/>
                  <a:pt x="212" y="1439"/>
                  <a:pt x="207" y="1488"/>
                </a:cubicBezTo>
                <a:cubicBezTo>
                  <a:pt x="202" y="1537"/>
                  <a:pt x="194" y="1584"/>
                  <a:pt x="231" y="1640"/>
                </a:cubicBezTo>
                <a:cubicBezTo>
                  <a:pt x="268" y="1696"/>
                  <a:pt x="390" y="1741"/>
                  <a:pt x="431" y="1824"/>
                </a:cubicBezTo>
                <a:cubicBezTo>
                  <a:pt x="472" y="1907"/>
                  <a:pt x="475" y="2021"/>
                  <a:pt x="479" y="2136"/>
                </a:cubicBezTo>
              </a:path>
            </a:pathLst>
          </a:custGeom>
          <a:noFill/>
          <a:ln w="12700" cap="flat" cmpd="sng">
            <a:solidFill>
              <a:schemeClr val="tx1"/>
            </a:solidFill>
            <a:prstDash val="solid"/>
            <a:round/>
            <a:headEnd type="none" w="sm" len="sm"/>
            <a:tailEnd type="triangle" w="med" len="sm"/>
          </a:ln>
          <a:effectLst/>
        </p:spPr>
        <p:txBody>
          <a:bodyPr wrap="none" anchor="ctr"/>
          <a:lstStyle/>
          <a:p>
            <a:endParaRPr lang="en-US"/>
          </a:p>
        </p:txBody>
      </p:sp>
      <p:sp>
        <p:nvSpPr>
          <p:cNvPr id="415753" name="Text Box 9"/>
          <p:cNvSpPr txBox="1">
            <a:spLocks noChangeArrowheads="1"/>
          </p:cNvSpPr>
          <p:nvPr/>
        </p:nvSpPr>
        <p:spPr bwMode="auto">
          <a:xfrm>
            <a:off x="5185850" y="1917300"/>
            <a:ext cx="3740150" cy="579438"/>
          </a:xfrm>
          <a:prstGeom prst="rect">
            <a:avLst/>
          </a:prstGeom>
          <a:noFill/>
          <a:ln w="12700">
            <a:noFill/>
            <a:miter lim="800000"/>
            <a:headEnd type="none" w="lg" len="med"/>
            <a:tailEnd type="none" w="lg" len="med"/>
          </a:ln>
          <a:effectLst/>
        </p:spPr>
        <p:txBody>
          <a:bodyPr wrap="none">
            <a:spAutoFit/>
          </a:bodyPr>
          <a:lstStyle/>
          <a:p>
            <a:r>
              <a:rPr lang="en-US" sz="3200">
                <a:solidFill>
                  <a:schemeClr val="folHlink"/>
                </a:solidFill>
              </a:rPr>
              <a:t>Transport to a surface</a:t>
            </a:r>
          </a:p>
        </p:txBody>
      </p:sp>
      <p:sp>
        <p:nvSpPr>
          <p:cNvPr id="415754" name="Text Box 10"/>
          <p:cNvSpPr txBox="1">
            <a:spLocks noChangeArrowheads="1"/>
          </p:cNvSpPr>
          <p:nvPr/>
        </p:nvSpPr>
        <p:spPr bwMode="auto">
          <a:xfrm>
            <a:off x="5211250" y="4381100"/>
            <a:ext cx="2081213" cy="579438"/>
          </a:xfrm>
          <a:prstGeom prst="rect">
            <a:avLst/>
          </a:prstGeom>
          <a:noFill/>
          <a:ln w="12700">
            <a:noFill/>
            <a:miter lim="800000"/>
            <a:headEnd type="none" w="lg" len="med"/>
            <a:tailEnd type="none" w="lg" len="med"/>
          </a:ln>
          <a:effectLst/>
        </p:spPr>
        <p:txBody>
          <a:bodyPr wrap="none">
            <a:spAutoFit/>
          </a:bodyPr>
          <a:lstStyle/>
          <a:p>
            <a:r>
              <a:rPr lang="en-US" sz="3200">
                <a:solidFill>
                  <a:schemeClr val="folHlink"/>
                </a:solidFill>
              </a:rPr>
              <a:t>Attachment</a:t>
            </a:r>
          </a:p>
        </p:txBody>
      </p:sp>
      <p:sp>
        <p:nvSpPr>
          <p:cNvPr id="415755" name="Text Box 11"/>
          <p:cNvSpPr txBox="1">
            <a:spLocks noChangeArrowheads="1"/>
          </p:cNvSpPr>
          <p:nvPr/>
        </p:nvSpPr>
        <p:spPr bwMode="auto">
          <a:xfrm>
            <a:off x="5541450" y="2498325"/>
            <a:ext cx="3016250"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Molecular diffusion</a:t>
            </a:r>
          </a:p>
        </p:txBody>
      </p:sp>
      <p:sp>
        <p:nvSpPr>
          <p:cNvPr id="415756" name="Text Box 12"/>
          <p:cNvSpPr txBox="1">
            <a:spLocks noChangeArrowheads="1"/>
          </p:cNvSpPr>
          <p:nvPr/>
        </p:nvSpPr>
        <p:spPr bwMode="auto">
          <a:xfrm>
            <a:off x="5541450" y="2939650"/>
            <a:ext cx="1111250"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Inertia</a:t>
            </a:r>
          </a:p>
        </p:txBody>
      </p:sp>
      <p:sp>
        <p:nvSpPr>
          <p:cNvPr id="415757" name="Text Box 13"/>
          <p:cNvSpPr txBox="1">
            <a:spLocks noChangeArrowheads="1"/>
          </p:cNvSpPr>
          <p:nvPr/>
        </p:nvSpPr>
        <p:spPr bwMode="auto">
          <a:xfrm>
            <a:off x="5541450" y="3379388"/>
            <a:ext cx="1270000"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Gravity</a:t>
            </a:r>
          </a:p>
        </p:txBody>
      </p:sp>
      <p:sp>
        <p:nvSpPr>
          <p:cNvPr id="415758" name="Text Box 14"/>
          <p:cNvSpPr txBox="1">
            <a:spLocks noChangeArrowheads="1"/>
          </p:cNvSpPr>
          <p:nvPr/>
        </p:nvSpPr>
        <p:spPr bwMode="auto">
          <a:xfrm>
            <a:off x="5541450" y="3819125"/>
            <a:ext cx="1900238"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Interception</a:t>
            </a:r>
          </a:p>
        </p:txBody>
      </p:sp>
      <p:sp>
        <p:nvSpPr>
          <p:cNvPr id="415759" name="Text Box 15"/>
          <p:cNvSpPr txBox="1">
            <a:spLocks noChangeArrowheads="1"/>
          </p:cNvSpPr>
          <p:nvPr/>
        </p:nvSpPr>
        <p:spPr bwMode="auto">
          <a:xfrm>
            <a:off x="5643050" y="4949425"/>
            <a:ext cx="1487488"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Straining</a:t>
            </a:r>
          </a:p>
        </p:txBody>
      </p:sp>
      <p:sp>
        <p:nvSpPr>
          <p:cNvPr id="415760" name="Text Box 16"/>
          <p:cNvSpPr txBox="1">
            <a:spLocks noChangeArrowheads="1"/>
          </p:cNvSpPr>
          <p:nvPr/>
        </p:nvSpPr>
        <p:spPr bwMode="auto">
          <a:xfrm>
            <a:off x="5643050" y="5724125"/>
            <a:ext cx="2645276" cy="523220"/>
          </a:xfrm>
          <a:prstGeom prst="rect">
            <a:avLst/>
          </a:prstGeom>
          <a:noFill/>
          <a:ln w="12700">
            <a:noFill/>
            <a:miter lim="800000"/>
            <a:headEnd type="none" w="lg" len="med"/>
            <a:tailEnd type="none" w="lg" len="med"/>
          </a:ln>
          <a:effectLst/>
        </p:spPr>
        <p:txBody>
          <a:bodyPr wrap="none">
            <a:spAutoFit/>
          </a:bodyPr>
          <a:lstStyle/>
          <a:p>
            <a:r>
              <a:rPr lang="en-US" dirty="0" smtClean="0">
                <a:solidFill>
                  <a:schemeClr val="folHlink"/>
                </a:solidFill>
              </a:rPr>
              <a:t>Sticky aluminum</a:t>
            </a:r>
            <a:endParaRPr lang="en-US" dirty="0">
              <a:solidFill>
                <a:schemeClr val="folHlink"/>
              </a:solidFill>
            </a:endParaRPr>
          </a:p>
        </p:txBody>
      </p:sp>
      <p:sp>
        <p:nvSpPr>
          <p:cNvPr id="415761" name="Line 17"/>
          <p:cNvSpPr>
            <a:spLocks noChangeShapeType="1"/>
          </p:cNvSpPr>
          <p:nvPr/>
        </p:nvSpPr>
        <p:spPr bwMode="auto">
          <a:xfrm>
            <a:off x="5303325" y="2418950"/>
            <a:ext cx="3549650" cy="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415762" name="Line 18"/>
          <p:cNvSpPr>
            <a:spLocks noChangeShapeType="1"/>
          </p:cNvSpPr>
          <p:nvPr/>
        </p:nvSpPr>
        <p:spPr bwMode="auto">
          <a:xfrm>
            <a:off x="5633525" y="2926950"/>
            <a:ext cx="2844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15763" name="Line 19"/>
          <p:cNvSpPr>
            <a:spLocks noChangeShapeType="1"/>
          </p:cNvSpPr>
          <p:nvPr/>
        </p:nvSpPr>
        <p:spPr bwMode="auto">
          <a:xfrm>
            <a:off x="5608125" y="3358750"/>
            <a:ext cx="965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15764" name="Line 20"/>
          <p:cNvSpPr>
            <a:spLocks noChangeShapeType="1"/>
          </p:cNvSpPr>
          <p:nvPr/>
        </p:nvSpPr>
        <p:spPr bwMode="auto">
          <a:xfrm>
            <a:off x="5633525" y="3815950"/>
            <a:ext cx="10414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15765" name="Line 21"/>
          <p:cNvSpPr>
            <a:spLocks noChangeShapeType="1"/>
          </p:cNvSpPr>
          <p:nvPr/>
        </p:nvSpPr>
        <p:spPr bwMode="auto">
          <a:xfrm>
            <a:off x="5608125" y="4247750"/>
            <a:ext cx="19304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15766" name="Line 22"/>
          <p:cNvSpPr>
            <a:spLocks noChangeShapeType="1"/>
          </p:cNvSpPr>
          <p:nvPr/>
        </p:nvSpPr>
        <p:spPr bwMode="auto">
          <a:xfrm>
            <a:off x="5277925" y="4857350"/>
            <a:ext cx="19304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15767" name="Line 23"/>
          <p:cNvSpPr>
            <a:spLocks noChangeShapeType="1"/>
          </p:cNvSpPr>
          <p:nvPr/>
        </p:nvSpPr>
        <p:spPr bwMode="auto">
          <a:xfrm>
            <a:off x="5735125" y="5378050"/>
            <a:ext cx="1320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15768" name="Line 24"/>
          <p:cNvSpPr>
            <a:spLocks noChangeShapeType="1"/>
          </p:cNvSpPr>
          <p:nvPr/>
        </p:nvSpPr>
        <p:spPr bwMode="auto">
          <a:xfrm>
            <a:off x="5709725" y="6178150"/>
            <a:ext cx="3327400" cy="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415769" name="Line 25"/>
          <p:cNvSpPr>
            <a:spLocks noChangeShapeType="1"/>
          </p:cNvSpPr>
          <p:nvPr/>
        </p:nvSpPr>
        <p:spPr bwMode="auto">
          <a:xfrm>
            <a:off x="928688" y="2909888"/>
            <a:ext cx="692150" cy="554037"/>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
        <p:nvSpPr>
          <p:cNvPr id="415770" name="Text Box 26"/>
          <p:cNvSpPr txBox="1">
            <a:spLocks noChangeArrowheads="1"/>
          </p:cNvSpPr>
          <p:nvPr/>
        </p:nvSpPr>
        <p:spPr bwMode="auto">
          <a:xfrm>
            <a:off x="304800" y="2327275"/>
            <a:ext cx="1606550" cy="579438"/>
          </a:xfrm>
          <a:prstGeom prst="rect">
            <a:avLst/>
          </a:prstGeom>
          <a:noFill/>
          <a:ln w="12700">
            <a:noFill/>
            <a:miter lim="800000"/>
            <a:headEnd type="none" w="lg" len="med"/>
            <a:tailEnd type="none" w="lg" len="med"/>
          </a:ln>
          <a:effectLst/>
        </p:spPr>
        <p:txBody>
          <a:bodyPr wrap="none">
            <a:spAutoFit/>
          </a:bodyPr>
          <a:lstStyle/>
          <a:p>
            <a:r>
              <a:rPr lang="en-US" sz="3200">
                <a:solidFill>
                  <a:schemeClr val="folHlink"/>
                </a:solidFill>
              </a:rPr>
              <a:t>collector</a:t>
            </a:r>
          </a:p>
        </p:txBody>
      </p:sp>
      <p:sp>
        <p:nvSpPr>
          <p:cNvPr id="415771" name="Line 27"/>
          <p:cNvSpPr>
            <a:spLocks noChangeShapeType="1"/>
          </p:cNvSpPr>
          <p:nvPr/>
        </p:nvSpPr>
        <p:spPr bwMode="auto">
          <a:xfrm>
            <a:off x="319088" y="2784475"/>
            <a:ext cx="1550987"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415772" name="Text Box 28"/>
          <p:cNvSpPr txBox="1">
            <a:spLocks noChangeArrowheads="1"/>
          </p:cNvSpPr>
          <p:nvPr/>
        </p:nvSpPr>
        <p:spPr bwMode="auto">
          <a:xfrm>
            <a:off x="5630350" y="5357413"/>
            <a:ext cx="1281120" cy="523220"/>
          </a:xfrm>
          <a:prstGeom prst="rect">
            <a:avLst/>
          </a:prstGeom>
          <a:noFill/>
          <a:ln w="12700">
            <a:noFill/>
            <a:miter lim="800000"/>
            <a:headEnd type="none" w="lg" len="med"/>
            <a:tailEnd type="none" w="lg" len="med"/>
          </a:ln>
          <a:effectLst/>
        </p:spPr>
        <p:txBody>
          <a:bodyPr wrap="none">
            <a:spAutoFit/>
          </a:bodyPr>
          <a:lstStyle/>
          <a:p>
            <a:r>
              <a:rPr lang="en-US" dirty="0" smtClean="0">
                <a:solidFill>
                  <a:schemeClr val="folHlink"/>
                </a:solidFill>
              </a:rPr>
              <a:t>Gravity</a:t>
            </a:r>
            <a:endParaRPr lang="en-US" dirty="0">
              <a:solidFill>
                <a:schemeClr val="folHlink"/>
              </a:solidFill>
            </a:endParaRPr>
          </a:p>
        </p:txBody>
      </p:sp>
      <p:sp>
        <p:nvSpPr>
          <p:cNvPr id="415773" name="Line 29"/>
          <p:cNvSpPr>
            <a:spLocks noChangeShapeType="1"/>
          </p:cNvSpPr>
          <p:nvPr/>
        </p:nvSpPr>
        <p:spPr bwMode="auto">
          <a:xfrm>
            <a:off x="5722425" y="5786038"/>
            <a:ext cx="1852613" cy="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7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57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3" grpId="0" build="p" autoUpdateAnimBg="0"/>
      <p:bldP spid="415754" grpId="0" build="p" autoUpdateAnimBg="0"/>
      <p:bldP spid="415755" grpId="0" build="p" autoUpdateAnimBg="0"/>
      <p:bldP spid="415756" grpId="0" build="p" autoUpdateAnimBg="0"/>
      <p:bldP spid="415757" grpId="0" build="p" autoUpdateAnimBg="0"/>
      <p:bldP spid="415758" grpId="0" build="p" autoUpdateAnimBg="0"/>
      <p:bldP spid="415759" grpId="0" build="p" autoUpdateAnimBg="0"/>
      <p:bldP spid="415760" grpId="0" build="p" autoUpdateAnimBg="0"/>
      <p:bldP spid="415770" grpId="0" build="p" autoUpdateAnimBg="0"/>
      <p:bldP spid="41577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r>
              <a:rPr lang="en-US"/>
              <a:t>Screening</a:t>
            </a:r>
          </a:p>
        </p:txBody>
      </p:sp>
      <p:sp>
        <p:nvSpPr>
          <p:cNvPr id="312323" name="Rectangle 3"/>
          <p:cNvSpPr>
            <a:spLocks noGrp="1" noChangeArrowheads="1"/>
          </p:cNvSpPr>
          <p:nvPr>
            <p:ph idx="1"/>
          </p:nvPr>
        </p:nvSpPr>
        <p:spPr>
          <a:xfrm>
            <a:off x="0" y="2235200"/>
            <a:ext cx="7175500" cy="4114800"/>
          </a:xfrm>
        </p:spPr>
        <p:txBody>
          <a:bodyPr/>
          <a:lstStyle/>
          <a:p>
            <a:r>
              <a:rPr lang="en-US" sz="2800"/>
              <a:t>Removes large solids</a:t>
            </a:r>
          </a:p>
          <a:p>
            <a:pPr lvl="1"/>
            <a:r>
              <a:rPr lang="en-US" sz="2400"/>
              <a:t>logs</a:t>
            </a:r>
          </a:p>
          <a:p>
            <a:pPr lvl="1"/>
            <a:r>
              <a:rPr lang="en-US" sz="2400"/>
              <a:t>branches</a:t>
            </a:r>
          </a:p>
          <a:p>
            <a:pPr lvl="1"/>
            <a:r>
              <a:rPr lang="en-US" sz="2400"/>
              <a:t>rags</a:t>
            </a:r>
          </a:p>
          <a:p>
            <a:pPr lvl="1"/>
            <a:r>
              <a:rPr lang="en-US" sz="2400"/>
              <a:t>fish</a:t>
            </a:r>
          </a:p>
          <a:p>
            <a:r>
              <a:rPr lang="en-US" sz="2800"/>
              <a:t>Simple process</a:t>
            </a:r>
          </a:p>
          <a:p>
            <a:pPr lvl="1"/>
            <a:r>
              <a:rPr lang="en-US" sz="2400"/>
              <a:t>may incorporate a mechanized trash removal system</a:t>
            </a:r>
          </a:p>
          <a:p>
            <a:r>
              <a:rPr lang="en-US" sz="2800"/>
              <a:t>Protects pumps and pipes in Treatment Plant</a:t>
            </a:r>
          </a:p>
        </p:txBody>
      </p:sp>
      <p:graphicFrame>
        <p:nvGraphicFramePr>
          <p:cNvPr id="312324" name="Object 4"/>
          <p:cNvGraphicFramePr>
            <a:graphicFrameLocks noChangeAspect="1"/>
          </p:cNvGraphicFramePr>
          <p:nvPr/>
        </p:nvGraphicFramePr>
        <p:xfrm>
          <a:off x="3951288" y="1768475"/>
          <a:ext cx="5192712" cy="3286125"/>
        </p:xfrm>
        <a:graphic>
          <a:graphicData uri="http://schemas.openxmlformats.org/presentationml/2006/ole">
            <p:oleObj spid="_x0000_s312324" name="Photo Editor Photo" r:id="rId4" imgW="5191850" imgH="3285714" progId="">
              <p:embed/>
            </p:oleObj>
          </a:graphicData>
        </a:graphic>
      </p:graphicFrame>
      <p:pic>
        <p:nvPicPr>
          <p:cNvPr id="312325" name="Picture 5"/>
          <p:cNvPicPr>
            <a:picLocks noChangeAspect="1" noChangeArrowheads="1"/>
          </p:cNvPicPr>
          <p:nvPr/>
        </p:nvPicPr>
        <p:blipFill>
          <a:blip r:embed="rId5" cstate="print"/>
          <a:srcRect/>
          <a:stretch>
            <a:fillRect/>
          </a:stretch>
        </p:blipFill>
        <p:spPr bwMode="auto">
          <a:xfrm>
            <a:off x="7239000" y="4000500"/>
            <a:ext cx="1905000" cy="2857500"/>
          </a:xfrm>
          <a:prstGeom prst="rect">
            <a:avLst/>
          </a:prstGeom>
          <a:noFill/>
          <a:ln w="12700">
            <a:noFill/>
            <a:miter lim="800000"/>
            <a:headEnd type="none" w="lg" len="med"/>
            <a:tailEnd type="none" w="lg" len="med"/>
          </a:ln>
          <a:effectLst/>
        </p:spPr>
      </p:pic>
      <p:pic>
        <p:nvPicPr>
          <p:cNvPr id="312326" name="Picture 6"/>
          <p:cNvPicPr>
            <a:picLocks noChangeAspect="1" noChangeArrowheads="1"/>
          </p:cNvPicPr>
          <p:nvPr/>
        </p:nvPicPr>
        <p:blipFill>
          <a:blip r:embed="rId6" cstate="print"/>
          <a:srcRect/>
          <a:stretch>
            <a:fillRect/>
          </a:stretch>
        </p:blipFill>
        <p:spPr bwMode="auto">
          <a:xfrm>
            <a:off x="9144000" y="1712913"/>
            <a:ext cx="4494213" cy="3371850"/>
          </a:xfrm>
          <a:prstGeom prst="rect">
            <a:avLst/>
          </a:prstGeom>
          <a:noFill/>
          <a:ln w="12700">
            <a:noFill/>
            <a:miter lim="800000"/>
            <a:headEnd type="none" w="lg" len="med"/>
            <a:tailEnd type="none" w="lg" len="me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7 -1.85185E-6 L -0.54861 -1.85185E-6 " pathEditMode="relative" rAng="0" ptsTypes="AA">
                                      <p:cBhvr>
                                        <p:cTn id="6" dur="2000" fill="hold"/>
                                        <p:tgtEl>
                                          <p:spTgt spid="312326"/>
                                        </p:tgtEl>
                                        <p:attrNameLst>
                                          <p:attrName>ppt_x</p:attrName>
                                          <p:attrName>ppt_y</p:attrName>
                                        </p:attrNameLst>
                                      </p:cBhvr>
                                      <p:rCtr x="-27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effectLst/>
        </p:spPr>
        <p:txBody>
          <a:bodyPr/>
          <a:lstStyle/>
          <a:p>
            <a:r>
              <a:rPr lang="en-US"/>
              <a:t>Filter Design</a:t>
            </a:r>
          </a:p>
        </p:txBody>
      </p:sp>
      <p:sp>
        <p:nvSpPr>
          <p:cNvPr id="98307" name="Rectangle 3"/>
          <p:cNvSpPr>
            <a:spLocks noGrp="1" noChangeArrowheads="1"/>
          </p:cNvSpPr>
          <p:nvPr>
            <p:ph idx="1"/>
          </p:nvPr>
        </p:nvSpPr>
        <p:spPr/>
        <p:txBody>
          <a:bodyPr/>
          <a:lstStyle/>
          <a:p>
            <a:r>
              <a:rPr lang="en-US" sz="2800" dirty="0"/>
              <a:t>Filter media</a:t>
            </a:r>
          </a:p>
          <a:p>
            <a:pPr lvl="1"/>
            <a:r>
              <a:rPr lang="en-US" sz="2400" dirty="0"/>
              <a:t>silica sand and anthracite coal</a:t>
            </a:r>
          </a:p>
          <a:p>
            <a:pPr lvl="1"/>
            <a:r>
              <a:rPr lang="en-US" sz="2400" dirty="0"/>
              <a:t>non-uniform media will stratify with _______ particles at the top</a:t>
            </a:r>
          </a:p>
          <a:p>
            <a:r>
              <a:rPr lang="en-US" sz="2800" dirty="0"/>
              <a:t>Flow rates</a:t>
            </a:r>
          </a:p>
          <a:p>
            <a:pPr lvl="1"/>
            <a:r>
              <a:rPr lang="en-US" sz="2400" dirty="0"/>
              <a:t>2.5 - 10 m/hr </a:t>
            </a:r>
            <a:r>
              <a:rPr lang="en-US" sz="2400" dirty="0" smtClean="0"/>
              <a:t>(0.7 </a:t>
            </a:r>
            <a:r>
              <a:rPr lang="en-US" sz="2400" dirty="0"/>
              <a:t>- </a:t>
            </a:r>
            <a:r>
              <a:rPr lang="en-US" sz="2400" dirty="0" smtClean="0"/>
              <a:t>3 mm/s)</a:t>
            </a:r>
            <a:endParaRPr lang="en-US" sz="2400" dirty="0"/>
          </a:p>
          <a:p>
            <a:r>
              <a:rPr lang="en-US" sz="2800" dirty="0"/>
              <a:t>Backwash rates</a:t>
            </a:r>
          </a:p>
          <a:p>
            <a:pPr lvl="1"/>
            <a:r>
              <a:rPr lang="en-US" sz="2400" dirty="0"/>
              <a:t>set to obtain a bed porosity of 0.65 to 0.70</a:t>
            </a:r>
          </a:p>
          <a:p>
            <a:pPr lvl="1"/>
            <a:r>
              <a:rPr lang="en-US" sz="2400" dirty="0"/>
              <a:t>typically </a:t>
            </a:r>
            <a:r>
              <a:rPr lang="en-US" sz="2400" dirty="0" smtClean="0"/>
              <a:t>11-14 mm/s</a:t>
            </a:r>
            <a:endParaRPr lang="en-US" sz="2400" dirty="0"/>
          </a:p>
        </p:txBody>
      </p:sp>
      <p:sp>
        <p:nvSpPr>
          <p:cNvPr id="98308" name="Comment 4"/>
          <p:cNvSpPr>
            <a:spLocks noChangeArrowheads="1"/>
          </p:cNvSpPr>
          <p:nvPr/>
        </p:nvSpPr>
        <p:spPr bwMode="auto">
          <a:xfrm>
            <a:off x="5994400" y="2870200"/>
            <a:ext cx="1228725" cy="519113"/>
          </a:xfrm>
          <a:prstGeom prst="rect">
            <a:avLst/>
          </a:prstGeom>
          <a:noFill/>
          <a:ln w="12700">
            <a:noFill/>
            <a:miter lim="800000"/>
            <a:headEnd type="none" w="sm" len="sm"/>
            <a:tailEnd type="none" w="sm" len="sm"/>
          </a:ln>
          <a:effectLst/>
        </p:spPr>
        <p:txBody>
          <a:bodyPr wrap="none">
            <a:spAutoFit/>
          </a:bodyPr>
          <a:lstStyle/>
          <a:p>
            <a:r>
              <a:rPr lang="en-US">
                <a:solidFill>
                  <a:schemeClr val="folHlink"/>
                </a:solidFill>
              </a:rPr>
              <a:t>smaller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Granite"/>
          <p:cNvSpPr>
            <a:spLocks noChangeArrowheads="1"/>
          </p:cNvSpPr>
          <p:nvPr/>
        </p:nvSpPr>
        <p:spPr bwMode="auto">
          <a:xfrm>
            <a:off x="1498600" y="1892300"/>
            <a:ext cx="4267200" cy="4686300"/>
          </a:xfrm>
          <a:prstGeom prst="rect">
            <a:avLst/>
          </a:prstGeom>
          <a:blipFill dpi="0" rotWithShape="0">
            <a:blip r:embed="rId3" cstate="print"/>
            <a:srcRect/>
            <a:tile tx="0" ty="0" sx="100000" sy="100000" flip="none" algn="tl"/>
          </a:blipFill>
          <a:ln w="12700">
            <a:solidFill>
              <a:schemeClr val="bg2"/>
            </a:solidFill>
            <a:miter lim="800000"/>
            <a:headEnd type="none" w="sm" len="sm"/>
            <a:tailEnd type="none" w="med" len="sm"/>
          </a:ln>
          <a:effectLst/>
        </p:spPr>
        <p:txBody>
          <a:bodyPr wrap="none" anchor="ctr"/>
          <a:lstStyle/>
          <a:p>
            <a:endParaRPr lang="en-US"/>
          </a:p>
        </p:txBody>
      </p:sp>
      <p:sp>
        <p:nvSpPr>
          <p:cNvPr id="99331" name="Rectangle 3"/>
          <p:cNvSpPr>
            <a:spLocks noChangeArrowheads="1"/>
          </p:cNvSpPr>
          <p:nvPr/>
        </p:nvSpPr>
        <p:spPr bwMode="auto">
          <a:xfrm>
            <a:off x="2324100" y="1892300"/>
            <a:ext cx="3175000" cy="914400"/>
          </a:xfrm>
          <a:prstGeom prst="rect">
            <a:avLst/>
          </a:prstGeom>
          <a:solidFill>
            <a:schemeClr val="bg1"/>
          </a:solidFill>
          <a:ln w="12700">
            <a:solidFill>
              <a:schemeClr val="bg2"/>
            </a:solidFill>
            <a:miter lim="800000"/>
            <a:headEnd type="none" w="sm" len="sm"/>
            <a:tailEnd type="none" w="med" len="sm"/>
          </a:ln>
          <a:effectLst/>
        </p:spPr>
        <p:txBody>
          <a:bodyPr wrap="none" anchor="ctr"/>
          <a:lstStyle/>
          <a:p>
            <a:endParaRPr lang="en-US"/>
          </a:p>
        </p:txBody>
      </p:sp>
      <p:sp>
        <p:nvSpPr>
          <p:cNvPr id="99332" name="Rectangle 4"/>
          <p:cNvSpPr>
            <a:spLocks noChangeArrowheads="1"/>
          </p:cNvSpPr>
          <p:nvPr/>
        </p:nvSpPr>
        <p:spPr bwMode="auto">
          <a:xfrm>
            <a:off x="2324100" y="2806700"/>
            <a:ext cx="3175000" cy="330200"/>
          </a:xfrm>
          <a:prstGeom prst="rect">
            <a:avLst/>
          </a:prstGeom>
          <a:solidFill>
            <a:schemeClr val="hlink"/>
          </a:solidFill>
          <a:ln w="12700">
            <a:solidFill>
              <a:schemeClr val="bg2"/>
            </a:solidFill>
            <a:miter lim="800000"/>
            <a:headEnd type="none" w="sm" len="sm"/>
            <a:tailEnd type="none" w="med" len="sm"/>
          </a:ln>
          <a:effectLst/>
        </p:spPr>
        <p:txBody>
          <a:bodyPr wrap="none" anchor="ctr"/>
          <a:lstStyle/>
          <a:p>
            <a:endParaRPr lang="en-US"/>
          </a:p>
        </p:txBody>
      </p:sp>
      <p:sp>
        <p:nvSpPr>
          <p:cNvPr id="99333" name="Rectangle 5" descr="Cork"/>
          <p:cNvSpPr>
            <a:spLocks noChangeArrowheads="1"/>
          </p:cNvSpPr>
          <p:nvPr/>
        </p:nvSpPr>
        <p:spPr bwMode="auto">
          <a:xfrm>
            <a:off x="2324100" y="3957638"/>
            <a:ext cx="3175000" cy="1147762"/>
          </a:xfrm>
          <a:prstGeom prst="rect">
            <a:avLst/>
          </a:prstGeom>
          <a:blipFill dpi="0" rotWithShape="0">
            <a:blip r:embed="rId4" cstate="print"/>
            <a:srcRect/>
            <a:tile tx="0" ty="0" sx="100000" sy="100000" flip="none" algn="tl"/>
          </a:blipFill>
          <a:ln w="12700">
            <a:solidFill>
              <a:schemeClr val="bg2"/>
            </a:solidFill>
            <a:miter lim="800000"/>
            <a:headEnd type="none" w="sm" len="sm"/>
            <a:tailEnd type="none" w="med" len="sm"/>
          </a:ln>
          <a:effectLst/>
        </p:spPr>
        <p:txBody>
          <a:bodyPr wrap="none" anchor="ctr"/>
          <a:lstStyle/>
          <a:p>
            <a:pPr algn="ctr"/>
            <a:r>
              <a:rPr lang="en-US">
                <a:solidFill>
                  <a:schemeClr val="bg2"/>
                </a:solidFill>
                <a:latin typeface="Book Antiqua" pitchFamily="18" charset="0"/>
              </a:rPr>
              <a:t>Sand</a:t>
            </a:r>
          </a:p>
        </p:txBody>
      </p:sp>
      <p:sp>
        <p:nvSpPr>
          <p:cNvPr id="99334" name="Rectangle 6" descr="Large confetti"/>
          <p:cNvSpPr>
            <a:spLocks noChangeArrowheads="1"/>
          </p:cNvSpPr>
          <p:nvPr/>
        </p:nvSpPr>
        <p:spPr bwMode="auto">
          <a:xfrm>
            <a:off x="2324100" y="5105400"/>
            <a:ext cx="3175000" cy="901700"/>
          </a:xfrm>
          <a:prstGeom prst="rect">
            <a:avLst/>
          </a:prstGeom>
          <a:pattFill prst="lgConfetti">
            <a:fgClr>
              <a:srgbClr val="975737"/>
            </a:fgClr>
            <a:bgClr>
              <a:schemeClr val="hlink"/>
            </a:bgClr>
          </a:pattFill>
          <a:ln w="12700">
            <a:solidFill>
              <a:schemeClr val="bg2"/>
            </a:solidFill>
            <a:miter lim="800000"/>
            <a:headEnd type="none" w="sm" len="sm"/>
            <a:tailEnd type="none" w="med" len="sm"/>
          </a:ln>
          <a:effectLst/>
        </p:spPr>
        <p:txBody>
          <a:bodyPr wrap="none" anchor="ctr"/>
          <a:lstStyle/>
          <a:p>
            <a:pPr algn="ctr"/>
            <a:r>
              <a:rPr lang="en-US">
                <a:solidFill>
                  <a:schemeClr val="bg2"/>
                </a:solidFill>
                <a:latin typeface="Book Antiqua" pitchFamily="18" charset="0"/>
              </a:rPr>
              <a:t>Gravel</a:t>
            </a:r>
          </a:p>
        </p:txBody>
      </p:sp>
      <p:sp>
        <p:nvSpPr>
          <p:cNvPr id="99335" name="Freeform 7"/>
          <p:cNvSpPr>
            <a:spLocks/>
          </p:cNvSpPr>
          <p:nvPr/>
        </p:nvSpPr>
        <p:spPr bwMode="auto">
          <a:xfrm>
            <a:off x="3606800" y="2832100"/>
            <a:ext cx="482600" cy="325438"/>
          </a:xfrm>
          <a:custGeom>
            <a:avLst/>
            <a:gdLst/>
            <a:ahLst/>
            <a:cxnLst>
              <a:cxn ang="0">
                <a:pos x="0" y="0"/>
              </a:cxn>
              <a:cxn ang="0">
                <a:pos x="72" y="176"/>
              </a:cxn>
              <a:cxn ang="0">
                <a:pos x="232" y="176"/>
              </a:cxn>
              <a:cxn ang="0">
                <a:pos x="304" y="0"/>
              </a:cxn>
            </a:cxnLst>
            <a:rect l="0" t="0" r="r" b="b"/>
            <a:pathLst>
              <a:path w="304" h="205">
                <a:moveTo>
                  <a:pt x="0" y="0"/>
                </a:moveTo>
                <a:cubicBezTo>
                  <a:pt x="12" y="29"/>
                  <a:pt x="33" y="147"/>
                  <a:pt x="72" y="176"/>
                </a:cubicBezTo>
                <a:cubicBezTo>
                  <a:pt x="111" y="205"/>
                  <a:pt x="193" y="205"/>
                  <a:pt x="232" y="176"/>
                </a:cubicBezTo>
                <a:cubicBezTo>
                  <a:pt x="271" y="147"/>
                  <a:pt x="289" y="37"/>
                  <a:pt x="304" y="0"/>
                </a:cubicBezTo>
              </a:path>
            </a:pathLst>
          </a:custGeom>
          <a:noFill/>
          <a:ln w="50800" cap="flat" cmpd="sng">
            <a:solidFill>
              <a:srgbClr val="003300"/>
            </a:solidFill>
            <a:prstDash val="solid"/>
            <a:round/>
            <a:headEnd type="none" w="sm" len="sm"/>
            <a:tailEnd type="none" w="med" len="sm"/>
          </a:ln>
          <a:effectLst/>
        </p:spPr>
        <p:txBody>
          <a:bodyPr wrap="none" anchor="ctr"/>
          <a:lstStyle/>
          <a:p>
            <a:endParaRPr lang="en-US"/>
          </a:p>
        </p:txBody>
      </p:sp>
      <p:sp>
        <p:nvSpPr>
          <p:cNvPr id="99336" name="Freeform 8"/>
          <p:cNvSpPr>
            <a:spLocks/>
          </p:cNvSpPr>
          <p:nvPr/>
        </p:nvSpPr>
        <p:spPr bwMode="auto">
          <a:xfrm>
            <a:off x="1473200" y="2463800"/>
            <a:ext cx="863600" cy="3543300"/>
          </a:xfrm>
          <a:custGeom>
            <a:avLst/>
            <a:gdLst/>
            <a:ahLst/>
            <a:cxnLst>
              <a:cxn ang="0">
                <a:pos x="536" y="0"/>
              </a:cxn>
              <a:cxn ang="0">
                <a:pos x="208" y="0"/>
              </a:cxn>
              <a:cxn ang="0">
                <a:pos x="208" y="1256"/>
              </a:cxn>
              <a:cxn ang="0">
                <a:pos x="16" y="1256"/>
              </a:cxn>
              <a:cxn ang="0">
                <a:pos x="0" y="1400"/>
              </a:cxn>
              <a:cxn ang="0">
                <a:pos x="200" y="1400"/>
              </a:cxn>
              <a:cxn ang="0">
                <a:pos x="200" y="2096"/>
              </a:cxn>
              <a:cxn ang="0">
                <a:pos x="16" y="2096"/>
              </a:cxn>
              <a:cxn ang="0">
                <a:pos x="16" y="2232"/>
              </a:cxn>
              <a:cxn ang="0">
                <a:pos x="360" y="2232"/>
              </a:cxn>
              <a:cxn ang="0">
                <a:pos x="360" y="200"/>
              </a:cxn>
              <a:cxn ang="0">
                <a:pos x="544" y="200"/>
              </a:cxn>
            </a:cxnLst>
            <a:rect l="0" t="0" r="r" b="b"/>
            <a:pathLst>
              <a:path w="544" h="2232">
                <a:moveTo>
                  <a:pt x="536" y="0"/>
                </a:moveTo>
                <a:lnTo>
                  <a:pt x="208" y="0"/>
                </a:lnTo>
                <a:lnTo>
                  <a:pt x="208" y="1256"/>
                </a:lnTo>
                <a:lnTo>
                  <a:pt x="16" y="1256"/>
                </a:lnTo>
                <a:lnTo>
                  <a:pt x="0" y="1400"/>
                </a:lnTo>
                <a:lnTo>
                  <a:pt x="200" y="1400"/>
                </a:lnTo>
                <a:lnTo>
                  <a:pt x="200" y="2096"/>
                </a:lnTo>
                <a:lnTo>
                  <a:pt x="16" y="2096"/>
                </a:lnTo>
                <a:lnTo>
                  <a:pt x="16" y="2232"/>
                </a:lnTo>
                <a:lnTo>
                  <a:pt x="360" y="2232"/>
                </a:lnTo>
                <a:lnTo>
                  <a:pt x="360" y="200"/>
                </a:lnTo>
                <a:lnTo>
                  <a:pt x="544" y="200"/>
                </a:lnTo>
              </a:path>
            </a:pathLst>
          </a:custGeom>
          <a:solidFill>
            <a:schemeClr val="bg1"/>
          </a:solidFill>
          <a:ln w="12700" cap="flat" cmpd="sng">
            <a:noFill/>
            <a:prstDash val="solid"/>
            <a:round/>
            <a:headEnd type="none" w="sm" len="sm"/>
            <a:tailEnd type="none" w="med" len="sm"/>
          </a:ln>
          <a:effectLst/>
        </p:spPr>
        <p:txBody>
          <a:bodyPr wrap="none" anchor="ctr"/>
          <a:lstStyle/>
          <a:p>
            <a:endParaRPr lang="en-US"/>
          </a:p>
        </p:txBody>
      </p:sp>
      <p:sp>
        <p:nvSpPr>
          <p:cNvPr id="99337" name="Rectangle 9"/>
          <p:cNvSpPr>
            <a:spLocks noChangeArrowheads="1"/>
          </p:cNvSpPr>
          <p:nvPr/>
        </p:nvSpPr>
        <p:spPr bwMode="auto">
          <a:xfrm>
            <a:off x="1447800" y="6210300"/>
            <a:ext cx="4432300" cy="203200"/>
          </a:xfrm>
          <a:prstGeom prst="rect">
            <a:avLst/>
          </a:prstGeom>
          <a:solidFill>
            <a:schemeClr val="hlink"/>
          </a:solidFill>
          <a:ln w="12700">
            <a:noFill/>
            <a:miter lim="800000"/>
            <a:headEnd type="none" w="sm" len="sm"/>
            <a:tailEnd type="none" w="med" len="sm"/>
          </a:ln>
          <a:effectLst/>
        </p:spPr>
        <p:txBody>
          <a:bodyPr wrap="none" anchor="ctr"/>
          <a:lstStyle/>
          <a:p>
            <a:endParaRPr lang="en-US"/>
          </a:p>
        </p:txBody>
      </p:sp>
      <p:sp>
        <p:nvSpPr>
          <p:cNvPr id="99338" name="Text Box 10"/>
          <p:cNvSpPr txBox="1">
            <a:spLocks noChangeArrowheads="1"/>
          </p:cNvSpPr>
          <p:nvPr/>
        </p:nvSpPr>
        <p:spPr bwMode="auto">
          <a:xfrm>
            <a:off x="46038" y="4262438"/>
            <a:ext cx="1438275"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Influent</a:t>
            </a:r>
          </a:p>
        </p:txBody>
      </p:sp>
      <p:sp>
        <p:nvSpPr>
          <p:cNvPr id="99339" name="Text Box 11"/>
          <p:cNvSpPr txBox="1">
            <a:spLocks noChangeArrowheads="1"/>
          </p:cNvSpPr>
          <p:nvPr/>
        </p:nvSpPr>
        <p:spPr bwMode="auto">
          <a:xfrm>
            <a:off x="398463" y="5589588"/>
            <a:ext cx="1085850"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Drain</a:t>
            </a:r>
          </a:p>
        </p:txBody>
      </p:sp>
      <p:sp>
        <p:nvSpPr>
          <p:cNvPr id="99340" name="Text Box 12"/>
          <p:cNvSpPr txBox="1">
            <a:spLocks noChangeArrowheads="1"/>
          </p:cNvSpPr>
          <p:nvPr/>
        </p:nvSpPr>
        <p:spPr bwMode="auto">
          <a:xfrm>
            <a:off x="34925" y="6059488"/>
            <a:ext cx="1449388"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Effluent</a:t>
            </a:r>
          </a:p>
        </p:txBody>
      </p:sp>
      <p:sp>
        <p:nvSpPr>
          <p:cNvPr id="99341" name="Text Box 13"/>
          <p:cNvSpPr txBox="1">
            <a:spLocks noChangeArrowheads="1"/>
          </p:cNvSpPr>
          <p:nvPr/>
        </p:nvSpPr>
        <p:spPr bwMode="auto">
          <a:xfrm>
            <a:off x="5762625" y="6007100"/>
            <a:ext cx="2063750" cy="519113"/>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Wash water</a:t>
            </a:r>
          </a:p>
        </p:txBody>
      </p:sp>
      <p:sp>
        <p:nvSpPr>
          <p:cNvPr id="99342" name="Rectangle 14" descr="Sand"/>
          <p:cNvSpPr>
            <a:spLocks noChangeArrowheads="1"/>
          </p:cNvSpPr>
          <p:nvPr/>
        </p:nvSpPr>
        <p:spPr bwMode="auto">
          <a:xfrm>
            <a:off x="2324100" y="3124200"/>
            <a:ext cx="3175000" cy="833438"/>
          </a:xfrm>
          <a:prstGeom prst="rect">
            <a:avLst/>
          </a:prstGeom>
          <a:blipFill dpi="0" rotWithShape="0">
            <a:blip r:embed="rId5" cstate="print"/>
            <a:srcRect/>
            <a:tile tx="0" ty="0" sx="100000" sy="100000" flip="none" algn="tl"/>
          </a:blipFill>
          <a:ln w="12700">
            <a:solidFill>
              <a:schemeClr val="bg2"/>
            </a:solidFill>
            <a:miter lim="800000"/>
            <a:headEnd type="none" w="sm" len="sm"/>
            <a:tailEnd type="none" w="med" len="sm"/>
          </a:ln>
          <a:effectLst/>
        </p:spPr>
        <p:txBody>
          <a:bodyPr wrap="none" anchor="ctr"/>
          <a:lstStyle/>
          <a:p>
            <a:pPr algn="ctr"/>
            <a:r>
              <a:rPr lang="en-US">
                <a:solidFill>
                  <a:schemeClr val="bg2"/>
                </a:solidFill>
                <a:latin typeface="Book Antiqua" pitchFamily="18" charset="0"/>
              </a:rPr>
              <a:t>Anthracite</a:t>
            </a:r>
          </a:p>
        </p:txBody>
      </p:sp>
      <p:grpSp>
        <p:nvGrpSpPr>
          <p:cNvPr id="99343" name="Group 15"/>
          <p:cNvGrpSpPr>
            <a:grpSpLocks/>
          </p:cNvGrpSpPr>
          <p:nvPr/>
        </p:nvGrpSpPr>
        <p:grpSpPr bwMode="auto">
          <a:xfrm>
            <a:off x="2336800" y="6007100"/>
            <a:ext cx="3122613" cy="203200"/>
            <a:chOff x="1472" y="3784"/>
            <a:chExt cx="1967" cy="128"/>
          </a:xfrm>
        </p:grpSpPr>
        <p:sp>
          <p:nvSpPr>
            <p:cNvPr id="99344" name="Rectangle 16"/>
            <p:cNvSpPr>
              <a:spLocks noChangeArrowheads="1"/>
            </p:cNvSpPr>
            <p:nvPr/>
          </p:nvSpPr>
          <p:spPr bwMode="auto">
            <a:xfrm>
              <a:off x="147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45" name="Rectangle 17"/>
            <p:cNvSpPr>
              <a:spLocks noChangeArrowheads="1"/>
            </p:cNvSpPr>
            <p:nvPr/>
          </p:nvSpPr>
          <p:spPr bwMode="auto">
            <a:xfrm>
              <a:off x="156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46" name="Rectangle 18"/>
            <p:cNvSpPr>
              <a:spLocks noChangeArrowheads="1"/>
            </p:cNvSpPr>
            <p:nvPr/>
          </p:nvSpPr>
          <p:spPr bwMode="auto">
            <a:xfrm>
              <a:off x="166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47" name="Rectangle 19"/>
            <p:cNvSpPr>
              <a:spLocks noChangeArrowheads="1"/>
            </p:cNvSpPr>
            <p:nvPr/>
          </p:nvSpPr>
          <p:spPr bwMode="auto">
            <a:xfrm>
              <a:off x="176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48" name="Rectangle 20"/>
            <p:cNvSpPr>
              <a:spLocks noChangeArrowheads="1"/>
            </p:cNvSpPr>
            <p:nvPr/>
          </p:nvSpPr>
          <p:spPr bwMode="auto">
            <a:xfrm>
              <a:off x="185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49" name="Rectangle 21"/>
            <p:cNvSpPr>
              <a:spLocks noChangeArrowheads="1"/>
            </p:cNvSpPr>
            <p:nvPr/>
          </p:nvSpPr>
          <p:spPr bwMode="auto">
            <a:xfrm>
              <a:off x="195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0" name="Rectangle 22"/>
            <p:cNvSpPr>
              <a:spLocks noChangeArrowheads="1"/>
            </p:cNvSpPr>
            <p:nvPr/>
          </p:nvSpPr>
          <p:spPr bwMode="auto">
            <a:xfrm>
              <a:off x="204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1" name="Rectangle 23"/>
            <p:cNvSpPr>
              <a:spLocks noChangeArrowheads="1"/>
            </p:cNvSpPr>
            <p:nvPr/>
          </p:nvSpPr>
          <p:spPr bwMode="auto">
            <a:xfrm>
              <a:off x="214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2" name="Rectangle 24"/>
            <p:cNvSpPr>
              <a:spLocks noChangeArrowheads="1"/>
            </p:cNvSpPr>
            <p:nvPr/>
          </p:nvSpPr>
          <p:spPr bwMode="auto">
            <a:xfrm>
              <a:off x="224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3" name="Rectangle 25"/>
            <p:cNvSpPr>
              <a:spLocks noChangeArrowheads="1"/>
            </p:cNvSpPr>
            <p:nvPr/>
          </p:nvSpPr>
          <p:spPr bwMode="auto">
            <a:xfrm>
              <a:off x="233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4" name="Rectangle 26"/>
            <p:cNvSpPr>
              <a:spLocks noChangeArrowheads="1"/>
            </p:cNvSpPr>
            <p:nvPr/>
          </p:nvSpPr>
          <p:spPr bwMode="auto">
            <a:xfrm>
              <a:off x="243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5" name="Rectangle 27"/>
            <p:cNvSpPr>
              <a:spLocks noChangeArrowheads="1"/>
            </p:cNvSpPr>
            <p:nvPr/>
          </p:nvSpPr>
          <p:spPr bwMode="auto">
            <a:xfrm>
              <a:off x="252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6" name="Rectangle 28"/>
            <p:cNvSpPr>
              <a:spLocks noChangeArrowheads="1"/>
            </p:cNvSpPr>
            <p:nvPr/>
          </p:nvSpPr>
          <p:spPr bwMode="auto">
            <a:xfrm>
              <a:off x="262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7" name="Rectangle 29"/>
            <p:cNvSpPr>
              <a:spLocks noChangeArrowheads="1"/>
            </p:cNvSpPr>
            <p:nvPr/>
          </p:nvSpPr>
          <p:spPr bwMode="auto">
            <a:xfrm>
              <a:off x="272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8" name="Rectangle 30"/>
            <p:cNvSpPr>
              <a:spLocks noChangeArrowheads="1"/>
            </p:cNvSpPr>
            <p:nvPr/>
          </p:nvSpPr>
          <p:spPr bwMode="auto">
            <a:xfrm>
              <a:off x="281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59" name="Rectangle 31"/>
            <p:cNvSpPr>
              <a:spLocks noChangeArrowheads="1"/>
            </p:cNvSpPr>
            <p:nvPr/>
          </p:nvSpPr>
          <p:spPr bwMode="auto">
            <a:xfrm>
              <a:off x="291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60" name="Rectangle 32"/>
            <p:cNvSpPr>
              <a:spLocks noChangeArrowheads="1"/>
            </p:cNvSpPr>
            <p:nvPr/>
          </p:nvSpPr>
          <p:spPr bwMode="auto">
            <a:xfrm>
              <a:off x="3008"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61" name="Rectangle 33"/>
            <p:cNvSpPr>
              <a:spLocks noChangeArrowheads="1"/>
            </p:cNvSpPr>
            <p:nvPr/>
          </p:nvSpPr>
          <p:spPr bwMode="auto">
            <a:xfrm>
              <a:off x="3104"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62" name="Rectangle 34"/>
            <p:cNvSpPr>
              <a:spLocks noChangeArrowheads="1"/>
            </p:cNvSpPr>
            <p:nvPr/>
          </p:nvSpPr>
          <p:spPr bwMode="auto">
            <a:xfrm>
              <a:off x="3200"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63" name="Rectangle 35"/>
            <p:cNvSpPr>
              <a:spLocks noChangeArrowheads="1"/>
            </p:cNvSpPr>
            <p:nvPr/>
          </p:nvSpPr>
          <p:spPr bwMode="auto">
            <a:xfrm>
              <a:off x="3296"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sp>
          <p:nvSpPr>
            <p:cNvPr id="99364" name="Rectangle 36"/>
            <p:cNvSpPr>
              <a:spLocks noChangeArrowheads="1"/>
            </p:cNvSpPr>
            <p:nvPr/>
          </p:nvSpPr>
          <p:spPr bwMode="auto">
            <a:xfrm>
              <a:off x="3392" y="3784"/>
              <a:ext cx="47" cy="128"/>
            </a:xfrm>
            <a:prstGeom prst="rect">
              <a:avLst/>
            </a:prstGeom>
            <a:solidFill>
              <a:schemeClr val="hlink"/>
            </a:solidFill>
            <a:ln w="50800">
              <a:noFill/>
              <a:miter lim="800000"/>
              <a:headEnd type="none" w="sm" len="sm"/>
              <a:tailEnd type="none" w="med" len="sm"/>
            </a:ln>
            <a:effectLst/>
          </p:spPr>
          <p:txBody>
            <a:bodyPr wrap="none" anchor="ctr"/>
            <a:lstStyle/>
            <a:p>
              <a:endParaRPr lang="en-US"/>
            </a:p>
          </p:txBody>
        </p:sp>
      </p:grpSp>
      <p:grpSp>
        <p:nvGrpSpPr>
          <p:cNvPr id="99365" name="Group 37"/>
          <p:cNvGrpSpPr>
            <a:grpSpLocks/>
          </p:cNvGrpSpPr>
          <p:nvPr/>
        </p:nvGrpSpPr>
        <p:grpSpPr bwMode="auto">
          <a:xfrm rot="5400000">
            <a:off x="1524000" y="5772150"/>
            <a:ext cx="228600" cy="241300"/>
            <a:chOff x="4332" y="1144"/>
            <a:chExt cx="176" cy="328"/>
          </a:xfrm>
        </p:grpSpPr>
        <p:sp>
          <p:nvSpPr>
            <p:cNvPr id="99366" name="AutoShape 38"/>
            <p:cNvSpPr>
              <a:spLocks noChangeArrowheads="1"/>
            </p:cNvSpPr>
            <p:nvPr/>
          </p:nvSpPr>
          <p:spPr bwMode="auto">
            <a:xfrm>
              <a:off x="4332" y="1312"/>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sp>
          <p:nvSpPr>
            <p:cNvPr id="99367" name="AutoShape 39"/>
            <p:cNvSpPr>
              <a:spLocks noChangeArrowheads="1"/>
            </p:cNvSpPr>
            <p:nvPr/>
          </p:nvSpPr>
          <p:spPr bwMode="auto">
            <a:xfrm flipV="1">
              <a:off x="4332" y="1144"/>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grpSp>
      <p:grpSp>
        <p:nvGrpSpPr>
          <p:cNvPr id="99368" name="Group 40"/>
          <p:cNvGrpSpPr>
            <a:grpSpLocks/>
          </p:cNvGrpSpPr>
          <p:nvPr/>
        </p:nvGrpSpPr>
        <p:grpSpPr bwMode="auto">
          <a:xfrm rot="5400000">
            <a:off x="1536700" y="6191250"/>
            <a:ext cx="228600" cy="241300"/>
            <a:chOff x="4332" y="1144"/>
            <a:chExt cx="176" cy="328"/>
          </a:xfrm>
        </p:grpSpPr>
        <p:sp>
          <p:nvSpPr>
            <p:cNvPr id="99369" name="AutoShape 41"/>
            <p:cNvSpPr>
              <a:spLocks noChangeArrowheads="1"/>
            </p:cNvSpPr>
            <p:nvPr/>
          </p:nvSpPr>
          <p:spPr bwMode="auto">
            <a:xfrm>
              <a:off x="4332" y="1312"/>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sp>
          <p:nvSpPr>
            <p:cNvPr id="99370" name="AutoShape 42"/>
            <p:cNvSpPr>
              <a:spLocks noChangeArrowheads="1"/>
            </p:cNvSpPr>
            <p:nvPr/>
          </p:nvSpPr>
          <p:spPr bwMode="auto">
            <a:xfrm flipV="1">
              <a:off x="4332" y="1144"/>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grpSp>
      <p:sp>
        <p:nvSpPr>
          <p:cNvPr id="99371" name="Freeform 43"/>
          <p:cNvSpPr>
            <a:spLocks/>
          </p:cNvSpPr>
          <p:nvPr/>
        </p:nvSpPr>
        <p:spPr bwMode="auto">
          <a:xfrm>
            <a:off x="1790700" y="2451100"/>
            <a:ext cx="558800" cy="1993900"/>
          </a:xfrm>
          <a:custGeom>
            <a:avLst/>
            <a:gdLst/>
            <a:ahLst/>
            <a:cxnLst>
              <a:cxn ang="0">
                <a:pos x="328" y="0"/>
              </a:cxn>
              <a:cxn ang="0">
                <a:pos x="0" y="0"/>
              </a:cxn>
              <a:cxn ang="0">
                <a:pos x="0" y="1256"/>
              </a:cxn>
              <a:cxn ang="0">
                <a:pos x="152" y="1256"/>
              </a:cxn>
              <a:cxn ang="0">
                <a:pos x="152" y="200"/>
              </a:cxn>
              <a:cxn ang="0">
                <a:pos x="336" y="200"/>
              </a:cxn>
            </a:cxnLst>
            <a:rect l="0" t="0" r="r" b="b"/>
            <a:pathLst>
              <a:path w="336" h="1256">
                <a:moveTo>
                  <a:pt x="328" y="0"/>
                </a:moveTo>
                <a:lnTo>
                  <a:pt x="0" y="0"/>
                </a:lnTo>
                <a:lnTo>
                  <a:pt x="0" y="1256"/>
                </a:lnTo>
                <a:lnTo>
                  <a:pt x="152" y="1256"/>
                </a:lnTo>
                <a:lnTo>
                  <a:pt x="152" y="200"/>
                </a:lnTo>
                <a:lnTo>
                  <a:pt x="336" y="200"/>
                </a:lnTo>
              </a:path>
            </a:pathLst>
          </a:custGeom>
          <a:solidFill>
            <a:schemeClr val="bg1"/>
          </a:solidFill>
          <a:ln w="12700" cap="flat" cmpd="sng">
            <a:solidFill>
              <a:schemeClr val="bg2"/>
            </a:solidFill>
            <a:prstDash val="solid"/>
            <a:round/>
            <a:headEnd type="none" w="sm" len="sm"/>
            <a:tailEnd type="none" w="med" len="sm"/>
          </a:ln>
          <a:effectLst/>
        </p:spPr>
        <p:txBody>
          <a:bodyPr wrap="none" anchor="ctr"/>
          <a:lstStyle/>
          <a:p>
            <a:endParaRPr lang="en-US"/>
          </a:p>
        </p:txBody>
      </p:sp>
      <p:grpSp>
        <p:nvGrpSpPr>
          <p:cNvPr id="99372" name="Group 44"/>
          <p:cNvGrpSpPr>
            <a:grpSpLocks/>
          </p:cNvGrpSpPr>
          <p:nvPr/>
        </p:nvGrpSpPr>
        <p:grpSpPr bwMode="auto">
          <a:xfrm rot="5400000">
            <a:off x="1524000" y="4438650"/>
            <a:ext cx="228600" cy="241300"/>
            <a:chOff x="4332" y="1144"/>
            <a:chExt cx="176" cy="328"/>
          </a:xfrm>
        </p:grpSpPr>
        <p:sp>
          <p:nvSpPr>
            <p:cNvPr id="99373" name="AutoShape 45"/>
            <p:cNvSpPr>
              <a:spLocks noChangeArrowheads="1"/>
            </p:cNvSpPr>
            <p:nvPr/>
          </p:nvSpPr>
          <p:spPr bwMode="auto">
            <a:xfrm>
              <a:off x="4332" y="1312"/>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sp>
          <p:nvSpPr>
            <p:cNvPr id="99374" name="AutoShape 46"/>
            <p:cNvSpPr>
              <a:spLocks noChangeArrowheads="1"/>
            </p:cNvSpPr>
            <p:nvPr/>
          </p:nvSpPr>
          <p:spPr bwMode="auto">
            <a:xfrm flipV="1">
              <a:off x="4332" y="1144"/>
              <a:ext cx="176" cy="160"/>
            </a:xfrm>
            <a:prstGeom prst="triangle">
              <a:avLst>
                <a:gd name="adj" fmla="val 50000"/>
              </a:avLst>
            </a:prstGeom>
            <a:noFill/>
            <a:ln w="28575">
              <a:solidFill>
                <a:schemeClr val="bg2"/>
              </a:solidFill>
              <a:miter lim="800000"/>
              <a:headEnd type="none" w="sm" len="sm"/>
              <a:tailEnd type="none" w="med" len="sm"/>
            </a:ln>
            <a:effectLst/>
          </p:spPr>
          <p:txBody>
            <a:bodyPr wrap="none" anchor="ctr"/>
            <a:lstStyle/>
            <a:p>
              <a:endParaRPr lang="en-US"/>
            </a:p>
          </p:txBody>
        </p:sp>
      </p:grpSp>
      <p:sp>
        <p:nvSpPr>
          <p:cNvPr id="99375" name="Line 47"/>
          <p:cNvSpPr>
            <a:spLocks noChangeShapeType="1"/>
          </p:cNvSpPr>
          <p:nvPr/>
        </p:nvSpPr>
        <p:spPr bwMode="auto">
          <a:xfrm flipH="1">
            <a:off x="4953000" y="6299200"/>
            <a:ext cx="889000" cy="0"/>
          </a:xfrm>
          <a:prstGeom prst="line">
            <a:avLst/>
          </a:prstGeom>
          <a:noFill/>
          <a:ln w="50800">
            <a:solidFill>
              <a:schemeClr val="tx1"/>
            </a:solidFill>
            <a:round/>
            <a:headEnd type="none" w="sm" len="sm"/>
            <a:tailEnd type="triangle" w="med" len="sm"/>
          </a:ln>
          <a:effectLst/>
        </p:spPr>
        <p:txBody>
          <a:bodyPr wrap="none" anchor="ctr"/>
          <a:lstStyle/>
          <a:p>
            <a:endParaRPr lang="en-US"/>
          </a:p>
        </p:txBody>
      </p:sp>
      <p:sp>
        <p:nvSpPr>
          <p:cNvPr id="99376" name="Rectangle 48"/>
          <p:cNvSpPr>
            <a:spLocks noGrp="1" noChangeArrowheads="1"/>
          </p:cNvSpPr>
          <p:nvPr>
            <p:ph type="title"/>
          </p:nvPr>
        </p:nvSpPr>
        <p:spPr>
          <a:effectLst/>
        </p:spPr>
        <p:txBody>
          <a:bodyPr/>
          <a:lstStyle/>
          <a:p>
            <a:r>
              <a:rPr lang="en-US"/>
              <a:t>Backwash</a:t>
            </a:r>
          </a:p>
        </p:txBody>
      </p:sp>
      <p:sp>
        <p:nvSpPr>
          <p:cNvPr id="99377" name="Rectangle 49"/>
          <p:cNvSpPr>
            <a:spLocks noGrp="1" noChangeArrowheads="1"/>
          </p:cNvSpPr>
          <p:nvPr>
            <p:ph idx="1"/>
          </p:nvPr>
        </p:nvSpPr>
        <p:spPr>
          <a:xfrm>
            <a:off x="6032500" y="1981200"/>
            <a:ext cx="2832100" cy="4114800"/>
          </a:xfrm>
        </p:spPr>
        <p:txBody>
          <a:bodyPr/>
          <a:lstStyle/>
          <a:p>
            <a:r>
              <a:rPr lang="en-US"/>
              <a:t>Wash water is treated water!</a:t>
            </a:r>
          </a:p>
          <a:p>
            <a:r>
              <a:rPr lang="en-US"/>
              <a:t>WHY?</a:t>
            </a:r>
          </a:p>
        </p:txBody>
      </p:sp>
      <p:sp>
        <p:nvSpPr>
          <p:cNvPr id="99378" name="Text Box 50"/>
          <p:cNvSpPr txBox="1">
            <a:spLocks noChangeArrowheads="1"/>
          </p:cNvSpPr>
          <p:nvPr/>
        </p:nvSpPr>
        <p:spPr bwMode="auto">
          <a:xfrm>
            <a:off x="6384925" y="3633788"/>
            <a:ext cx="2759075" cy="1373187"/>
          </a:xfrm>
          <a:prstGeom prst="rect">
            <a:avLst/>
          </a:prstGeom>
          <a:noFill/>
          <a:ln w="12700">
            <a:noFill/>
            <a:miter lim="800000"/>
            <a:headEnd type="none" w="lg" len="med"/>
            <a:tailEnd type="none" w="lg" len="med"/>
          </a:ln>
          <a:effectLst/>
        </p:spPr>
        <p:txBody>
          <a:bodyPr>
            <a:spAutoFit/>
          </a:bodyPr>
          <a:lstStyle/>
          <a:p>
            <a:r>
              <a:rPr lang="en-US">
                <a:solidFill>
                  <a:schemeClr val="folHlink"/>
                </a:solidFill>
              </a:rPr>
              <a:t>Only clean water should ever be on bottom of filter!</a:t>
            </a:r>
          </a:p>
        </p:txBody>
      </p:sp>
      <p:sp>
        <p:nvSpPr>
          <p:cNvPr id="99379" name="Line 51"/>
          <p:cNvSpPr>
            <a:spLocks noChangeShapeType="1"/>
          </p:cNvSpPr>
          <p:nvPr/>
        </p:nvSpPr>
        <p:spPr bwMode="auto">
          <a:xfrm>
            <a:off x="6477000" y="4089400"/>
            <a:ext cx="2489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99380" name="Line 52"/>
          <p:cNvSpPr>
            <a:spLocks noChangeShapeType="1"/>
          </p:cNvSpPr>
          <p:nvPr/>
        </p:nvSpPr>
        <p:spPr bwMode="auto">
          <a:xfrm>
            <a:off x="6477000" y="4508500"/>
            <a:ext cx="2489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99381" name="Line 53"/>
          <p:cNvSpPr>
            <a:spLocks noChangeShapeType="1"/>
          </p:cNvSpPr>
          <p:nvPr/>
        </p:nvSpPr>
        <p:spPr bwMode="auto">
          <a:xfrm>
            <a:off x="6477000" y="4927600"/>
            <a:ext cx="2489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3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78"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effectLst/>
        </p:spPr>
        <p:txBody>
          <a:bodyPr/>
          <a:lstStyle/>
          <a:p>
            <a:r>
              <a:rPr lang="en-US"/>
              <a:t>Ways to Improve Filtration</a:t>
            </a:r>
          </a:p>
        </p:txBody>
      </p:sp>
      <p:sp>
        <p:nvSpPr>
          <p:cNvPr id="188419" name="Rectangle 3"/>
          <p:cNvSpPr>
            <a:spLocks noGrp="1" noChangeArrowheads="1"/>
          </p:cNvSpPr>
          <p:nvPr>
            <p:ph idx="1"/>
          </p:nvPr>
        </p:nvSpPr>
        <p:spPr/>
        <p:txBody>
          <a:bodyPr/>
          <a:lstStyle/>
          <a:p>
            <a:r>
              <a:rPr lang="en-US" dirty="0"/>
              <a:t>Filter to waste</a:t>
            </a:r>
          </a:p>
          <a:p>
            <a:r>
              <a:rPr lang="en-US" dirty="0"/>
              <a:t>Extended Terminal Sub-fluidization </a:t>
            </a:r>
            <a:r>
              <a:rPr lang="en-US" dirty="0" smtClean="0"/>
              <a:t>Wash</a:t>
            </a:r>
          </a:p>
          <a:p>
            <a:r>
              <a:rPr lang="en-US" dirty="0" smtClean="0"/>
              <a:t>Eliminate surface filtration by injecting influent into sand bed?</a:t>
            </a:r>
            <a:endParaRPr lang="en-US" dirty="0"/>
          </a:p>
          <a:p>
            <a:r>
              <a:rPr lang="en-US" dirty="0" smtClean="0"/>
              <a:t>Low </a:t>
            </a:r>
            <a:r>
              <a:rPr lang="en-US" dirty="0" smtClean="0"/>
              <a:t>dose of coagulant feed into filter! (50 - 100 </a:t>
            </a:r>
            <a:r>
              <a:rPr lang="en-US" dirty="0" smtClean="0">
                <a:latin typeface="Symbol" pitchFamily="18" charset="2"/>
              </a:rPr>
              <a:t>m</a:t>
            </a:r>
            <a:r>
              <a:rPr lang="en-US" dirty="0" smtClean="0"/>
              <a:t>g/L aluminum)</a:t>
            </a:r>
            <a:endParaRPr lang="en-US" dirty="0"/>
          </a:p>
          <a:p>
            <a:pPr>
              <a:buFont typeface="Wingdings" pitchFamily="2" charset="2"/>
              <a:buNone/>
            </a:pPr>
            <a:endParaRPr lang="en-US"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1811547" y="1992654"/>
            <a:ext cx="5098211" cy="47617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6096000" y="2296016"/>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97700" y="1834351"/>
            <a:ext cx="2133600" cy="923330"/>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Filtration Entrance Tank (from Sedimentation Tank)</a:t>
            </a:r>
          </a:p>
        </p:txBody>
      </p:sp>
      <p:grpSp>
        <p:nvGrpSpPr>
          <p:cNvPr id="2" name="Group 5142"/>
          <p:cNvGrpSpPr/>
          <p:nvPr/>
        </p:nvGrpSpPr>
        <p:grpSpPr>
          <a:xfrm>
            <a:off x="2743200" y="3134216"/>
            <a:ext cx="3048000" cy="2438400"/>
            <a:chOff x="2743200" y="2133600"/>
            <a:chExt cx="3048000" cy="2438400"/>
          </a:xfrm>
        </p:grpSpPr>
        <p:cxnSp>
          <p:nvCxnSpPr>
            <p:cNvPr id="18" name="Straight Connector 17"/>
            <p:cNvCxnSpPr/>
            <p:nvPr/>
          </p:nvCxnSpPr>
          <p:spPr>
            <a:xfrm>
              <a:off x="5791200" y="2133600"/>
              <a:ext cx="0" cy="2438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743200" y="4572000"/>
              <a:ext cx="3048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5143"/>
          <p:cNvGrpSpPr/>
          <p:nvPr/>
        </p:nvGrpSpPr>
        <p:grpSpPr>
          <a:xfrm>
            <a:off x="2819400" y="3134216"/>
            <a:ext cx="2590800" cy="2209800"/>
            <a:chOff x="2819400" y="2133600"/>
            <a:chExt cx="2590800" cy="2209800"/>
          </a:xfrm>
        </p:grpSpPr>
        <p:cxnSp>
          <p:nvCxnSpPr>
            <p:cNvPr id="21" name="Straight Connector 20"/>
            <p:cNvCxnSpPr/>
            <p:nvPr/>
          </p:nvCxnSpPr>
          <p:spPr>
            <a:xfrm>
              <a:off x="2819400" y="4343400"/>
              <a:ext cx="2590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410200" y="2133600"/>
              <a:ext cx="0" cy="220980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5144"/>
          <p:cNvGrpSpPr/>
          <p:nvPr/>
        </p:nvGrpSpPr>
        <p:grpSpPr>
          <a:xfrm>
            <a:off x="2819400" y="3134216"/>
            <a:ext cx="2057400" cy="1828800"/>
            <a:chOff x="2819400" y="2133600"/>
            <a:chExt cx="2057400" cy="1828800"/>
          </a:xfrm>
        </p:grpSpPr>
        <p:cxnSp>
          <p:nvCxnSpPr>
            <p:cNvPr id="44" name="Straight Arrow Connector 43"/>
            <p:cNvCxnSpPr/>
            <p:nvPr/>
          </p:nvCxnSpPr>
          <p:spPr>
            <a:xfrm flipV="1">
              <a:off x="4876800" y="2133600"/>
              <a:ext cx="0" cy="182880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819400" y="3962400"/>
              <a:ext cx="20574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5136" name="Straight Arrow Connector 5135"/>
          <p:cNvCxnSpPr/>
          <p:nvPr/>
        </p:nvCxnSpPr>
        <p:spPr>
          <a:xfrm flipV="1">
            <a:off x="2514600" y="497063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19400" y="496301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048000" y="497063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537460" y="577073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2842260" y="576311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3070860" y="577073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514600" y="514589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19400" y="513827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048000" y="514589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5141"/>
          <p:cNvGrpSpPr/>
          <p:nvPr/>
        </p:nvGrpSpPr>
        <p:grpSpPr>
          <a:xfrm>
            <a:off x="2743200" y="3134216"/>
            <a:ext cx="3581400" cy="2819400"/>
            <a:chOff x="2743200" y="2133600"/>
            <a:chExt cx="3581400" cy="2819400"/>
          </a:xfrm>
        </p:grpSpPr>
        <p:grpSp>
          <p:nvGrpSpPr>
            <p:cNvPr id="9" name="Group 5140"/>
            <p:cNvGrpSpPr/>
            <p:nvPr/>
          </p:nvGrpSpPr>
          <p:grpSpPr>
            <a:xfrm>
              <a:off x="2743200" y="2133600"/>
              <a:ext cx="3581400" cy="2819400"/>
              <a:chOff x="2743200" y="2133600"/>
              <a:chExt cx="3581400" cy="2819400"/>
            </a:xfrm>
          </p:grpSpPr>
          <p:cxnSp>
            <p:nvCxnSpPr>
              <p:cNvPr id="15" name="Straight Connector 14"/>
              <p:cNvCxnSpPr/>
              <p:nvPr/>
            </p:nvCxnSpPr>
            <p:spPr>
              <a:xfrm>
                <a:off x="6324600" y="2133600"/>
                <a:ext cx="0" cy="2819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743200" y="4914900"/>
                <a:ext cx="3581400" cy="38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p:cNvCxnSpPr/>
            <p:nvPr/>
          </p:nvCxnSpPr>
          <p:spPr>
            <a:xfrm flipH="1">
              <a:off x="2743200" y="4107180"/>
              <a:ext cx="3581400" cy="38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140" name="TextBox 5139"/>
          <p:cNvSpPr txBox="1"/>
          <p:nvPr/>
        </p:nvSpPr>
        <p:spPr>
          <a:xfrm>
            <a:off x="4114800" y="2219816"/>
            <a:ext cx="17526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Exit Tank</a:t>
            </a:r>
          </a:p>
        </p:txBody>
      </p:sp>
      <p:grpSp>
        <p:nvGrpSpPr>
          <p:cNvPr id="10" name="Group 29"/>
          <p:cNvGrpSpPr/>
          <p:nvPr/>
        </p:nvGrpSpPr>
        <p:grpSpPr>
          <a:xfrm>
            <a:off x="2743200" y="3058016"/>
            <a:ext cx="3048000" cy="1664368"/>
            <a:chOff x="2743200" y="2133600"/>
            <a:chExt cx="3048000" cy="2438400"/>
          </a:xfrm>
        </p:grpSpPr>
        <p:cxnSp>
          <p:nvCxnSpPr>
            <p:cNvPr id="32" name="Straight Connector 31"/>
            <p:cNvCxnSpPr/>
            <p:nvPr/>
          </p:nvCxnSpPr>
          <p:spPr>
            <a:xfrm>
              <a:off x="5791200" y="2133600"/>
              <a:ext cx="0" cy="2438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743200" y="4572000"/>
              <a:ext cx="3048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36"/>
          <p:cNvGrpSpPr/>
          <p:nvPr/>
        </p:nvGrpSpPr>
        <p:grpSpPr>
          <a:xfrm flipV="1">
            <a:off x="2514600" y="4726796"/>
            <a:ext cx="533400" cy="160020"/>
            <a:chOff x="2689860" y="4914900"/>
            <a:chExt cx="533400" cy="160020"/>
          </a:xfrm>
        </p:grpSpPr>
        <p:cxnSp>
          <p:nvCxnSpPr>
            <p:cNvPr id="34" name="Straight Arrow Connector 33"/>
            <p:cNvCxnSpPr/>
            <p:nvPr/>
          </p:nvCxnSpPr>
          <p:spPr>
            <a:xfrm flipV="1">
              <a:off x="2689860" y="4922520"/>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994660" y="4914900"/>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223260" y="4922520"/>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 name="Group 37"/>
          <p:cNvGrpSpPr/>
          <p:nvPr/>
        </p:nvGrpSpPr>
        <p:grpSpPr>
          <a:xfrm>
            <a:off x="2819400" y="3134216"/>
            <a:ext cx="2590800" cy="2642936"/>
            <a:chOff x="2819400" y="2133600"/>
            <a:chExt cx="2590800" cy="2209800"/>
          </a:xfrm>
        </p:grpSpPr>
        <p:cxnSp>
          <p:nvCxnSpPr>
            <p:cNvPr id="39" name="Straight Connector 38"/>
            <p:cNvCxnSpPr/>
            <p:nvPr/>
          </p:nvCxnSpPr>
          <p:spPr>
            <a:xfrm>
              <a:off x="2819400" y="4343400"/>
              <a:ext cx="2590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410200" y="2133600"/>
              <a:ext cx="0" cy="220980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p:nvPr/>
        </p:nvCxnSpPr>
        <p:spPr>
          <a:xfrm flipV="1">
            <a:off x="2514600" y="539735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819400" y="538973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048000" y="539735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514600" y="557261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819400" y="556499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048000" y="5572616"/>
            <a:ext cx="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itle 48"/>
          <p:cNvSpPr>
            <a:spLocks noGrp="1"/>
          </p:cNvSpPr>
          <p:nvPr>
            <p:ph type="title"/>
          </p:nvPr>
        </p:nvSpPr>
        <p:spPr/>
        <p:txBody>
          <a:bodyPr/>
          <a:lstStyle/>
          <a:p>
            <a:r>
              <a:rPr lang="en-US" b="1" dirty="0" smtClean="0">
                <a:solidFill>
                  <a:srgbClr val="002060"/>
                </a:solidFill>
                <a:latin typeface="Calibri"/>
              </a:rPr>
              <a:t>AguaClara Stacked Rapid Sand Filtration</a:t>
            </a:r>
            <a:endParaRPr lang="en-US" dirty="0"/>
          </a:p>
        </p:txBody>
      </p:sp>
      <p:pic>
        <p:nvPicPr>
          <p:cNvPr id="50" name="Picture 3">
            <a:hlinkClick r:id="rId4" action="ppaction://hlinksldjump"/>
          </p:cNvPr>
          <p:cNvPicPr>
            <a:picLocks noChangeAspect="1" noChangeArrowheads="1"/>
          </p:cNvPicPr>
          <p:nvPr/>
        </p:nvPicPr>
        <p:blipFill rotWithShape="1">
          <a:blip r:embed="rId3"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4294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500"/>
                                        <p:tgtEl>
                                          <p:spTgt spid="2"/>
                                        </p:tgtEl>
                                      </p:cBhvr>
                                    </p:animEffect>
                                  </p:childTnLst>
                                </p:cTn>
                              </p:par>
                              <p:par>
                                <p:cTn id="20" presetID="22" presetClass="entr" presetSubtype="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up)">
                                      <p:cBhvr>
                                        <p:cTn id="27" dur="500"/>
                                        <p:tgtEl>
                                          <p:spTgt spid="61"/>
                                        </p:tgtEl>
                                      </p:cBhvr>
                                    </p:animEffect>
                                  </p:childTnLst>
                                </p:cTn>
                              </p:par>
                              <p:par>
                                <p:cTn id="28" presetID="22" presetClass="entr" presetSubtype="4"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00"/>
                                        <p:tgtEl>
                                          <p:spTgt spid="54"/>
                                        </p:tgtEl>
                                      </p:cBhvr>
                                    </p:animEffect>
                                  </p:childTnLst>
                                </p:cTn>
                              </p:par>
                              <p:par>
                                <p:cTn id="34" presetID="22" presetClass="entr" presetSubtype="4"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down)">
                                      <p:cBhvr>
                                        <p:cTn id="36" dur="500"/>
                                        <p:tgtEl>
                                          <p:spTgt spid="53"/>
                                        </p:tgtEl>
                                      </p:cBhvr>
                                    </p:animEffect>
                                  </p:childTnLst>
                                </p:cTn>
                              </p:par>
                              <p:par>
                                <p:cTn id="37" presetID="22" presetClass="entr" presetSubtype="4" fill="hold" nodeType="withEffect">
                                  <p:stCondLst>
                                    <p:cond delay="0"/>
                                  </p:stCondLst>
                                  <p:childTnLst>
                                    <p:set>
                                      <p:cBhvr>
                                        <p:cTn id="38" dur="1" fill="hold">
                                          <p:stCondLst>
                                            <p:cond delay="0"/>
                                          </p:stCondLst>
                                        </p:cTn>
                                        <p:tgtEl>
                                          <p:spTgt spid="5136"/>
                                        </p:tgtEl>
                                        <p:attrNameLst>
                                          <p:attrName>style.visibility</p:attrName>
                                        </p:attrNameLst>
                                      </p:cBhvr>
                                      <p:to>
                                        <p:strVal val="visible"/>
                                      </p:to>
                                    </p:set>
                                    <p:animEffect transition="in" filter="wipe(down)">
                                      <p:cBhvr>
                                        <p:cTn id="39" dur="500"/>
                                        <p:tgtEl>
                                          <p:spTgt spid="5136"/>
                                        </p:tgtEl>
                                      </p:cBhvr>
                                    </p:animEffect>
                                  </p:childTnLst>
                                </p:cTn>
                              </p:par>
                              <p:par>
                                <p:cTn id="40" presetID="22" presetClass="entr" presetSubtype="4"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par>
                                <p:cTn id="43" presetID="22" presetClass="entr" presetSubtype="1"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up)">
                                      <p:cBhvr>
                                        <p:cTn id="45" dur="500"/>
                                        <p:tgtEl>
                                          <p:spTgt spid="60"/>
                                        </p:tgtEl>
                                      </p:cBhvr>
                                    </p:animEffect>
                                  </p:childTnLst>
                                </p:cTn>
                              </p:par>
                              <p:par>
                                <p:cTn id="46" presetID="22" presetClass="entr" presetSubtype="4"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down)">
                                      <p:cBhvr>
                                        <p:cTn id="48" dur="500"/>
                                        <p:tgtEl>
                                          <p:spTgt spid="52"/>
                                        </p:tgtEl>
                                      </p:cBhvr>
                                    </p:animEffect>
                                  </p:childTnLst>
                                </p:cTn>
                              </p:par>
                              <p:par>
                                <p:cTn id="49" presetID="22" presetClass="entr" presetSubtype="1"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ipe(up)">
                                      <p:cBhvr>
                                        <p:cTn id="51" dur="500"/>
                                        <p:tgtEl>
                                          <p:spTgt spid="59"/>
                                        </p:tgtEl>
                                      </p:cBhvr>
                                    </p:animEffect>
                                  </p:childTnLst>
                                </p:cTn>
                              </p:par>
                              <p:par>
                                <p:cTn id="52" presetID="22" presetClass="entr" presetSubtype="1"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par>
                                <p:cTn id="55" presetID="22" presetClass="entr" presetSubtype="4"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par>
                                <p:cTn id="58" presetID="22" presetClass="entr" presetSubtype="4"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down)">
                                      <p:cBhvr>
                                        <p:cTn id="60" dur="500"/>
                                        <p:tgtEl>
                                          <p:spTgt spid="42"/>
                                        </p:tgtEl>
                                      </p:cBhvr>
                                    </p:animEffect>
                                  </p:childTnLst>
                                </p:cTn>
                              </p:par>
                              <p:par>
                                <p:cTn id="61" presetID="22" presetClass="entr" presetSubtype="1"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up)">
                                      <p:cBhvr>
                                        <p:cTn id="63" dur="500"/>
                                        <p:tgtEl>
                                          <p:spTgt spid="46"/>
                                        </p:tgtEl>
                                      </p:cBhvr>
                                    </p:animEffect>
                                  </p:childTnLst>
                                </p:cTn>
                              </p:par>
                              <p:par>
                                <p:cTn id="64" presetID="22" presetClass="entr" presetSubtype="4"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00"/>
                                        <p:tgtEl>
                                          <p:spTgt spid="43"/>
                                        </p:tgtEl>
                                      </p:cBhvr>
                                    </p:animEffect>
                                  </p:childTnLst>
                                </p:cTn>
                              </p:par>
                              <p:par>
                                <p:cTn id="67" presetID="22" presetClass="entr" presetSubtype="1"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wipe(up)">
                                      <p:cBhvr>
                                        <p:cTn id="69" dur="500"/>
                                        <p:tgtEl>
                                          <p:spTgt spid="45"/>
                                        </p:tgtEl>
                                      </p:cBhvr>
                                    </p:animEffect>
                                  </p:childTnLst>
                                </p:cTn>
                              </p:par>
                              <p:par>
                                <p:cTn id="70" presetID="1" presetClass="entr" presetSubtype="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down)">
                                      <p:cBhvr>
                                        <p:cTn id="76" dur="500"/>
                                        <p:tgtEl>
                                          <p:spTgt spid="5"/>
                                        </p:tgtEl>
                                      </p:cBhvr>
                                    </p:animEffect>
                                  </p:childTnLst>
                                </p:cTn>
                              </p:par>
                              <p:par>
                                <p:cTn id="77" presetID="22" presetClass="entr" presetSubtype="4"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down)">
                                      <p:cBhvr>
                                        <p:cTn id="79" dur="500"/>
                                        <p:tgtEl>
                                          <p:spTgt spid="3"/>
                                        </p:tgtEl>
                                      </p:cBhvr>
                                    </p:animEffect>
                                  </p:childTnLst>
                                </p:cTn>
                              </p:par>
                              <p:par>
                                <p:cTn id="80" presetID="22" presetClass="entr" presetSubtype="4"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down)">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14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effectLst/>
        </p:spPr>
        <p:txBody>
          <a:bodyPr/>
          <a:lstStyle/>
          <a:p>
            <a:r>
              <a:rPr lang="en-US"/>
              <a:t>Disinfection</a:t>
            </a:r>
          </a:p>
        </p:txBody>
      </p:sp>
      <p:sp>
        <p:nvSpPr>
          <p:cNvPr id="78851" name="Rectangle 3"/>
          <p:cNvSpPr>
            <a:spLocks noGrp="1" noChangeArrowheads="1"/>
          </p:cNvSpPr>
          <p:nvPr>
            <p:ph idx="1"/>
          </p:nvPr>
        </p:nvSpPr>
        <p:spPr>
          <a:xfrm>
            <a:off x="685800" y="1981200"/>
            <a:ext cx="7772400" cy="4572000"/>
          </a:xfrm>
        </p:spPr>
        <p:txBody>
          <a:bodyPr/>
          <a:lstStyle/>
          <a:p>
            <a:r>
              <a:rPr lang="en-US"/>
              <a:t>Disinfection: operations aimed at killing or ____________ pathogenic microorganisms</a:t>
            </a:r>
          </a:p>
          <a:p>
            <a:r>
              <a:rPr lang="en-US"/>
              <a:t>Ideal disinfectant</a:t>
            </a:r>
          </a:p>
          <a:p>
            <a:pPr lvl="1"/>
            <a:r>
              <a:rPr lang="en-US"/>
              <a:t>_______________ </a:t>
            </a:r>
          </a:p>
          <a:p>
            <a:pPr lvl="1"/>
            <a:r>
              <a:rPr lang="en-US"/>
              <a:t>_______________</a:t>
            </a:r>
          </a:p>
          <a:p>
            <a:pPr lvl="1"/>
            <a:r>
              <a:rPr lang="en-US"/>
              <a:t>_______________</a:t>
            </a:r>
          </a:p>
          <a:p>
            <a:pPr lvl="1"/>
            <a:r>
              <a:rPr lang="en-US"/>
              <a:t>_______________ </a:t>
            </a:r>
          </a:p>
          <a:p>
            <a:pPr lvl="1"/>
            <a:r>
              <a:rPr lang="en-US"/>
              <a:t>_______________</a:t>
            </a:r>
          </a:p>
        </p:txBody>
      </p:sp>
      <p:sp>
        <p:nvSpPr>
          <p:cNvPr id="78852" name="Comment 4"/>
          <p:cNvSpPr>
            <a:spLocks noChangeArrowheads="1"/>
          </p:cNvSpPr>
          <p:nvPr/>
        </p:nvSpPr>
        <p:spPr bwMode="auto">
          <a:xfrm>
            <a:off x="1257300" y="2413000"/>
            <a:ext cx="2103438" cy="579438"/>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sz="3200">
                <a:solidFill>
                  <a:schemeClr val="folHlink"/>
                </a:solidFill>
              </a:rPr>
              <a:t>inactivating</a:t>
            </a:r>
          </a:p>
        </p:txBody>
      </p:sp>
      <p:sp>
        <p:nvSpPr>
          <p:cNvPr id="78853" name="Comment 5"/>
          <p:cNvSpPr>
            <a:spLocks noChangeArrowheads="1"/>
          </p:cNvSpPr>
          <p:nvPr/>
        </p:nvSpPr>
        <p:spPr bwMode="auto">
          <a:xfrm>
            <a:off x="1574800" y="3606800"/>
            <a:ext cx="2906713" cy="519113"/>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a:solidFill>
                  <a:schemeClr val="folHlink"/>
                </a:solidFill>
              </a:rPr>
              <a:t>Toxic to pathogens</a:t>
            </a:r>
          </a:p>
        </p:txBody>
      </p:sp>
      <p:sp>
        <p:nvSpPr>
          <p:cNvPr id="78854" name="Comment 6"/>
          <p:cNvSpPr>
            <a:spLocks noChangeArrowheads="1"/>
          </p:cNvSpPr>
          <p:nvPr/>
        </p:nvSpPr>
        <p:spPr bwMode="auto">
          <a:xfrm>
            <a:off x="1574800" y="4121150"/>
            <a:ext cx="3163888" cy="519113"/>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a:solidFill>
                  <a:schemeClr val="folHlink"/>
                </a:solidFill>
              </a:rPr>
              <a:t>Not toxic to humans </a:t>
            </a:r>
          </a:p>
        </p:txBody>
      </p:sp>
      <p:sp>
        <p:nvSpPr>
          <p:cNvPr id="78855" name="Comment 7"/>
          <p:cNvSpPr>
            <a:spLocks noChangeArrowheads="1"/>
          </p:cNvSpPr>
          <p:nvPr/>
        </p:nvSpPr>
        <p:spPr bwMode="auto">
          <a:xfrm>
            <a:off x="1574800" y="4635500"/>
            <a:ext cx="2433638" cy="519113"/>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a:solidFill>
                  <a:schemeClr val="folHlink"/>
                </a:solidFill>
              </a:rPr>
              <a:t>Fast rate of kill </a:t>
            </a:r>
          </a:p>
        </p:txBody>
      </p:sp>
      <p:sp>
        <p:nvSpPr>
          <p:cNvPr id="78856" name="Comment 8"/>
          <p:cNvSpPr>
            <a:spLocks noChangeArrowheads="1"/>
          </p:cNvSpPr>
          <p:nvPr/>
        </p:nvSpPr>
        <p:spPr bwMode="auto">
          <a:xfrm>
            <a:off x="1574800" y="5149850"/>
            <a:ext cx="2954338" cy="519113"/>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a:solidFill>
                  <a:schemeClr val="folHlink"/>
                </a:solidFill>
              </a:rPr>
              <a:t>Residual protection</a:t>
            </a:r>
          </a:p>
        </p:txBody>
      </p:sp>
      <p:sp>
        <p:nvSpPr>
          <p:cNvPr id="78857" name="Comment 9"/>
          <p:cNvSpPr>
            <a:spLocks noChangeArrowheads="1"/>
          </p:cNvSpPr>
          <p:nvPr/>
        </p:nvSpPr>
        <p:spPr bwMode="auto">
          <a:xfrm>
            <a:off x="1574800" y="5664200"/>
            <a:ext cx="1879600" cy="519113"/>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a:solidFill>
                  <a:schemeClr val="folHlink"/>
                </a:solidFill>
              </a:rPr>
              <a:t>Economical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P spid="78854" grpId="0" autoUpdateAnimBg="0"/>
      <p:bldP spid="78855" grpId="0" autoUpdateAnimBg="0"/>
      <p:bldP spid="78856" grpId="0" autoUpdateAnimBg="0"/>
      <p:bldP spid="78857"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effectLst/>
        </p:spPr>
        <p:txBody>
          <a:bodyPr/>
          <a:lstStyle/>
          <a:p>
            <a:r>
              <a:rPr lang="en-US"/>
              <a:t>Disinfection Options</a:t>
            </a:r>
          </a:p>
        </p:txBody>
      </p:sp>
      <p:sp>
        <p:nvSpPr>
          <p:cNvPr id="60419" name="Rectangle 3"/>
          <p:cNvSpPr>
            <a:spLocks noGrp="1" noChangeArrowheads="1"/>
          </p:cNvSpPr>
          <p:nvPr>
            <p:ph idx="1"/>
          </p:nvPr>
        </p:nvSpPr>
        <p:spPr/>
        <p:txBody>
          <a:bodyPr/>
          <a:lstStyle/>
          <a:p>
            <a:r>
              <a:rPr lang="en-US" sz="2800">
                <a:solidFill>
                  <a:schemeClr val="tx2"/>
                </a:solidFill>
              </a:rPr>
              <a:t>Chlorine</a:t>
            </a:r>
          </a:p>
          <a:p>
            <a:pPr lvl="1"/>
            <a:r>
              <a:rPr lang="en-US" sz="2400"/>
              <a:t>chlorine gas</a:t>
            </a:r>
          </a:p>
          <a:p>
            <a:pPr lvl="1"/>
            <a:r>
              <a:rPr lang="en-US" sz="2400"/>
              <a:t>sodium hypochlorite (bleach)</a:t>
            </a:r>
          </a:p>
          <a:p>
            <a:r>
              <a:rPr lang="en-US" sz="2800">
                <a:solidFill>
                  <a:schemeClr val="tx2"/>
                </a:solidFill>
              </a:rPr>
              <a:t>Ozone</a:t>
            </a:r>
          </a:p>
          <a:p>
            <a:r>
              <a:rPr lang="en-US" sz="2800"/>
              <a:t>Irradiation with Ultraviolet light</a:t>
            </a:r>
          </a:p>
          <a:p>
            <a:r>
              <a:rPr lang="en-US" sz="2800"/>
              <a:t>Sonification</a:t>
            </a:r>
          </a:p>
          <a:p>
            <a:r>
              <a:rPr lang="en-US" sz="2800"/>
              <a:t>Electric Current</a:t>
            </a:r>
          </a:p>
          <a:p>
            <a:r>
              <a:rPr lang="en-US" sz="2800"/>
              <a:t>Gamma-ray irradiation</a:t>
            </a:r>
          </a:p>
        </p:txBody>
      </p:sp>
      <p:sp>
        <p:nvSpPr>
          <p:cNvPr id="60420" name="Text Box 4"/>
          <p:cNvSpPr txBox="1">
            <a:spLocks noChangeArrowheads="1"/>
          </p:cNvSpPr>
          <p:nvPr/>
        </p:nvSpPr>
        <p:spPr bwMode="auto">
          <a:xfrm>
            <a:off x="3286125" y="2454275"/>
            <a:ext cx="3806825" cy="457200"/>
          </a:xfrm>
          <a:prstGeom prst="rect">
            <a:avLst/>
          </a:prstGeom>
          <a:noFill/>
          <a:ln w="12700">
            <a:noFill/>
            <a:miter lim="800000"/>
            <a:headEnd type="none" w="lg" len="med"/>
            <a:tailEnd type="none" w="lg" len="med"/>
          </a:ln>
          <a:effectLst/>
        </p:spPr>
        <p:txBody>
          <a:bodyPr wrap="none">
            <a:spAutoFit/>
          </a:bodyPr>
          <a:lstStyle/>
          <a:p>
            <a:r>
              <a:rPr lang="en-US" sz="2400">
                <a:solidFill>
                  <a:schemeClr val="folHlink"/>
                </a:solidFill>
              </a:rPr>
              <a:t>Poisonous gas – risk of a leak</a:t>
            </a:r>
          </a:p>
        </p:txBody>
      </p:sp>
      <p:sp>
        <p:nvSpPr>
          <p:cNvPr id="60421" name="Line 5"/>
          <p:cNvSpPr>
            <a:spLocks noChangeShapeType="1"/>
          </p:cNvSpPr>
          <p:nvPr/>
        </p:nvSpPr>
        <p:spPr bwMode="auto">
          <a:xfrm>
            <a:off x="3378200" y="2870200"/>
            <a:ext cx="36322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pic>
        <p:nvPicPr>
          <p:cNvPr id="60424" name="Picture 8">
            <a:hlinkClick r:id="rId3"/>
          </p:cNvPr>
          <p:cNvPicPr>
            <a:picLocks noChangeAspect="1" noChangeArrowheads="1"/>
          </p:cNvPicPr>
          <p:nvPr/>
        </p:nvPicPr>
        <p:blipFill>
          <a:blip r:embed="rId4" cstate="print"/>
          <a:srcRect/>
          <a:stretch>
            <a:fillRect/>
          </a:stretch>
        </p:blipFill>
        <p:spPr bwMode="auto">
          <a:xfrm>
            <a:off x="6040438" y="3633788"/>
            <a:ext cx="1381125" cy="962025"/>
          </a:xfrm>
          <a:prstGeom prst="rect">
            <a:avLst/>
          </a:prstGeom>
          <a:noFill/>
          <a:ln w="12700">
            <a:noFill/>
            <a:miter lim="800000"/>
            <a:headEnd type="none" w="lg" len="med"/>
            <a:tailEnd type="none" w="lg" len="me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effectLst/>
        </p:spPr>
        <p:txBody>
          <a:bodyPr/>
          <a:lstStyle/>
          <a:p>
            <a:r>
              <a:rPr lang="en-US"/>
              <a:t>Chlorine</a:t>
            </a:r>
          </a:p>
        </p:txBody>
      </p:sp>
      <p:sp>
        <p:nvSpPr>
          <p:cNvPr id="80899" name="Rectangle 3"/>
          <p:cNvSpPr>
            <a:spLocks noGrp="1" noChangeArrowheads="1"/>
          </p:cNvSpPr>
          <p:nvPr>
            <p:ph idx="1"/>
          </p:nvPr>
        </p:nvSpPr>
        <p:spPr/>
        <p:txBody>
          <a:bodyPr/>
          <a:lstStyle/>
          <a:p>
            <a:pPr>
              <a:lnSpc>
                <a:spcPct val="90000"/>
              </a:lnSpc>
            </a:pPr>
            <a:r>
              <a:rPr lang="en-US" sz="2800"/>
              <a:t>First large-scale chlorination was in 1908 at the Boonton Reservoir of the Jersey City Water Works in the United States</a:t>
            </a:r>
          </a:p>
          <a:p>
            <a:pPr>
              <a:lnSpc>
                <a:spcPct val="90000"/>
              </a:lnSpc>
            </a:pPr>
            <a:r>
              <a:rPr lang="en-US" sz="2800"/>
              <a:t>Widely used in the US</a:t>
            </a:r>
          </a:p>
          <a:p>
            <a:pPr>
              <a:lnSpc>
                <a:spcPct val="90000"/>
              </a:lnSpc>
            </a:pPr>
            <a:r>
              <a:rPr lang="en-US" sz="2800"/>
              <a:t>Typical dosage (1-5 mg/L) </a:t>
            </a:r>
          </a:p>
          <a:p>
            <a:pPr lvl="1">
              <a:lnSpc>
                <a:spcPct val="90000"/>
              </a:lnSpc>
            </a:pPr>
            <a:r>
              <a:rPr lang="en-US" sz="2400"/>
              <a:t>variable, based on the chlorine demand</a:t>
            </a:r>
          </a:p>
          <a:p>
            <a:pPr lvl="1">
              <a:lnSpc>
                <a:spcPct val="90000"/>
              </a:lnSpc>
            </a:pPr>
            <a:r>
              <a:rPr lang="en-US" sz="2400"/>
              <a:t>goal of 0.2 mg/L </a:t>
            </a:r>
            <a:r>
              <a:rPr lang="en-US" sz="3200">
                <a:solidFill>
                  <a:schemeClr val="tx2"/>
                </a:solidFill>
              </a:rPr>
              <a:t>residual</a:t>
            </a:r>
            <a:endParaRPr lang="en-US" sz="2400"/>
          </a:p>
          <a:p>
            <a:pPr>
              <a:lnSpc>
                <a:spcPct val="90000"/>
              </a:lnSpc>
            </a:pPr>
            <a:r>
              <a:rPr lang="en-US" sz="2800"/>
              <a:t>Trihalomethanes (EPA primary standard is 0.08 mg/L)</a:t>
            </a:r>
          </a:p>
        </p:txBody>
      </p:sp>
      <p:sp>
        <p:nvSpPr>
          <p:cNvPr id="80900" name="Text Box 4"/>
          <p:cNvSpPr txBox="1">
            <a:spLocks noChangeArrowheads="1"/>
          </p:cNvSpPr>
          <p:nvPr/>
        </p:nvSpPr>
        <p:spPr bwMode="auto">
          <a:xfrm>
            <a:off x="3298825" y="5426075"/>
            <a:ext cx="4376738"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Pathogen/carcinogen tradeoff</a:t>
            </a:r>
          </a:p>
        </p:txBody>
      </p:sp>
      <p:sp>
        <p:nvSpPr>
          <p:cNvPr id="80901" name="Line 5"/>
          <p:cNvSpPr>
            <a:spLocks noChangeShapeType="1"/>
          </p:cNvSpPr>
          <p:nvPr/>
        </p:nvSpPr>
        <p:spPr bwMode="auto">
          <a:xfrm>
            <a:off x="3340100" y="5918200"/>
            <a:ext cx="4241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80903" name="AutoShape 7"/>
          <p:cNvSpPr>
            <a:spLocks noChangeArrowheads="1"/>
          </p:cNvSpPr>
          <p:nvPr/>
        </p:nvSpPr>
        <p:spPr bwMode="auto">
          <a:xfrm>
            <a:off x="5994400" y="3022600"/>
            <a:ext cx="2794000" cy="1143000"/>
          </a:xfrm>
          <a:prstGeom prst="wedgeEllipseCallout">
            <a:avLst>
              <a:gd name="adj1" fmla="val -47046"/>
              <a:gd name="adj2" fmla="val 51806"/>
            </a:avLst>
          </a:prstGeom>
          <a:noFill/>
          <a:ln w="12700">
            <a:solidFill>
              <a:schemeClr val="tx1"/>
            </a:solidFill>
            <a:miter lim="800000"/>
            <a:headEnd type="none" w="lg" len="med"/>
            <a:tailEnd type="none" w="lg" len="med"/>
          </a:ln>
          <a:effectLst/>
        </p:spPr>
        <p:txBody>
          <a:bodyPr anchor="ctr"/>
          <a:lstStyle/>
          <a:p>
            <a:r>
              <a:rPr lang="en-US" sz="2000">
                <a:solidFill>
                  <a:schemeClr val="folHlink"/>
                </a:solidFill>
              </a:rPr>
              <a:t>Chlorine oxidizes organic matter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9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9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autoUpdateAnimBg="0"/>
      <p:bldP spid="80903"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effectLst/>
        </p:spPr>
        <p:txBody>
          <a:bodyPr/>
          <a:lstStyle/>
          <a:p>
            <a:r>
              <a:rPr lang="en-US"/>
              <a:t>Chlorine Reactions</a:t>
            </a:r>
          </a:p>
        </p:txBody>
      </p:sp>
      <p:sp>
        <p:nvSpPr>
          <p:cNvPr id="81923" name="Rectangle 3"/>
          <p:cNvSpPr>
            <a:spLocks noGrp="1" noChangeArrowheads="1"/>
          </p:cNvSpPr>
          <p:nvPr>
            <p:ph idx="1"/>
          </p:nvPr>
        </p:nvSpPr>
        <p:spPr>
          <a:xfrm>
            <a:off x="685800" y="2209800"/>
            <a:ext cx="7772400" cy="4114800"/>
          </a:xfrm>
        </p:spPr>
        <p:txBody>
          <a:bodyPr/>
          <a:lstStyle/>
          <a:p>
            <a:pPr algn="ctr">
              <a:lnSpc>
                <a:spcPct val="90000"/>
              </a:lnSpc>
              <a:buFont typeface="Wingdings" pitchFamily="2" charset="2"/>
              <a:buNone/>
            </a:pPr>
            <a:r>
              <a:rPr lang="en-US"/>
              <a:t>Cl</a:t>
            </a:r>
            <a:r>
              <a:rPr lang="en-US" baseline="-25000"/>
              <a:t>2</a:t>
            </a:r>
            <a:r>
              <a:rPr lang="en-US"/>
              <a:t> + H</a:t>
            </a:r>
            <a:r>
              <a:rPr lang="en-US" baseline="-25000"/>
              <a:t>2</a:t>
            </a:r>
            <a:r>
              <a:rPr lang="en-US"/>
              <a:t>O </a:t>
            </a:r>
            <a:r>
              <a:rPr lang="en-US">
                <a:sym typeface="Symbol" pitchFamily="18" charset="2"/>
              </a:rPr>
              <a:t> H</a:t>
            </a:r>
            <a:r>
              <a:rPr lang="en-US" baseline="30000">
                <a:sym typeface="Symbol" pitchFamily="18" charset="2"/>
              </a:rPr>
              <a:t>+</a:t>
            </a:r>
            <a:r>
              <a:rPr lang="en-US">
                <a:sym typeface="Symbol" pitchFamily="18" charset="2"/>
              </a:rPr>
              <a:t> + HOCl + Cl</a:t>
            </a:r>
            <a:r>
              <a:rPr lang="en-US" baseline="30000">
                <a:sym typeface="Symbol" pitchFamily="18" charset="2"/>
              </a:rPr>
              <a:t>-</a:t>
            </a:r>
            <a:endParaRPr lang="en-US">
              <a:sym typeface="Symbol" pitchFamily="18" charset="2"/>
            </a:endParaRPr>
          </a:p>
          <a:p>
            <a:pPr algn="ctr">
              <a:lnSpc>
                <a:spcPct val="90000"/>
              </a:lnSpc>
              <a:buFont typeface="Wingdings" pitchFamily="2" charset="2"/>
              <a:buNone/>
            </a:pPr>
            <a:r>
              <a:rPr lang="en-US">
                <a:sym typeface="Symbol" pitchFamily="18" charset="2"/>
              </a:rPr>
              <a:t>HOCl  H</a:t>
            </a:r>
            <a:r>
              <a:rPr lang="en-US" baseline="30000">
                <a:sym typeface="Symbol" pitchFamily="18" charset="2"/>
              </a:rPr>
              <a:t>+</a:t>
            </a:r>
            <a:r>
              <a:rPr lang="en-US">
                <a:sym typeface="Symbol" pitchFamily="18" charset="2"/>
              </a:rPr>
              <a:t> + OCl</a:t>
            </a:r>
            <a:r>
              <a:rPr lang="en-US" baseline="30000">
                <a:sym typeface="Symbol" pitchFamily="18" charset="2"/>
              </a:rPr>
              <a:t>-</a:t>
            </a:r>
            <a:endParaRPr lang="en-US">
              <a:sym typeface="Symbol" pitchFamily="18" charset="2"/>
            </a:endParaRPr>
          </a:p>
          <a:p>
            <a:pPr>
              <a:lnSpc>
                <a:spcPct val="90000"/>
              </a:lnSpc>
            </a:pPr>
            <a:r>
              <a:rPr lang="en-US">
                <a:sym typeface="Symbol" pitchFamily="18" charset="2"/>
              </a:rPr>
              <a:t>The sum of HOCl and OCl</a:t>
            </a:r>
            <a:r>
              <a:rPr lang="en-US" baseline="30000">
                <a:sym typeface="Symbol" pitchFamily="18" charset="2"/>
              </a:rPr>
              <a:t>-</a:t>
            </a:r>
            <a:r>
              <a:rPr lang="en-US">
                <a:sym typeface="Symbol" pitchFamily="18" charset="2"/>
              </a:rPr>
              <a:t> is called the </a:t>
            </a:r>
            <a:r>
              <a:rPr lang="en-US" i="1">
                <a:sym typeface="Symbol" pitchFamily="18" charset="2"/>
              </a:rPr>
              <a:t>____ ______ _______</a:t>
            </a:r>
            <a:endParaRPr lang="en-US">
              <a:sym typeface="Symbol" pitchFamily="18" charset="2"/>
            </a:endParaRPr>
          </a:p>
          <a:p>
            <a:pPr>
              <a:lnSpc>
                <a:spcPct val="90000"/>
              </a:lnSpc>
            </a:pPr>
            <a:r>
              <a:rPr lang="en-US">
                <a:sym typeface="Symbol" pitchFamily="18" charset="2"/>
              </a:rPr>
              <a:t>HOCl is the more effective disinfectant</a:t>
            </a:r>
          </a:p>
          <a:p>
            <a:pPr>
              <a:lnSpc>
                <a:spcPct val="90000"/>
              </a:lnSpc>
            </a:pPr>
            <a:r>
              <a:rPr lang="en-US">
                <a:sym typeface="Symbol" pitchFamily="18" charset="2"/>
              </a:rPr>
              <a:t>Therefore chlorine disinfection is more effective at ________ pH</a:t>
            </a:r>
          </a:p>
          <a:p>
            <a:pPr>
              <a:lnSpc>
                <a:spcPct val="90000"/>
              </a:lnSpc>
            </a:pPr>
            <a:r>
              <a:rPr lang="en-US">
                <a:sym typeface="Symbol" pitchFamily="18" charset="2"/>
              </a:rPr>
              <a:t>HOCl and OCl</a:t>
            </a:r>
            <a:r>
              <a:rPr lang="en-US" baseline="30000">
                <a:sym typeface="Symbol" pitchFamily="18" charset="2"/>
              </a:rPr>
              <a:t>-</a:t>
            </a:r>
            <a:r>
              <a:rPr lang="en-US">
                <a:sym typeface="Symbol" pitchFamily="18" charset="2"/>
              </a:rPr>
              <a:t> are in equilibrium at pH 7.5</a:t>
            </a:r>
          </a:p>
        </p:txBody>
      </p:sp>
      <p:sp>
        <p:nvSpPr>
          <p:cNvPr id="81924" name="Comment 4"/>
          <p:cNvSpPr>
            <a:spLocks noChangeArrowheads="1"/>
          </p:cNvSpPr>
          <p:nvPr/>
        </p:nvSpPr>
        <p:spPr bwMode="auto">
          <a:xfrm>
            <a:off x="1066800" y="3670300"/>
            <a:ext cx="3638550" cy="579438"/>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sz="3200">
                <a:solidFill>
                  <a:schemeClr val="folHlink"/>
                </a:solidFill>
              </a:rPr>
              <a:t>free chlorine residual</a:t>
            </a:r>
          </a:p>
        </p:txBody>
      </p:sp>
      <p:sp>
        <p:nvSpPr>
          <p:cNvPr id="81925" name="Comment 5"/>
          <p:cNvSpPr>
            <a:spLocks noChangeArrowheads="1"/>
          </p:cNvSpPr>
          <p:nvPr/>
        </p:nvSpPr>
        <p:spPr bwMode="auto">
          <a:xfrm>
            <a:off x="3278278" y="5167462"/>
            <a:ext cx="793750" cy="579438"/>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sz="3200" dirty="0">
                <a:solidFill>
                  <a:schemeClr val="folHlink"/>
                </a:solidFill>
              </a:rPr>
              <a:t>low</a:t>
            </a:r>
          </a:p>
        </p:txBody>
      </p:sp>
      <p:sp>
        <p:nvSpPr>
          <p:cNvPr id="81926" name="Text Box 6"/>
          <p:cNvSpPr txBox="1">
            <a:spLocks noChangeArrowheads="1"/>
          </p:cNvSpPr>
          <p:nvPr/>
        </p:nvSpPr>
        <p:spPr bwMode="auto">
          <a:xfrm>
            <a:off x="4759325" y="1641475"/>
            <a:ext cx="561975"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+1</a:t>
            </a:r>
          </a:p>
        </p:txBody>
      </p:sp>
      <p:sp>
        <p:nvSpPr>
          <p:cNvPr id="81927" name="Text Box 7"/>
          <p:cNvSpPr txBox="1">
            <a:spLocks noChangeArrowheads="1"/>
          </p:cNvSpPr>
          <p:nvPr/>
        </p:nvSpPr>
        <p:spPr bwMode="auto">
          <a:xfrm>
            <a:off x="5356225" y="1641475"/>
            <a:ext cx="481013"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-2</a:t>
            </a:r>
          </a:p>
        </p:txBody>
      </p:sp>
      <p:sp>
        <p:nvSpPr>
          <p:cNvPr id="81928" name="Text Box 8"/>
          <p:cNvSpPr txBox="1">
            <a:spLocks noChangeArrowheads="1"/>
          </p:cNvSpPr>
          <p:nvPr/>
        </p:nvSpPr>
        <p:spPr bwMode="auto">
          <a:xfrm>
            <a:off x="5826125" y="1641475"/>
            <a:ext cx="561975"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+1</a:t>
            </a:r>
          </a:p>
        </p:txBody>
      </p:sp>
      <p:sp>
        <p:nvSpPr>
          <p:cNvPr id="81929" name="Text Box 9"/>
          <p:cNvSpPr txBox="1">
            <a:spLocks noChangeArrowheads="1"/>
          </p:cNvSpPr>
          <p:nvPr/>
        </p:nvSpPr>
        <p:spPr bwMode="auto">
          <a:xfrm>
            <a:off x="2092325" y="1641475"/>
            <a:ext cx="361950"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0</a:t>
            </a:r>
          </a:p>
        </p:txBody>
      </p:sp>
      <p:sp>
        <p:nvSpPr>
          <p:cNvPr id="81930" name="Text Box 10"/>
          <p:cNvSpPr txBox="1">
            <a:spLocks noChangeArrowheads="1"/>
          </p:cNvSpPr>
          <p:nvPr/>
        </p:nvSpPr>
        <p:spPr bwMode="auto">
          <a:xfrm>
            <a:off x="390525" y="1641475"/>
            <a:ext cx="1347788" cy="519113"/>
          </a:xfrm>
          <a:prstGeom prst="rect">
            <a:avLst/>
          </a:prstGeom>
          <a:noFill/>
          <a:ln w="12700">
            <a:noFill/>
            <a:miter lim="800000"/>
            <a:headEnd type="none" w="lg" len="med"/>
            <a:tailEnd type="none" w="lg" len="med"/>
          </a:ln>
          <a:effectLst/>
        </p:spPr>
        <p:txBody>
          <a:bodyPr wrap="none">
            <a:spAutoFit/>
          </a:bodyPr>
          <a:lstStyle/>
          <a:p>
            <a:r>
              <a:rPr lang="en-US"/>
              <a:t>Charges</a:t>
            </a:r>
          </a:p>
        </p:txBody>
      </p:sp>
      <p:sp>
        <p:nvSpPr>
          <p:cNvPr id="81931" name="Line 11"/>
          <p:cNvSpPr>
            <a:spLocks noChangeShapeType="1"/>
          </p:cNvSpPr>
          <p:nvPr/>
        </p:nvSpPr>
        <p:spPr bwMode="auto">
          <a:xfrm>
            <a:off x="5156200" y="2082800"/>
            <a:ext cx="127000" cy="177800"/>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
        <p:nvSpPr>
          <p:cNvPr id="81932" name="Line 12"/>
          <p:cNvSpPr>
            <a:spLocks noChangeShapeType="1"/>
          </p:cNvSpPr>
          <p:nvPr/>
        </p:nvSpPr>
        <p:spPr bwMode="auto">
          <a:xfrm>
            <a:off x="5651500" y="2057400"/>
            <a:ext cx="0" cy="22860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81933" name="Line 13"/>
          <p:cNvSpPr>
            <a:spLocks noChangeShapeType="1"/>
          </p:cNvSpPr>
          <p:nvPr/>
        </p:nvSpPr>
        <p:spPr bwMode="auto">
          <a:xfrm flipH="1">
            <a:off x="6032500" y="2082800"/>
            <a:ext cx="127000" cy="177800"/>
          </a:xfrm>
          <a:prstGeom prst="line">
            <a:avLst/>
          </a:prstGeom>
          <a:noFill/>
          <a:ln w="12700">
            <a:solidFill>
              <a:schemeClr val="tx1"/>
            </a:solidFill>
            <a:round/>
            <a:headEnd type="none" w="lg" len="med"/>
            <a:tailEnd type="triangle" w="lg" len="med"/>
          </a:ln>
          <a:effectLst/>
        </p:spPr>
        <p:txBody>
          <a:bodyPr wrap="none" anchor="ctr">
            <a:spAutoFit/>
          </a:bodyPr>
          <a:lstStyle/>
          <a:p>
            <a:endParaRPr lang="en-US"/>
          </a:p>
        </p:txBody>
      </p:sp>
      <p:sp>
        <p:nvSpPr>
          <p:cNvPr id="81934" name="Text Box 14"/>
          <p:cNvSpPr txBox="1">
            <a:spLocks noChangeArrowheads="1"/>
          </p:cNvSpPr>
          <p:nvPr/>
        </p:nvSpPr>
        <p:spPr bwMode="auto">
          <a:xfrm>
            <a:off x="6562725" y="1641475"/>
            <a:ext cx="481013"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-1</a:t>
            </a:r>
          </a:p>
        </p:txBody>
      </p:sp>
      <p:sp>
        <p:nvSpPr>
          <p:cNvPr id="81935" name="Line 15"/>
          <p:cNvSpPr>
            <a:spLocks noChangeShapeType="1"/>
          </p:cNvSpPr>
          <p:nvPr/>
        </p:nvSpPr>
        <p:spPr bwMode="auto">
          <a:xfrm>
            <a:off x="6819900" y="2057400"/>
            <a:ext cx="0" cy="22860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81936" name="Line 16"/>
          <p:cNvSpPr>
            <a:spLocks noChangeShapeType="1"/>
          </p:cNvSpPr>
          <p:nvPr/>
        </p:nvSpPr>
        <p:spPr bwMode="auto">
          <a:xfrm>
            <a:off x="2260600" y="2057400"/>
            <a:ext cx="0" cy="228600"/>
          </a:xfrm>
          <a:prstGeom prst="line">
            <a:avLst/>
          </a:prstGeom>
          <a:noFill/>
          <a:ln w="12700">
            <a:solidFill>
              <a:schemeClr val="tx1"/>
            </a:solidFill>
            <a:round/>
            <a:headEnd type="none" w="lg" len="med"/>
            <a:tailEnd type="triangle" w="lg" len="med"/>
          </a:ln>
          <a:effectLst/>
        </p:spPr>
        <p:txBody>
          <a:bodyPr anchor="ctr">
            <a:spAutoFit/>
          </a:bodyPr>
          <a:lstStyle/>
          <a:p>
            <a:endParaRPr lang="en-US"/>
          </a:p>
        </p:txBody>
      </p:sp>
      <p:sp>
        <p:nvSpPr>
          <p:cNvPr id="81937" name="Text Box 17"/>
          <p:cNvSpPr txBox="1">
            <a:spLocks noChangeArrowheads="1"/>
          </p:cNvSpPr>
          <p:nvPr/>
        </p:nvSpPr>
        <p:spPr bwMode="auto">
          <a:xfrm>
            <a:off x="0" y="2771775"/>
            <a:ext cx="2878138"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Hypochlorous acid</a:t>
            </a:r>
          </a:p>
        </p:txBody>
      </p:sp>
      <p:sp>
        <p:nvSpPr>
          <p:cNvPr id="81938" name="Text Box 18"/>
          <p:cNvSpPr txBox="1">
            <a:spLocks noChangeArrowheads="1"/>
          </p:cNvSpPr>
          <p:nvPr/>
        </p:nvSpPr>
        <p:spPr bwMode="auto">
          <a:xfrm>
            <a:off x="6542088" y="2782888"/>
            <a:ext cx="2601912" cy="519112"/>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Hypochlorite ion</a:t>
            </a:r>
          </a:p>
        </p:txBody>
      </p:sp>
      <p:sp>
        <p:nvSpPr>
          <p:cNvPr id="81939" name="Line 19"/>
          <p:cNvSpPr>
            <a:spLocks noChangeShapeType="1"/>
          </p:cNvSpPr>
          <p:nvPr/>
        </p:nvSpPr>
        <p:spPr bwMode="auto">
          <a:xfrm>
            <a:off x="0" y="3213100"/>
            <a:ext cx="27305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
        <p:nvSpPr>
          <p:cNvPr id="81940" name="Line 20"/>
          <p:cNvSpPr>
            <a:spLocks noChangeShapeType="1"/>
          </p:cNvSpPr>
          <p:nvPr/>
        </p:nvSpPr>
        <p:spPr bwMode="auto">
          <a:xfrm>
            <a:off x="6667500" y="3213100"/>
            <a:ext cx="24765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2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19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193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193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19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utoUpdateAnimBg="0"/>
      <p:bldP spid="81925" grpId="0" autoUpdateAnimBg="0"/>
      <p:bldP spid="81926" grpId="0" build="p" autoUpdateAnimBg="0"/>
      <p:bldP spid="81927" grpId="0" build="p" autoUpdateAnimBg="0"/>
      <p:bldP spid="81928" grpId="0" build="p" autoUpdateAnimBg="0"/>
      <p:bldP spid="81929" grpId="0" build="p" autoUpdateAnimBg="0"/>
      <p:bldP spid="81934" grpId="0" build="p" autoUpdateAnimBg="0"/>
      <p:bldP spid="81937" grpId="0" build="p" autoUpdateAnimBg="0"/>
      <p:bldP spid="81938"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effectLst/>
        </p:spPr>
        <p:txBody>
          <a:bodyPr/>
          <a:lstStyle/>
          <a:p>
            <a:r>
              <a:rPr lang="en-US"/>
              <a:t>EPA Pathogen Inactivation Requirements</a:t>
            </a:r>
          </a:p>
        </p:txBody>
      </p:sp>
      <p:sp>
        <p:nvSpPr>
          <p:cNvPr id="83971" name="Rectangle 3"/>
          <p:cNvSpPr>
            <a:spLocks noGrp="1" noChangeArrowheads="1"/>
          </p:cNvSpPr>
          <p:nvPr>
            <p:ph idx="1"/>
          </p:nvPr>
        </p:nvSpPr>
        <p:spPr>
          <a:xfrm>
            <a:off x="685800" y="2095500"/>
            <a:ext cx="7772400" cy="4114800"/>
          </a:xfrm>
        </p:spPr>
        <p:txBody>
          <a:bodyPr/>
          <a:lstStyle/>
          <a:p>
            <a:r>
              <a:rPr lang="en-US"/>
              <a:t>SDWA requires 99.9% inactivation for </a:t>
            </a:r>
            <a:r>
              <a:rPr lang="en-US" i="1"/>
              <a:t>Giardia</a:t>
            </a:r>
            <a:r>
              <a:rPr lang="en-US"/>
              <a:t> and 99.99% inactivation of viruses</a:t>
            </a:r>
          </a:p>
          <a:p>
            <a:r>
              <a:rPr lang="en-US" i="1"/>
              <a:t>Giardia</a:t>
            </a:r>
            <a:r>
              <a:rPr lang="en-US"/>
              <a:t> is more difficult to kill with chlorine than viruses and thus </a:t>
            </a:r>
            <a:r>
              <a:rPr lang="en-US" i="1"/>
              <a:t>Giardia</a:t>
            </a:r>
            <a:r>
              <a:rPr lang="en-US"/>
              <a:t> inactivation determines the CT</a:t>
            </a:r>
          </a:p>
        </p:txBody>
      </p:sp>
      <p:sp>
        <p:nvSpPr>
          <p:cNvPr id="83972" name="Rectangle 4"/>
          <p:cNvSpPr>
            <a:spLocks noChangeArrowheads="1"/>
          </p:cNvSpPr>
          <p:nvPr/>
        </p:nvSpPr>
        <p:spPr bwMode="auto">
          <a:xfrm>
            <a:off x="5392738" y="4549775"/>
            <a:ext cx="3751262" cy="579438"/>
          </a:xfrm>
          <a:prstGeom prst="rect">
            <a:avLst/>
          </a:prstGeom>
          <a:noFill/>
          <a:ln w="12700">
            <a:noFill/>
            <a:miter lim="800000"/>
            <a:headEnd type="none" w="lg" len="med"/>
            <a:tailEnd type="none" w="lg" len="med"/>
          </a:ln>
          <a:effectLst/>
        </p:spPr>
        <p:txBody>
          <a:bodyPr wrap="none">
            <a:spAutoFit/>
          </a:bodyPr>
          <a:lstStyle/>
          <a:p>
            <a:r>
              <a:rPr lang="en-US" sz="3200">
                <a:solidFill>
                  <a:schemeClr val="folHlink"/>
                </a:solidFill>
              </a:rPr>
              <a:t>Concentration x Time</a:t>
            </a:r>
          </a:p>
        </p:txBody>
      </p:sp>
      <p:sp>
        <p:nvSpPr>
          <p:cNvPr id="83973" name="Line 5"/>
          <p:cNvSpPr>
            <a:spLocks noChangeShapeType="1"/>
          </p:cNvSpPr>
          <p:nvPr/>
        </p:nvSpPr>
        <p:spPr bwMode="auto">
          <a:xfrm>
            <a:off x="5568950" y="5054600"/>
            <a:ext cx="3530600" cy="0"/>
          </a:xfrm>
          <a:prstGeom prst="line">
            <a:avLst/>
          </a:prstGeom>
          <a:noFill/>
          <a:ln w="12700">
            <a:solidFill>
              <a:schemeClr val="tx1"/>
            </a:solidFill>
            <a:round/>
            <a:headEnd type="none" w="lg" len="med"/>
            <a:tailEnd type="none" w="lg" len="med"/>
          </a:ln>
          <a:effectLst/>
        </p:spPr>
        <p:txBody>
          <a:bodyPr anchor="ctr">
            <a:spAutoFit/>
          </a:bodyPr>
          <a:lstStyle/>
          <a:p>
            <a:endParaRPr lang="en-US"/>
          </a:p>
        </p:txBody>
      </p:sp>
      <p:sp>
        <p:nvSpPr>
          <p:cNvPr id="83974" name="Text Box 6"/>
          <p:cNvSpPr txBox="1">
            <a:spLocks noChangeArrowheads="1"/>
          </p:cNvSpPr>
          <p:nvPr/>
        </p:nvSpPr>
        <p:spPr bwMode="auto">
          <a:xfrm>
            <a:off x="0" y="5172075"/>
            <a:ext cx="9144000" cy="1800225"/>
          </a:xfrm>
          <a:prstGeom prst="rect">
            <a:avLst/>
          </a:prstGeom>
          <a:noFill/>
          <a:ln w="12700">
            <a:noFill/>
            <a:miter lim="800000"/>
            <a:headEnd type="none" w="lg" len="med"/>
            <a:tailEnd type="none" w="lg" len="med"/>
          </a:ln>
          <a:effectLst/>
        </p:spPr>
        <p:txBody>
          <a:bodyPr>
            <a:spAutoFit/>
          </a:bodyPr>
          <a:lstStyle/>
          <a:p>
            <a:r>
              <a:rPr lang="en-US"/>
              <a:t>Enumerating </a:t>
            </a:r>
            <a:r>
              <a:rPr lang="en-US" i="1"/>
              <a:t>Giardia</a:t>
            </a:r>
            <a:r>
              <a:rPr lang="en-US"/>
              <a:t> is difficult, time-consuming and costly.</a:t>
            </a:r>
          </a:p>
          <a:p>
            <a:r>
              <a:rPr lang="en-US"/>
              <a:t>How would you ensure that water treatment plants meet this criteria?</a:t>
            </a:r>
          </a:p>
          <a:p>
            <a:r>
              <a:rPr lang="en-US"/>
              <a:t>Where are Giardia removed/inactivated?</a:t>
            </a:r>
          </a:p>
        </p:txBody>
      </p:sp>
      <p:sp>
        <p:nvSpPr>
          <p:cNvPr id="83975" name="Text Box 7"/>
          <p:cNvSpPr txBox="1">
            <a:spLocks noChangeArrowheads="1"/>
          </p:cNvSpPr>
          <p:nvPr/>
        </p:nvSpPr>
        <p:spPr bwMode="auto">
          <a:xfrm>
            <a:off x="1216025" y="1704975"/>
            <a:ext cx="3746500" cy="519113"/>
          </a:xfrm>
          <a:prstGeom prst="rect">
            <a:avLst/>
          </a:prstGeom>
          <a:noFill/>
          <a:ln w="12700">
            <a:noFill/>
            <a:miter lim="800000"/>
            <a:headEnd type="none" w="lg" len="med"/>
            <a:tailEnd type="none" w="lg" len="med"/>
          </a:ln>
          <a:effectLst/>
        </p:spPr>
        <p:txBody>
          <a:bodyPr wrap="none">
            <a:spAutoFit/>
          </a:bodyPr>
          <a:lstStyle/>
          <a:p>
            <a:r>
              <a:rPr lang="en-US">
                <a:solidFill>
                  <a:schemeClr val="folHlink"/>
                </a:solidFill>
              </a:rPr>
              <a:t>Safe Drinking Water Act</a:t>
            </a:r>
          </a:p>
        </p:txBody>
      </p:sp>
      <p:sp>
        <p:nvSpPr>
          <p:cNvPr id="83976" name="Line 8"/>
          <p:cNvSpPr>
            <a:spLocks noChangeShapeType="1"/>
          </p:cNvSpPr>
          <p:nvPr/>
        </p:nvSpPr>
        <p:spPr bwMode="auto">
          <a:xfrm>
            <a:off x="1282700" y="2120900"/>
            <a:ext cx="36068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9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9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97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397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397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39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autoUpdateAnimBg="0"/>
      <p:bldP spid="83974" grpId="0" build="p" autoUpdateAnimBg="0"/>
      <p:bldP spid="83975" grpId="0" build="p" autoUpdateAnimBg="0"/>
      <p:bldP spid="8397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effectLst/>
        </p:spPr>
        <p:txBody>
          <a:bodyPr/>
          <a:lstStyle/>
          <a:p>
            <a:r>
              <a:rPr lang="en-US"/>
              <a:t>EPA Credits for </a:t>
            </a:r>
            <a:r>
              <a:rPr lang="en-US" i="1"/>
              <a:t>Giardia</a:t>
            </a:r>
            <a:r>
              <a:rPr lang="en-US"/>
              <a:t> Inactivation</a:t>
            </a:r>
          </a:p>
        </p:txBody>
      </p:sp>
      <p:sp>
        <p:nvSpPr>
          <p:cNvPr id="84995" name="Rectangle 3"/>
          <p:cNvSpPr>
            <a:spLocks noGrp="1" noChangeArrowheads="1"/>
          </p:cNvSpPr>
          <p:nvPr>
            <p:ph idx="1"/>
          </p:nvPr>
        </p:nvSpPr>
        <p:spPr>
          <a:xfrm>
            <a:off x="685800" y="1981200"/>
            <a:ext cx="7772400" cy="2819400"/>
          </a:xfrm>
        </p:spPr>
        <p:txBody>
          <a:bodyPr/>
          <a:lstStyle/>
          <a:p>
            <a:pPr>
              <a:buFont typeface="Wingdings" pitchFamily="2" charset="2"/>
              <a:buNone/>
              <a:tabLst>
                <a:tab pos="5372100" algn="ctr"/>
              </a:tabLst>
            </a:pPr>
            <a:r>
              <a:rPr lang="en-US" u="sng"/>
              <a:t>Treatment type	Credit</a:t>
            </a:r>
          </a:p>
          <a:p>
            <a:pPr>
              <a:buFont typeface="Wingdings" pitchFamily="2" charset="2"/>
              <a:buNone/>
              <a:tabLst>
                <a:tab pos="5372100" algn="ctr"/>
              </a:tabLst>
            </a:pPr>
            <a:r>
              <a:rPr lang="en-US"/>
              <a:t>Conventional Filtration	99.7%</a:t>
            </a:r>
          </a:p>
          <a:p>
            <a:pPr>
              <a:buFont typeface="Wingdings" pitchFamily="2" charset="2"/>
              <a:buNone/>
              <a:tabLst>
                <a:tab pos="5372100" algn="ctr"/>
              </a:tabLst>
            </a:pPr>
            <a:r>
              <a:rPr lang="en-US"/>
              <a:t>Direct Filtration*	99%</a:t>
            </a:r>
          </a:p>
          <a:p>
            <a:pPr>
              <a:buFont typeface="Wingdings" pitchFamily="2" charset="2"/>
              <a:buNone/>
              <a:tabLst>
                <a:tab pos="5372100" algn="ctr"/>
              </a:tabLst>
            </a:pPr>
            <a:r>
              <a:rPr lang="en-US"/>
              <a:t>Disinfection	f(time, conc., pH, Temp.)</a:t>
            </a:r>
          </a:p>
        </p:txBody>
      </p:sp>
      <p:sp>
        <p:nvSpPr>
          <p:cNvPr id="84997" name="Text Box 5"/>
          <p:cNvSpPr txBox="1">
            <a:spLocks noChangeArrowheads="1"/>
          </p:cNvSpPr>
          <p:nvPr/>
        </p:nvSpPr>
        <p:spPr bwMode="auto">
          <a:xfrm>
            <a:off x="644525" y="5273675"/>
            <a:ext cx="3803650" cy="519113"/>
          </a:xfrm>
          <a:prstGeom prst="rect">
            <a:avLst/>
          </a:prstGeom>
          <a:noFill/>
          <a:ln w="12700">
            <a:noFill/>
            <a:miter lim="800000"/>
            <a:headEnd type="none" w="lg" len="med"/>
            <a:tailEnd type="none" w="lg" len="med"/>
          </a:ln>
          <a:effectLst/>
        </p:spPr>
        <p:txBody>
          <a:bodyPr wrap="none">
            <a:spAutoFit/>
          </a:bodyPr>
          <a:lstStyle/>
          <a:p>
            <a:r>
              <a:rPr lang="en-US"/>
              <a:t>* </a:t>
            </a:r>
            <a:r>
              <a:rPr lang="en-US">
                <a:solidFill>
                  <a:schemeClr val="folHlink"/>
                </a:solidFill>
              </a:rPr>
              <a:t>No sedimentation tanks</a:t>
            </a:r>
          </a:p>
        </p:txBody>
      </p:sp>
      <p:sp>
        <p:nvSpPr>
          <p:cNvPr id="84998" name="Line 6"/>
          <p:cNvSpPr>
            <a:spLocks noChangeShapeType="1"/>
          </p:cNvSpPr>
          <p:nvPr/>
        </p:nvSpPr>
        <p:spPr bwMode="auto">
          <a:xfrm>
            <a:off x="939800" y="5740400"/>
            <a:ext cx="3429000" cy="0"/>
          </a:xfrm>
          <a:prstGeom prst="line">
            <a:avLst/>
          </a:prstGeom>
          <a:noFill/>
          <a:ln w="12700">
            <a:solidFill>
              <a:schemeClr val="tx1"/>
            </a:solidFill>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99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clrChange>
              <a:clrFrom>
                <a:srgbClr val="E6E6E6"/>
              </a:clrFrom>
              <a:clrTo>
                <a:srgbClr val="E6E6E6">
                  <a:alpha val="0"/>
                </a:srgbClr>
              </a:clrTo>
            </a:clrChange>
            <a:extLst>
              <a:ext uri="{28A0092B-C50C-407E-A947-70E740481C1C}">
                <a14:useLocalDpi xmlns:a14="http://schemas.microsoft.com/office/drawing/2010/main" xmlns="" val="0"/>
              </a:ext>
            </a:extLst>
          </a:blip>
          <a:srcRect/>
          <a:stretch>
            <a:fillRect/>
          </a:stretch>
        </p:blipFill>
        <p:spPr bwMode="auto">
          <a:xfrm>
            <a:off x="0" y="-19750"/>
            <a:ext cx="10532286"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1"/>
          <p:cNvGrpSpPr/>
          <p:nvPr/>
        </p:nvGrpSpPr>
        <p:grpSpPr>
          <a:xfrm>
            <a:off x="5029200" y="2231760"/>
            <a:ext cx="3492743" cy="2202580"/>
            <a:chOff x="3962401" y="1882140"/>
            <a:chExt cx="3492743" cy="2202580"/>
          </a:xfrm>
        </p:grpSpPr>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0029" t="41606" r="19613" b="11837"/>
            <a:stretch/>
          </p:blipFill>
          <p:spPr bwMode="auto">
            <a:xfrm>
              <a:off x="6096001" y="2789321"/>
              <a:ext cx="1359143" cy="1295399"/>
            </a:xfrm>
            <a:prstGeom prst="ellipse">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Connector 8"/>
            <p:cNvCxnSpPr>
              <a:stCxn id="8" idx="0"/>
              <a:endCxn id="11" idx="0"/>
            </p:cNvCxnSpPr>
            <p:nvPr/>
          </p:nvCxnSpPr>
          <p:spPr>
            <a:xfrm flipH="1" flipV="1">
              <a:off x="4038601" y="1882140"/>
              <a:ext cx="2736972" cy="90718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4"/>
              <a:endCxn id="11" idx="4"/>
            </p:cNvCxnSpPr>
            <p:nvPr/>
          </p:nvCxnSpPr>
          <p:spPr>
            <a:xfrm flipH="1" flipV="1">
              <a:off x="4038601" y="2034540"/>
              <a:ext cx="2736972" cy="20501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962401" y="1882140"/>
              <a:ext cx="152399" cy="152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grpSp>
      <p:sp>
        <p:nvSpPr>
          <p:cNvPr id="15" name="TextBox 14"/>
          <p:cNvSpPr txBox="1"/>
          <p:nvPr/>
        </p:nvSpPr>
        <p:spPr>
          <a:xfrm>
            <a:off x="4261688" y="1926960"/>
            <a:ext cx="1320661" cy="381000"/>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FFFFFF"/>
                </a:solidFill>
                <a:latin typeface="Calibri"/>
              </a:rPr>
              <a:t>Trash Rack</a:t>
            </a:r>
          </a:p>
        </p:txBody>
      </p:sp>
      <p:sp>
        <p:nvSpPr>
          <p:cNvPr id="16" name="TextBox 15"/>
          <p:cNvSpPr txBox="1"/>
          <p:nvPr/>
        </p:nvSpPr>
        <p:spPr>
          <a:xfrm>
            <a:off x="3715099" y="776741"/>
            <a:ext cx="1905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Overflow Weir</a:t>
            </a:r>
          </a:p>
        </p:txBody>
      </p:sp>
      <p:sp>
        <p:nvSpPr>
          <p:cNvPr id="17" name="TextBox 16"/>
          <p:cNvSpPr txBox="1"/>
          <p:nvPr/>
        </p:nvSpPr>
        <p:spPr>
          <a:xfrm>
            <a:off x="762000" y="548141"/>
            <a:ext cx="27432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Chemical Dose Controller</a:t>
            </a:r>
          </a:p>
        </p:txBody>
      </p:sp>
      <p:sp>
        <p:nvSpPr>
          <p:cNvPr id="18" name="TextBox 17"/>
          <p:cNvSpPr txBox="1"/>
          <p:nvPr/>
        </p:nvSpPr>
        <p:spPr>
          <a:xfrm>
            <a:off x="2286000" y="1864614"/>
            <a:ext cx="16764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LFOM</a:t>
            </a:r>
          </a:p>
        </p:txBody>
      </p:sp>
      <p:sp>
        <p:nvSpPr>
          <p:cNvPr id="19" name="TextBox 18"/>
          <p:cNvSpPr txBox="1"/>
          <p:nvPr/>
        </p:nvSpPr>
        <p:spPr>
          <a:xfrm>
            <a:off x="3429000" y="4249675"/>
            <a:ext cx="1676399"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Hopper</a:t>
            </a:r>
          </a:p>
        </p:txBody>
      </p:sp>
      <p:sp>
        <p:nvSpPr>
          <p:cNvPr id="20" name="TextBox 19"/>
          <p:cNvSpPr txBox="1"/>
          <p:nvPr/>
        </p:nvSpPr>
        <p:spPr>
          <a:xfrm>
            <a:off x="1690255" y="4783075"/>
            <a:ext cx="2286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Primary Sludge Drain</a:t>
            </a:r>
          </a:p>
        </p:txBody>
      </p:sp>
      <p:cxnSp>
        <p:nvCxnSpPr>
          <p:cNvPr id="22" name="Straight Arrow Connector 21"/>
          <p:cNvCxnSpPr/>
          <p:nvPr/>
        </p:nvCxnSpPr>
        <p:spPr>
          <a:xfrm rot="10800000" flipV="1">
            <a:off x="5582350" y="1689351"/>
            <a:ext cx="1428051" cy="633847"/>
          </a:xfrm>
          <a:prstGeom prst="bentConnector3">
            <a:avLst>
              <a:gd name="adj1" fmla="val 100025"/>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976255" y="2006274"/>
            <a:ext cx="824345" cy="316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48"/>
          <p:cNvGrpSpPr/>
          <p:nvPr/>
        </p:nvGrpSpPr>
        <p:grpSpPr>
          <a:xfrm>
            <a:off x="1095372" y="1411226"/>
            <a:ext cx="1182865" cy="2228849"/>
            <a:chOff x="1095372" y="1352551"/>
            <a:chExt cx="1182865" cy="2228849"/>
          </a:xfrm>
        </p:grpSpPr>
        <p:sp>
          <p:nvSpPr>
            <p:cNvPr id="46" name="Freeform 45"/>
            <p:cNvSpPr/>
            <p:nvPr/>
          </p:nvSpPr>
          <p:spPr>
            <a:xfrm>
              <a:off x="1095372" y="1352551"/>
              <a:ext cx="1182865" cy="1295400"/>
            </a:xfrm>
            <a:custGeom>
              <a:avLst/>
              <a:gdLst>
                <a:gd name="connsiteX0" fmla="*/ 1181100 w 1233236"/>
                <a:gd name="connsiteY0" fmla="*/ 0 h 1152525"/>
                <a:gd name="connsiteX1" fmla="*/ 1095375 w 1233236"/>
                <a:gd name="connsiteY1" fmla="*/ 885825 h 1152525"/>
                <a:gd name="connsiteX2" fmla="*/ 0 w 1233236"/>
                <a:gd name="connsiteY2" fmla="*/ 1152525 h 1152525"/>
                <a:gd name="connsiteX0" fmla="*/ 1181100 w 1195781"/>
                <a:gd name="connsiteY0" fmla="*/ 0 h 1152525"/>
                <a:gd name="connsiteX1" fmla="*/ 933450 w 1195781"/>
                <a:gd name="connsiteY1" fmla="*/ 942975 h 1152525"/>
                <a:gd name="connsiteX2" fmla="*/ 0 w 1195781"/>
                <a:gd name="connsiteY2" fmla="*/ 1152525 h 1152525"/>
                <a:gd name="connsiteX0" fmla="*/ 1181102 w 1195783"/>
                <a:gd name="connsiteY0" fmla="*/ 0 h 1152525"/>
                <a:gd name="connsiteX1" fmla="*/ 933452 w 1195783"/>
                <a:gd name="connsiteY1" fmla="*/ 942975 h 1152525"/>
                <a:gd name="connsiteX2" fmla="*/ 2 w 1195783"/>
                <a:gd name="connsiteY2" fmla="*/ 1152525 h 1152525"/>
                <a:gd name="connsiteX0" fmla="*/ 1181102 w 1195783"/>
                <a:gd name="connsiteY0" fmla="*/ 0 h 1295400"/>
                <a:gd name="connsiteX1" fmla="*/ 933452 w 1195783"/>
                <a:gd name="connsiteY1" fmla="*/ 942975 h 1295400"/>
                <a:gd name="connsiteX2" fmla="*/ 2 w 1195783"/>
                <a:gd name="connsiteY2" fmla="*/ 1295400 h 1295400"/>
                <a:gd name="connsiteX0" fmla="*/ 1181102 w 1201029"/>
                <a:gd name="connsiteY0" fmla="*/ 0 h 1295400"/>
                <a:gd name="connsiteX1" fmla="*/ 981077 w 1201029"/>
                <a:gd name="connsiteY1" fmla="*/ 942975 h 1295400"/>
                <a:gd name="connsiteX2" fmla="*/ 2 w 1201029"/>
                <a:gd name="connsiteY2" fmla="*/ 1295400 h 1295400"/>
                <a:gd name="connsiteX0" fmla="*/ 1181102 w 1181102"/>
                <a:gd name="connsiteY0" fmla="*/ 0 h 1295400"/>
                <a:gd name="connsiteX1" fmla="*/ 981077 w 1181102"/>
                <a:gd name="connsiteY1" fmla="*/ 942975 h 1295400"/>
                <a:gd name="connsiteX2" fmla="*/ 2 w 1181102"/>
                <a:gd name="connsiteY2" fmla="*/ 1295400 h 1295400"/>
                <a:gd name="connsiteX0" fmla="*/ 1181102 w 1182865"/>
                <a:gd name="connsiteY0" fmla="*/ 0 h 1295400"/>
                <a:gd name="connsiteX1" fmla="*/ 981077 w 1182865"/>
                <a:gd name="connsiteY1" fmla="*/ 942975 h 1295400"/>
                <a:gd name="connsiteX2" fmla="*/ 2 w 1182865"/>
                <a:gd name="connsiteY2" fmla="*/ 1295400 h 1295400"/>
              </a:gdLst>
              <a:ahLst/>
              <a:cxnLst>
                <a:cxn ang="0">
                  <a:pos x="connsiteX0" y="connsiteY0"/>
                </a:cxn>
                <a:cxn ang="0">
                  <a:pos x="connsiteX1" y="connsiteY1"/>
                </a:cxn>
                <a:cxn ang="0">
                  <a:pos x="connsiteX2" y="connsiteY2"/>
                </a:cxn>
              </a:cxnLst>
              <a:rect l="l" t="t" r="r" b="b"/>
              <a:pathLst>
                <a:path w="1182865" h="1295400">
                  <a:moveTo>
                    <a:pt x="1181102" y="0"/>
                  </a:moveTo>
                  <a:cubicBezTo>
                    <a:pt x="1189039" y="727869"/>
                    <a:pt x="1177927" y="727075"/>
                    <a:pt x="981077" y="942975"/>
                  </a:cubicBezTo>
                  <a:cubicBezTo>
                    <a:pt x="784227" y="1158875"/>
                    <a:pt x="-1586" y="966788"/>
                    <a:pt x="2" y="129540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srgbClr val="000000"/>
                </a:solidFill>
              </a:endParaRPr>
            </a:p>
          </p:txBody>
        </p:sp>
        <p:cxnSp>
          <p:nvCxnSpPr>
            <p:cNvPr id="48" name="Straight Arrow Connector 47"/>
            <p:cNvCxnSpPr>
              <a:stCxn id="46" idx="2"/>
            </p:cNvCxnSpPr>
            <p:nvPr/>
          </p:nvCxnSpPr>
          <p:spPr>
            <a:xfrm flipH="1">
              <a:off x="1095372" y="2647951"/>
              <a:ext cx="2" cy="9334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59"/>
          <p:cNvGrpSpPr/>
          <p:nvPr/>
        </p:nvGrpSpPr>
        <p:grpSpPr>
          <a:xfrm>
            <a:off x="3805556" y="1171389"/>
            <a:ext cx="497032" cy="336796"/>
            <a:chOff x="3805556" y="1171389"/>
            <a:chExt cx="497032" cy="336796"/>
          </a:xfrm>
        </p:grpSpPr>
        <p:sp>
          <p:nvSpPr>
            <p:cNvPr id="52" name="Freeform 51"/>
            <p:cNvSpPr/>
            <p:nvPr/>
          </p:nvSpPr>
          <p:spPr>
            <a:xfrm>
              <a:off x="3805556" y="1171389"/>
              <a:ext cx="488373" cy="336796"/>
            </a:xfrm>
            <a:custGeom>
              <a:avLst/>
              <a:gdLst>
                <a:gd name="connsiteX0" fmla="*/ 0 w 488373"/>
                <a:gd name="connsiteY0" fmla="*/ 336796 h 336796"/>
                <a:gd name="connsiteX1" fmla="*/ 155864 w 488373"/>
                <a:gd name="connsiteY1" fmla="*/ 4287 h 336796"/>
                <a:gd name="connsiteX2" fmla="*/ 488373 w 488373"/>
                <a:gd name="connsiteY2" fmla="*/ 170542 h 336796"/>
              </a:gdLst>
              <a:ahLst/>
              <a:cxnLst>
                <a:cxn ang="0">
                  <a:pos x="connsiteX0" y="connsiteY0"/>
                </a:cxn>
                <a:cxn ang="0">
                  <a:pos x="connsiteX1" y="connsiteY1"/>
                </a:cxn>
                <a:cxn ang="0">
                  <a:pos x="connsiteX2" y="connsiteY2"/>
                </a:cxn>
              </a:cxnLst>
              <a:rect l="l" t="t" r="r" b="b"/>
              <a:pathLst>
                <a:path w="488373" h="336796">
                  <a:moveTo>
                    <a:pt x="0" y="336796"/>
                  </a:moveTo>
                  <a:cubicBezTo>
                    <a:pt x="37234" y="184396"/>
                    <a:pt x="74469" y="31996"/>
                    <a:pt x="155864" y="4287"/>
                  </a:cubicBezTo>
                  <a:cubicBezTo>
                    <a:pt x="237260" y="-23422"/>
                    <a:pt x="339437" y="89147"/>
                    <a:pt x="488373" y="170542"/>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srgbClr val="000000"/>
                </a:solidFill>
              </a:endParaRPr>
            </a:p>
          </p:txBody>
        </p:sp>
        <p:cxnSp>
          <p:nvCxnSpPr>
            <p:cNvPr id="54" name="Straight Arrow Connector 53"/>
            <p:cNvCxnSpPr/>
            <p:nvPr/>
          </p:nvCxnSpPr>
          <p:spPr>
            <a:xfrm>
              <a:off x="4285270" y="1339787"/>
              <a:ext cx="17318" cy="142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6591300" y="2883290"/>
            <a:ext cx="0" cy="177596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69"/>
          <p:cNvGrpSpPr/>
          <p:nvPr/>
        </p:nvGrpSpPr>
        <p:grpSpPr>
          <a:xfrm>
            <a:off x="3962400" y="2384160"/>
            <a:ext cx="457200" cy="2398915"/>
            <a:chOff x="3962400" y="2384160"/>
            <a:chExt cx="457200" cy="2398915"/>
          </a:xfrm>
        </p:grpSpPr>
        <p:cxnSp>
          <p:nvCxnSpPr>
            <p:cNvPr id="66" name="Straight Arrow Connector 65"/>
            <p:cNvCxnSpPr/>
            <p:nvPr/>
          </p:nvCxnSpPr>
          <p:spPr>
            <a:xfrm>
              <a:off x="3976255" y="3640075"/>
              <a:ext cx="443345" cy="1143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962400" y="2384160"/>
              <a:ext cx="13855" cy="12559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p:cNvCxnSpPr/>
          <p:nvPr/>
        </p:nvCxnSpPr>
        <p:spPr>
          <a:xfrm flipH="1" flipV="1">
            <a:off x="2595130" y="1411226"/>
            <a:ext cx="824345" cy="3169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019800" y="548141"/>
            <a:ext cx="2667000" cy="553998"/>
          </a:xfrm>
          <a:prstGeom prst="rect">
            <a:avLst/>
          </a:prstGeom>
          <a:noFill/>
        </p:spPr>
        <p:txBody>
          <a:bodyPr wrap="square" rtlCol="0">
            <a:spAutoFit/>
          </a:bodyPr>
          <a:lstStyle/>
          <a:p>
            <a:pPr eaLnBrk="1" fontAlgn="auto" hangingPunct="1">
              <a:spcBef>
                <a:spcPts val="0"/>
              </a:spcBef>
              <a:spcAft>
                <a:spcPts val="0"/>
              </a:spcAft>
            </a:pPr>
            <a:r>
              <a:rPr lang="en-US" sz="3000" b="1" dirty="0" smtClean="0">
                <a:solidFill>
                  <a:srgbClr val="002060"/>
                </a:solidFill>
                <a:latin typeface="Calibri"/>
              </a:rPr>
              <a:t>Entrance Tank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5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effectLst/>
        </p:spPr>
        <p:txBody>
          <a:bodyPr/>
          <a:lstStyle/>
          <a:p>
            <a:r>
              <a:rPr lang="en-US"/>
              <a:t>Disinfection CT Credits</a:t>
            </a:r>
          </a:p>
        </p:txBody>
      </p:sp>
      <p:sp>
        <p:nvSpPr>
          <p:cNvPr id="86019" name="Rectangle 3"/>
          <p:cNvSpPr>
            <a:spLocks noGrp="1" noChangeArrowheads="1"/>
          </p:cNvSpPr>
          <p:nvPr>
            <p:ph idx="1"/>
          </p:nvPr>
        </p:nvSpPr>
        <p:spPr>
          <a:xfrm>
            <a:off x="685800" y="2501900"/>
            <a:ext cx="7772400" cy="4114800"/>
          </a:xfrm>
        </p:spPr>
        <p:txBody>
          <a:bodyPr/>
          <a:lstStyle/>
          <a:p>
            <a:pPr marL="0" indent="0" algn="ctr">
              <a:buFont typeface="Wingdings" pitchFamily="2" charset="2"/>
              <a:buNone/>
              <a:tabLst>
                <a:tab pos="863600" algn="ctr"/>
                <a:tab pos="2171700" algn="ctr"/>
                <a:tab pos="2857500" algn="ctr"/>
                <a:tab pos="3543300" algn="ctr"/>
                <a:tab pos="5092700" algn="ctr"/>
                <a:tab pos="5778500" algn="ctr"/>
                <a:tab pos="6400800" algn="ctr"/>
              </a:tabLst>
            </a:pPr>
            <a:r>
              <a:rPr lang="en-US" b="1" u="sng"/>
              <a:t>Contact time (min)</a:t>
            </a:r>
            <a:endParaRPr lang="en-US"/>
          </a:p>
          <a:p>
            <a:pPr marL="0" indent="0">
              <a:buFont typeface="Wingdings" pitchFamily="2" charset="2"/>
              <a:buNone/>
              <a:tabLst>
                <a:tab pos="863600" algn="ctr"/>
                <a:tab pos="2171700" algn="ctr"/>
                <a:tab pos="2857500" algn="ctr"/>
                <a:tab pos="3543300" algn="ctr"/>
                <a:tab pos="5092700" algn="ctr"/>
                <a:tab pos="5778500" algn="ctr"/>
                <a:tab pos="6400800" algn="ctr"/>
              </a:tabLst>
            </a:pPr>
            <a:r>
              <a:rPr lang="en-US"/>
              <a:t>	chlorine		</a:t>
            </a:r>
            <a:r>
              <a:rPr lang="en-US" u="sng"/>
              <a:t>pH 6.5			pH 7.5	</a:t>
            </a:r>
            <a:r>
              <a:rPr lang="en-US"/>
              <a:t>	</a:t>
            </a:r>
          </a:p>
          <a:p>
            <a:pPr marL="0" indent="0">
              <a:buFont typeface="Wingdings" pitchFamily="2" charset="2"/>
              <a:buNone/>
              <a:tabLst>
                <a:tab pos="863600" algn="ctr"/>
                <a:tab pos="2171700" algn="ctr"/>
                <a:tab pos="2857500" algn="ctr"/>
                <a:tab pos="3543300" algn="ctr"/>
                <a:tab pos="5092700" algn="ctr"/>
                <a:tab pos="5778500" algn="ctr"/>
                <a:tab pos="6400800" algn="ctr"/>
              </a:tabLst>
            </a:pPr>
            <a:r>
              <a:rPr lang="en-US"/>
              <a:t>	(mg/L) 	2°C		10°C	2°C		10°C	</a:t>
            </a:r>
          </a:p>
          <a:p>
            <a:pPr marL="0" indent="0">
              <a:buFont typeface="Wingdings" pitchFamily="2" charset="2"/>
              <a:buNone/>
              <a:tabLst>
                <a:tab pos="863600" algn="ctr"/>
                <a:tab pos="2171700" algn="ctr"/>
                <a:tab pos="2857500" algn="ctr"/>
                <a:tab pos="3543300" algn="ctr"/>
                <a:tab pos="5092700" algn="ctr"/>
                <a:tab pos="5778500" algn="ctr"/>
                <a:tab pos="6400800" algn="ctr"/>
              </a:tabLst>
            </a:pPr>
            <a:r>
              <a:rPr lang="en-US"/>
              <a:t>	0.5	300		178	430		254	</a:t>
            </a:r>
          </a:p>
          <a:p>
            <a:pPr marL="0" indent="0">
              <a:buFont typeface="Wingdings" pitchFamily="2" charset="2"/>
              <a:buNone/>
              <a:tabLst>
                <a:tab pos="863600" algn="ctr"/>
                <a:tab pos="2171700" algn="ctr"/>
                <a:tab pos="2857500" algn="ctr"/>
                <a:tab pos="3543300" algn="ctr"/>
                <a:tab pos="5092700" algn="ctr"/>
                <a:tab pos="5778500" algn="ctr"/>
                <a:tab pos="6400800" algn="ctr"/>
              </a:tabLst>
            </a:pPr>
            <a:r>
              <a:rPr lang="en-US"/>
              <a:t>	1	159		94	228		134	</a:t>
            </a:r>
          </a:p>
          <a:p>
            <a:pPr marL="0" indent="0">
              <a:tabLst>
                <a:tab pos="863600" algn="ctr"/>
                <a:tab pos="2171700" algn="ctr"/>
                <a:tab pos="2857500" algn="ctr"/>
                <a:tab pos="3543300" algn="ctr"/>
                <a:tab pos="5092700" algn="ctr"/>
                <a:tab pos="5778500" algn="ctr"/>
                <a:tab pos="6400800" algn="ctr"/>
              </a:tabLst>
            </a:pPr>
            <a:endParaRPr lang="en-US"/>
          </a:p>
        </p:txBody>
      </p:sp>
      <p:sp>
        <p:nvSpPr>
          <p:cNvPr id="86020" name="Line 4"/>
          <p:cNvSpPr>
            <a:spLocks noChangeShapeType="1"/>
          </p:cNvSpPr>
          <p:nvPr/>
        </p:nvSpPr>
        <p:spPr bwMode="auto">
          <a:xfrm>
            <a:off x="1003300" y="4241800"/>
            <a:ext cx="6667500" cy="0"/>
          </a:xfrm>
          <a:prstGeom prst="line">
            <a:avLst/>
          </a:prstGeom>
          <a:noFill/>
          <a:ln w="50800">
            <a:solidFill>
              <a:schemeClr val="tx1"/>
            </a:solidFill>
            <a:round/>
            <a:headEnd type="none" w="sm" len="sm"/>
            <a:tailEnd type="none" w="med" len="sm"/>
          </a:ln>
          <a:effectLst/>
        </p:spPr>
        <p:txBody>
          <a:bodyPr wrap="none" anchor="ctr"/>
          <a:lstStyle/>
          <a:p>
            <a:endParaRPr lang="en-US"/>
          </a:p>
        </p:txBody>
      </p:sp>
      <p:sp>
        <p:nvSpPr>
          <p:cNvPr id="86021" name="Text Box 5"/>
          <p:cNvSpPr txBox="1">
            <a:spLocks noChangeArrowheads="1"/>
          </p:cNvSpPr>
          <p:nvPr/>
        </p:nvSpPr>
        <p:spPr bwMode="auto">
          <a:xfrm>
            <a:off x="892175" y="1925638"/>
            <a:ext cx="7326313"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To get credit for 99.9% inactivation of </a:t>
            </a:r>
            <a:r>
              <a:rPr lang="en-US" i="1">
                <a:latin typeface="Book Antiqua" pitchFamily="18" charset="0"/>
              </a:rPr>
              <a:t>Giardia</a:t>
            </a:r>
            <a:r>
              <a:rPr lang="en-US">
                <a:latin typeface="Book Antiqua" pitchFamily="18" charset="0"/>
              </a:rPr>
              <a:t>:</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effectLst/>
        </p:spPr>
        <p:txBody>
          <a:bodyPr/>
          <a:lstStyle/>
          <a:p>
            <a:r>
              <a:rPr lang="en-US"/>
              <a:t>Ozone</a:t>
            </a:r>
          </a:p>
        </p:txBody>
      </p:sp>
      <p:sp>
        <p:nvSpPr>
          <p:cNvPr id="89091" name="Rectangle 3"/>
          <p:cNvSpPr>
            <a:spLocks noGrp="1" noChangeArrowheads="1"/>
          </p:cNvSpPr>
          <p:nvPr>
            <p:ph idx="1"/>
          </p:nvPr>
        </p:nvSpPr>
        <p:spPr/>
        <p:txBody>
          <a:bodyPr/>
          <a:lstStyle/>
          <a:p>
            <a:r>
              <a:rPr lang="en-US"/>
              <a:t>Widely used in Europe</a:t>
            </a:r>
          </a:p>
          <a:p>
            <a:r>
              <a:rPr lang="en-US"/>
              <a:t>O</a:t>
            </a:r>
            <a:r>
              <a:rPr lang="en-US" baseline="-25000"/>
              <a:t>3</a:t>
            </a:r>
            <a:r>
              <a:rPr lang="en-US"/>
              <a:t> is chemically unstable</a:t>
            </a:r>
          </a:p>
          <a:p>
            <a:r>
              <a:rPr lang="en-US"/>
              <a:t>Must be produced on site</a:t>
            </a:r>
          </a:p>
          <a:p>
            <a:r>
              <a:rPr lang="en-US"/>
              <a:t>More expensive than chlorine (2 - 3 times)</a:t>
            </a:r>
          </a:p>
          <a:p>
            <a:r>
              <a:rPr lang="en-US"/>
              <a:t>Typical dosages range from 1 to 5 mg/L</a:t>
            </a:r>
          </a:p>
          <a:p>
            <a:r>
              <a:rPr lang="en-US"/>
              <a:t>Often followed by chlorination so that the chlorine can provide a protective _______</a:t>
            </a:r>
          </a:p>
        </p:txBody>
      </p:sp>
      <p:sp>
        <p:nvSpPr>
          <p:cNvPr id="89092" name="Comment 4"/>
          <p:cNvSpPr>
            <a:spLocks noChangeArrowheads="1"/>
          </p:cNvSpPr>
          <p:nvPr/>
        </p:nvSpPr>
        <p:spPr bwMode="auto">
          <a:xfrm>
            <a:off x="6553200" y="5391150"/>
            <a:ext cx="1471613" cy="579438"/>
          </a:xfrm>
          <a:prstGeom prst="rect">
            <a:avLst/>
          </a:prstGeom>
          <a:noFill/>
          <a:ln w="12700">
            <a:noFill/>
            <a:miter lim="800000"/>
            <a:headEnd type="none" w="sm" len="sm"/>
            <a:tailEnd type="none" w="sm" len="sm"/>
          </a:ln>
          <a:effectLst/>
        </p:spPr>
        <p:txBody>
          <a:bodyPr wrap="none">
            <a:spAutoFit/>
          </a:bodyPr>
          <a:lstStyle/>
          <a:p>
            <a:r>
              <a:rPr lang="en-US" sz="3200">
                <a:solidFill>
                  <a:schemeClr val="folHlink"/>
                </a:solidFill>
              </a:rPr>
              <a:t>residual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effectLst/>
        </p:spPr>
        <p:txBody>
          <a:bodyPr/>
          <a:lstStyle/>
          <a:p>
            <a:r>
              <a:rPr lang="en-US"/>
              <a:t>Removal of Dissolved Substances (1)</a:t>
            </a:r>
          </a:p>
        </p:txBody>
      </p:sp>
      <p:sp>
        <p:nvSpPr>
          <p:cNvPr id="69635" name="Rectangle 3"/>
          <p:cNvSpPr>
            <a:spLocks noGrp="1" noChangeArrowheads="1"/>
          </p:cNvSpPr>
          <p:nvPr>
            <p:ph idx="1"/>
          </p:nvPr>
        </p:nvSpPr>
        <p:spPr/>
        <p:txBody>
          <a:bodyPr/>
          <a:lstStyle/>
          <a:p>
            <a:pPr>
              <a:lnSpc>
                <a:spcPct val="90000"/>
              </a:lnSpc>
            </a:pPr>
            <a:r>
              <a:rPr lang="en-US"/>
              <a:t>Aeration (before filtration)</a:t>
            </a:r>
          </a:p>
          <a:p>
            <a:pPr lvl="1">
              <a:lnSpc>
                <a:spcPct val="90000"/>
              </a:lnSpc>
            </a:pPr>
            <a:r>
              <a:rPr lang="en-US"/>
              <a:t>oxidizes iron or manganese in groundwater</a:t>
            </a:r>
          </a:p>
          <a:p>
            <a:pPr lvl="1">
              <a:lnSpc>
                <a:spcPct val="90000"/>
              </a:lnSpc>
            </a:pPr>
            <a:r>
              <a:rPr lang="en-US"/>
              <a:t>oxidized forms are less soluble and thus precipitate out of solution</a:t>
            </a:r>
          </a:p>
          <a:p>
            <a:pPr lvl="1">
              <a:lnSpc>
                <a:spcPct val="90000"/>
              </a:lnSpc>
            </a:pPr>
            <a:r>
              <a:rPr lang="en-US"/>
              <a:t>removes hydrogen sulfide (H</a:t>
            </a:r>
            <a:r>
              <a:rPr lang="en-US" baseline="-25000"/>
              <a:t>2</a:t>
            </a:r>
            <a:r>
              <a:rPr lang="en-US"/>
              <a:t>S)</a:t>
            </a:r>
          </a:p>
          <a:p>
            <a:pPr>
              <a:lnSpc>
                <a:spcPct val="90000"/>
              </a:lnSpc>
            </a:pPr>
            <a:r>
              <a:rPr lang="en-US"/>
              <a:t>Softening (before filtration)</a:t>
            </a:r>
          </a:p>
          <a:p>
            <a:pPr lvl="1">
              <a:lnSpc>
                <a:spcPct val="90000"/>
              </a:lnSpc>
            </a:pPr>
            <a:r>
              <a:rPr lang="en-US"/>
              <a:t>used to remove Ca</a:t>
            </a:r>
            <a:r>
              <a:rPr lang="en-US" baseline="30000"/>
              <a:t>+2</a:t>
            </a:r>
            <a:r>
              <a:rPr lang="en-US"/>
              <a:t> and Mg</a:t>
            </a:r>
            <a:r>
              <a:rPr lang="en-US" baseline="30000"/>
              <a:t>+2</a:t>
            </a:r>
            <a:endParaRPr lang="en-US"/>
          </a:p>
          <a:p>
            <a:pPr lvl="1">
              <a:lnSpc>
                <a:spcPct val="90000"/>
              </a:lnSpc>
            </a:pPr>
            <a:r>
              <a:rPr lang="en-US"/>
              <a:t>usually not necessary with surface waters</a:t>
            </a: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effectLst/>
        </p:spPr>
        <p:txBody>
          <a:bodyPr/>
          <a:lstStyle/>
          <a:p>
            <a:r>
              <a:rPr lang="en-US"/>
              <a:t>Removal of Dissolved Substances (2)</a:t>
            </a:r>
          </a:p>
        </p:txBody>
      </p:sp>
      <p:sp>
        <p:nvSpPr>
          <p:cNvPr id="71683" name="Rectangle 3"/>
          <p:cNvSpPr>
            <a:spLocks noGrp="1" noChangeArrowheads="1"/>
          </p:cNvSpPr>
          <p:nvPr>
            <p:ph idx="1"/>
          </p:nvPr>
        </p:nvSpPr>
        <p:spPr>
          <a:xfrm>
            <a:off x="317500" y="1943100"/>
            <a:ext cx="7175500" cy="4114800"/>
          </a:xfrm>
        </p:spPr>
        <p:txBody>
          <a:bodyPr/>
          <a:lstStyle/>
          <a:p>
            <a:pPr>
              <a:lnSpc>
                <a:spcPct val="90000"/>
              </a:lnSpc>
            </a:pPr>
            <a:r>
              <a:rPr lang="en-US" sz="2800"/>
              <a:t>Activated Carbon (between filtration and disinfection)</a:t>
            </a:r>
          </a:p>
          <a:p>
            <a:pPr lvl="1">
              <a:lnSpc>
                <a:spcPct val="90000"/>
              </a:lnSpc>
            </a:pPr>
            <a:r>
              <a:rPr lang="en-US" sz="2400"/>
              <a:t>extremely adsorbent</a:t>
            </a:r>
          </a:p>
          <a:p>
            <a:pPr lvl="1">
              <a:lnSpc>
                <a:spcPct val="90000"/>
              </a:lnSpc>
            </a:pPr>
            <a:r>
              <a:rPr lang="en-US" sz="2400"/>
              <a:t>used to remove organic contaminants</a:t>
            </a:r>
          </a:p>
          <a:p>
            <a:pPr lvl="1">
              <a:lnSpc>
                <a:spcPct val="90000"/>
              </a:lnSpc>
            </a:pPr>
            <a:r>
              <a:rPr lang="en-US" sz="2400"/>
              <a:t>spent activated carbon can be regenerated with superheated steam</a:t>
            </a:r>
          </a:p>
          <a:p>
            <a:pPr>
              <a:lnSpc>
                <a:spcPct val="90000"/>
              </a:lnSpc>
            </a:pPr>
            <a:r>
              <a:rPr lang="en-US" sz="2800"/>
              <a:t>Reverse Osmosis</a:t>
            </a:r>
          </a:p>
          <a:p>
            <a:pPr lvl="1">
              <a:lnSpc>
                <a:spcPct val="90000"/>
              </a:lnSpc>
            </a:pPr>
            <a:r>
              <a:rPr lang="en-US" sz="2400"/>
              <a:t>semi-permeable membrane allows water molecules to pass, but not the larger ions and molecules</a:t>
            </a:r>
          </a:p>
          <a:p>
            <a:pPr lvl="1">
              <a:lnSpc>
                <a:spcPct val="90000"/>
              </a:lnSpc>
            </a:pPr>
            <a:r>
              <a:rPr lang="en-US" sz="2400"/>
              <a:t>primarily used for desalination</a:t>
            </a:r>
          </a:p>
          <a:p>
            <a:pPr lvl="1">
              <a:lnSpc>
                <a:spcPct val="90000"/>
              </a:lnSpc>
            </a:pPr>
            <a:r>
              <a:rPr lang="en-US" sz="2400"/>
              <a:t>also removes organic materials, bacteria, viruses, and protozoa</a:t>
            </a:r>
          </a:p>
        </p:txBody>
      </p:sp>
      <p:sp>
        <p:nvSpPr>
          <p:cNvPr id="71684" name="Rectangle 4"/>
          <p:cNvSpPr>
            <a:spLocks noChangeArrowheads="1"/>
          </p:cNvSpPr>
          <p:nvPr/>
        </p:nvSpPr>
        <p:spPr bwMode="auto">
          <a:xfrm>
            <a:off x="227013" y="1954213"/>
            <a:ext cx="9144000" cy="0"/>
          </a:xfrm>
          <a:prstGeom prst="rect">
            <a:avLst/>
          </a:prstGeom>
          <a:noFill/>
          <a:ln w="12700">
            <a:noFill/>
            <a:miter lim="800000"/>
            <a:headEnd type="none" w="lg" len="med"/>
            <a:tailEnd type="none" w="lg" len="med"/>
          </a:ln>
          <a:effectLst/>
        </p:spPr>
        <p:txBody>
          <a:bodyPr>
            <a:spAutoFit/>
          </a:bodyPr>
          <a:lstStyle/>
          <a:p>
            <a:endParaRPr lang="en-US"/>
          </a:p>
        </p:txBody>
      </p:sp>
      <p:sp>
        <p:nvSpPr>
          <p:cNvPr id="71685" name="Rectangle 5"/>
          <p:cNvSpPr>
            <a:spLocks noChangeArrowheads="1"/>
          </p:cNvSpPr>
          <p:nvPr/>
        </p:nvSpPr>
        <p:spPr bwMode="auto">
          <a:xfrm>
            <a:off x="2200275" y="1954213"/>
            <a:ext cx="5197475" cy="0"/>
          </a:xfrm>
          <a:prstGeom prst="rect">
            <a:avLst/>
          </a:prstGeom>
          <a:noFill/>
          <a:ln w="12700">
            <a:noFill/>
            <a:miter lim="800000"/>
            <a:headEnd type="none" w="lg" len="med"/>
            <a:tailEnd type="none" w="lg" len="med"/>
          </a:ln>
          <a:effectLst/>
        </p:spPr>
        <p:txBody>
          <a:bodyPr>
            <a:spAutoFit/>
          </a:bodyPr>
          <a:lstStyle/>
          <a:p>
            <a:endParaRPr lang="en-US"/>
          </a:p>
        </p:txBody>
      </p:sp>
      <p:pic>
        <p:nvPicPr>
          <p:cNvPr id="71687" name="Picture 7" descr="CF-2"/>
          <p:cNvPicPr>
            <a:picLocks noChangeAspect="1" noChangeArrowheads="1"/>
          </p:cNvPicPr>
          <p:nvPr/>
        </p:nvPicPr>
        <p:blipFill>
          <a:blip r:embed="rId3" cstate="print"/>
          <a:srcRect/>
          <a:stretch>
            <a:fillRect/>
          </a:stretch>
        </p:blipFill>
        <p:spPr bwMode="auto">
          <a:xfrm>
            <a:off x="7400925" y="1873250"/>
            <a:ext cx="1565275" cy="2857500"/>
          </a:xfrm>
          <a:prstGeom prst="rect">
            <a:avLst/>
          </a:prstGeom>
          <a:noFill/>
          <a:effectLst/>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clrChange>
              <a:clrFrom>
                <a:srgbClr val="E6E6E6"/>
              </a:clrFrom>
              <a:clrTo>
                <a:srgbClr val="E6E6E6">
                  <a:alpha val="0"/>
                </a:srgbClr>
              </a:clrTo>
            </a:clrChange>
            <a:extLst>
              <a:ext uri="{28A0092B-C50C-407E-A947-70E740481C1C}">
                <a14:useLocalDpi xmlns:a14="http://schemas.microsoft.com/office/drawing/2010/main" xmlns="" val="0"/>
              </a:ext>
            </a:extLst>
          </a:blip>
          <a:srcRect l="14350" t="8605" r="11131" b="9418"/>
          <a:stretch/>
        </p:blipFill>
        <p:spPr bwMode="auto">
          <a:xfrm>
            <a:off x="0" y="228600"/>
            <a:ext cx="9144000" cy="66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flipV="1">
            <a:off x="228600" y="32766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3314700"/>
            <a:ext cx="381000" cy="876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95600" y="4648200"/>
            <a:ext cx="3048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819400" y="2743200"/>
            <a:ext cx="6096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2514600"/>
            <a:ext cx="6096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00400" y="2667000"/>
            <a:ext cx="533400" cy="1085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48100" y="2421007"/>
            <a:ext cx="533400" cy="1085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876800" y="2895600"/>
            <a:ext cx="1905000" cy="6112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181600" y="3030607"/>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5715000" y="2878207"/>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172200" y="2721306"/>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629400" y="2598309"/>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724400" y="3183448"/>
            <a:ext cx="152400" cy="2459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267200" y="1676400"/>
            <a:ext cx="1905000" cy="6112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48" name="Straight Arrow Connector 2047"/>
          <p:cNvCxnSpPr/>
          <p:nvPr/>
        </p:nvCxnSpPr>
        <p:spPr>
          <a:xfrm>
            <a:off x="6705600" y="1676400"/>
            <a:ext cx="609600" cy="12018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305040" y="1519499"/>
            <a:ext cx="609600" cy="12018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52" name="TextBox 2051"/>
          <p:cNvSpPr txBox="1"/>
          <p:nvPr/>
        </p:nvSpPr>
        <p:spPr>
          <a:xfrm>
            <a:off x="152400" y="2558534"/>
            <a:ext cx="16764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Entrance Tank</a:t>
            </a:r>
          </a:p>
        </p:txBody>
      </p:sp>
      <p:sp>
        <p:nvSpPr>
          <p:cNvPr id="2053" name="TextBox 2052"/>
          <p:cNvSpPr txBox="1"/>
          <p:nvPr/>
        </p:nvSpPr>
        <p:spPr>
          <a:xfrm>
            <a:off x="1910080" y="2120402"/>
            <a:ext cx="1828800" cy="372303"/>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Flocculator</a:t>
            </a:r>
          </a:p>
        </p:txBody>
      </p:sp>
      <p:sp>
        <p:nvSpPr>
          <p:cNvPr id="2054" name="TextBox 2053"/>
          <p:cNvSpPr txBox="1"/>
          <p:nvPr/>
        </p:nvSpPr>
        <p:spPr>
          <a:xfrm>
            <a:off x="4762500" y="2270554"/>
            <a:ext cx="2209800" cy="646331"/>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FFFFFF"/>
                </a:solidFill>
                <a:latin typeface="Calibri"/>
              </a:rPr>
              <a:t>Sedimentation</a:t>
            </a:r>
          </a:p>
          <a:p>
            <a:pPr eaLnBrk="1" fontAlgn="auto" hangingPunct="1">
              <a:spcBef>
                <a:spcPts val="0"/>
              </a:spcBef>
              <a:spcAft>
                <a:spcPts val="0"/>
              </a:spcAft>
            </a:pPr>
            <a:r>
              <a:rPr lang="en-US" sz="1800" dirty="0" smtClean="0">
                <a:solidFill>
                  <a:srgbClr val="FFFFFF"/>
                </a:solidFill>
                <a:latin typeface="Calibri"/>
              </a:rPr>
              <a:t> Tanks</a:t>
            </a:r>
          </a:p>
        </p:txBody>
      </p:sp>
      <p:sp>
        <p:nvSpPr>
          <p:cNvPr id="2055" name="TextBox 2054"/>
          <p:cNvSpPr txBox="1"/>
          <p:nvPr/>
        </p:nvSpPr>
        <p:spPr>
          <a:xfrm>
            <a:off x="6967220" y="497840"/>
            <a:ext cx="1534160" cy="646331"/>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srgbClr val="000000"/>
                </a:solidFill>
                <a:latin typeface="Calibri"/>
              </a:rPr>
              <a:t>Stacked Rapid Sand Filters</a:t>
            </a:r>
          </a:p>
        </p:txBody>
      </p:sp>
      <p:sp>
        <p:nvSpPr>
          <p:cNvPr id="23" name="Title 22"/>
          <p:cNvSpPr>
            <a:spLocks noGrp="1"/>
          </p:cNvSpPr>
          <p:nvPr>
            <p:ph type="title"/>
          </p:nvPr>
        </p:nvSpPr>
        <p:spPr/>
        <p:txBody>
          <a:bodyPr/>
          <a:lstStyle/>
          <a:p>
            <a:pPr algn="l"/>
            <a:r>
              <a:rPr lang="en-US" dirty="0" smtClean="0"/>
              <a:t>Summary</a:t>
            </a:r>
            <a:endParaRPr lang="en-US" dirty="0"/>
          </a:p>
        </p:txBody>
      </p:sp>
    </p:spTree>
    <p:extLst>
      <p:ext uri="{BB962C8B-B14F-4D97-AF65-F5344CB8AC3E}">
        <p14:creationId xmlns:p14="http://schemas.microsoft.com/office/powerpoint/2010/main" xmlns="" val="4111307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5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5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05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par>
                                <p:cTn id="60" presetID="22" presetClass="entr" presetSubtype="4"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par>
                                <p:cTn id="63" presetID="2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00"/>
                                        <p:tgtEl>
                                          <p:spTgt spid="29"/>
                                        </p:tgtEl>
                                      </p:cBhvr>
                                    </p:animEffect>
                                  </p:childTnLst>
                                </p:cTn>
                              </p:par>
                              <p:par>
                                <p:cTn id="66" presetID="22" presetClass="entr" presetSubtype="4"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2048"/>
                                        </p:tgtEl>
                                        <p:attrNameLst>
                                          <p:attrName>style.visibility</p:attrName>
                                        </p:attrNameLst>
                                      </p:cBhvr>
                                      <p:to>
                                        <p:strVal val="visible"/>
                                      </p:to>
                                    </p:set>
                                    <p:animEffect transition="in" filter="wipe(up)">
                                      <p:cBhvr>
                                        <p:cTn id="85" dur="500"/>
                                        <p:tgtEl>
                                          <p:spTgt spid="2048"/>
                                        </p:tgtEl>
                                      </p:cBhvr>
                                    </p:animEffect>
                                  </p:childTnLst>
                                </p:cTn>
                              </p:par>
                              <p:par>
                                <p:cTn id="86" presetID="22" presetClass="entr" presetSubtype="1" fill="hold"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up)">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3" grpId="0"/>
      <p:bldP spid="2054" grpId="0"/>
      <p:bldP spid="205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2" name="Rectangle 8"/>
          <p:cNvSpPr>
            <a:spLocks noGrp="1" noChangeArrowheads="1"/>
          </p:cNvSpPr>
          <p:nvPr>
            <p:ph type="title"/>
          </p:nvPr>
        </p:nvSpPr>
        <p:spPr>
          <a:effectLst/>
        </p:spPr>
        <p:txBody>
          <a:bodyPr/>
          <a:lstStyle/>
          <a:p>
            <a:r>
              <a:rPr lang="en-US"/>
              <a:t>Cryptosporidium Oocyst</a:t>
            </a:r>
          </a:p>
        </p:txBody>
      </p:sp>
      <p:graphicFrame>
        <p:nvGraphicFramePr>
          <p:cNvPr id="134147" name="Object 3"/>
          <p:cNvGraphicFramePr>
            <a:graphicFrameLocks noChangeAspect="1"/>
          </p:cNvGraphicFramePr>
          <p:nvPr/>
        </p:nvGraphicFramePr>
        <p:xfrm>
          <a:off x="3473450" y="4267200"/>
          <a:ext cx="4941888" cy="1066800"/>
        </p:xfrm>
        <a:graphic>
          <a:graphicData uri="http://schemas.openxmlformats.org/presentationml/2006/ole">
            <p:oleObj spid="_x0000_s134147" name="Equation" r:id="rId4" imgW="6527520" imgH="1409400" progId="Equation.3">
              <p:embed/>
            </p:oleObj>
          </a:graphicData>
        </a:graphic>
      </p:graphicFrame>
      <p:graphicFrame>
        <p:nvGraphicFramePr>
          <p:cNvPr id="134148" name="Object 4"/>
          <p:cNvGraphicFramePr>
            <a:graphicFrameLocks noChangeAspect="1"/>
          </p:cNvGraphicFramePr>
          <p:nvPr/>
        </p:nvGraphicFramePr>
        <p:xfrm>
          <a:off x="4622800" y="3168650"/>
          <a:ext cx="2324100" cy="965200"/>
        </p:xfrm>
        <a:graphic>
          <a:graphicData uri="http://schemas.openxmlformats.org/presentationml/2006/ole">
            <p:oleObj spid="_x0000_s134148" name="Equation" r:id="rId5" imgW="2323800" imgH="965160" progId="Equation.3">
              <p:embed/>
            </p:oleObj>
          </a:graphicData>
        </a:graphic>
      </p:graphicFrame>
      <p:graphicFrame>
        <p:nvGraphicFramePr>
          <p:cNvPr id="134149" name="Object 5"/>
          <p:cNvGraphicFramePr>
            <a:graphicFrameLocks noChangeAspect="1"/>
          </p:cNvGraphicFramePr>
          <p:nvPr/>
        </p:nvGraphicFramePr>
        <p:xfrm>
          <a:off x="908050" y="3816350"/>
          <a:ext cx="2032000" cy="1905000"/>
        </p:xfrm>
        <a:graphic>
          <a:graphicData uri="http://schemas.openxmlformats.org/presentationml/2006/ole">
            <p:oleObj spid="_x0000_s134149" name="Equation" r:id="rId6" imgW="2031840" imgH="1904760" progId="Equation.3">
              <p:embed/>
            </p:oleObj>
          </a:graphicData>
        </a:graphic>
      </p:graphicFrame>
      <p:graphicFrame>
        <p:nvGraphicFramePr>
          <p:cNvPr id="134150" name="Object 6"/>
          <p:cNvGraphicFramePr>
            <a:graphicFrameLocks noChangeAspect="1"/>
          </p:cNvGraphicFramePr>
          <p:nvPr/>
        </p:nvGraphicFramePr>
        <p:xfrm>
          <a:off x="4724400" y="5626100"/>
          <a:ext cx="2324100" cy="419100"/>
        </p:xfrm>
        <a:graphic>
          <a:graphicData uri="http://schemas.openxmlformats.org/presentationml/2006/ole">
            <p:oleObj spid="_x0000_s134150" name="Equation" r:id="rId7" imgW="2323800" imgH="419040" progId="Equation.3">
              <p:embed/>
            </p:oleObj>
          </a:graphicData>
        </a:graphic>
      </p:graphicFrame>
      <p:graphicFrame>
        <p:nvGraphicFramePr>
          <p:cNvPr id="134151" name="Object 7"/>
          <p:cNvGraphicFramePr>
            <a:graphicFrameLocks noChangeAspect="1"/>
          </p:cNvGraphicFramePr>
          <p:nvPr/>
        </p:nvGraphicFramePr>
        <p:xfrm>
          <a:off x="4851400" y="6242050"/>
          <a:ext cx="1993900" cy="381000"/>
        </p:xfrm>
        <a:graphic>
          <a:graphicData uri="http://schemas.openxmlformats.org/presentationml/2006/ole">
            <p:oleObj spid="_x0000_s134151" name="Equation" r:id="rId8" imgW="1993680" imgH="380880" progId="Equation.3">
              <p:embed/>
            </p:oleObj>
          </a:graphicData>
        </a:graphic>
      </p:graphicFrame>
      <p:sp>
        <p:nvSpPr>
          <p:cNvPr id="134153" name="AutoShape 9">
            <a:hlinkClick r:id="rId9" action="ppaction://hlinksldjump" highlightClick="1"/>
          </p:cNvPr>
          <p:cNvSpPr>
            <a:spLocks noChangeArrowheads="1"/>
          </p:cNvSpPr>
          <p:nvPr/>
        </p:nvSpPr>
        <p:spPr bwMode="auto">
          <a:xfrm>
            <a:off x="8242300" y="6007100"/>
            <a:ext cx="901700" cy="850900"/>
          </a:xfrm>
          <a:prstGeom prst="actionButtonReturn">
            <a:avLst/>
          </a:prstGeom>
          <a:noFill/>
          <a:ln w="12700">
            <a:solidFill>
              <a:schemeClr val="folHlink"/>
            </a:solidFill>
            <a:miter lim="800000"/>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34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4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effectLst/>
        </p:spPr>
        <p:txBody>
          <a:bodyPr/>
          <a:lstStyle/>
          <a:p>
            <a:r>
              <a:rPr lang="en-US"/>
              <a:t>Reynolds Number Check</a:t>
            </a:r>
          </a:p>
        </p:txBody>
      </p:sp>
      <p:sp>
        <p:nvSpPr>
          <p:cNvPr id="120835" name="Text Box 3"/>
          <p:cNvSpPr txBox="1">
            <a:spLocks noChangeArrowheads="1"/>
          </p:cNvSpPr>
          <p:nvPr/>
        </p:nvSpPr>
        <p:spPr bwMode="auto">
          <a:xfrm>
            <a:off x="804863" y="5621338"/>
            <a:ext cx="6670675" cy="519112"/>
          </a:xfrm>
          <a:prstGeom prst="rect">
            <a:avLst/>
          </a:prstGeom>
          <a:noFill/>
          <a:ln w="50800">
            <a:noFill/>
            <a:miter lim="800000"/>
            <a:headEnd type="none" w="sm" len="sm"/>
            <a:tailEnd type="none" w="med" len="sm"/>
          </a:ln>
          <a:effectLst/>
        </p:spPr>
        <p:txBody>
          <a:bodyPr wrap="none" anchor="ctr">
            <a:spAutoFit/>
          </a:bodyPr>
          <a:lstStyle/>
          <a:p>
            <a:r>
              <a:rPr lang="en-US">
                <a:latin typeface="Book Antiqua" pitchFamily="18" charset="0"/>
              </a:rPr>
              <a:t>Re&lt;&lt;1 and therefore in Stokes Law range</a:t>
            </a:r>
          </a:p>
        </p:txBody>
      </p:sp>
      <p:graphicFrame>
        <p:nvGraphicFramePr>
          <p:cNvPr id="120836" name="Object 4"/>
          <p:cNvGraphicFramePr>
            <a:graphicFrameLocks noChangeAspect="1"/>
          </p:cNvGraphicFramePr>
          <p:nvPr/>
        </p:nvGraphicFramePr>
        <p:xfrm>
          <a:off x="863600" y="1911350"/>
          <a:ext cx="1282700" cy="787400"/>
        </p:xfrm>
        <a:graphic>
          <a:graphicData uri="http://schemas.openxmlformats.org/presentationml/2006/ole">
            <p:oleObj spid="_x0000_s120836" name="Equation" r:id="rId4" imgW="1282680" imgH="787320" progId="Equation.DSMT4">
              <p:embed/>
            </p:oleObj>
          </a:graphicData>
        </a:graphic>
      </p:graphicFrame>
      <p:graphicFrame>
        <p:nvGraphicFramePr>
          <p:cNvPr id="120837" name="Object 5"/>
          <p:cNvGraphicFramePr>
            <a:graphicFrameLocks noChangeAspect="1"/>
          </p:cNvGraphicFramePr>
          <p:nvPr/>
        </p:nvGraphicFramePr>
        <p:xfrm>
          <a:off x="584200" y="3098800"/>
          <a:ext cx="5422900" cy="1231900"/>
        </p:xfrm>
        <a:graphic>
          <a:graphicData uri="http://schemas.openxmlformats.org/presentationml/2006/ole">
            <p:oleObj spid="_x0000_s120837" name="Equation" r:id="rId5" imgW="5422680" imgH="1231560" progId="Equation.DSMT4">
              <p:embed/>
            </p:oleObj>
          </a:graphicData>
        </a:graphic>
      </p:graphicFrame>
      <p:sp>
        <p:nvSpPr>
          <p:cNvPr id="120838" name="AutoShape 6">
            <a:hlinkClick r:id="rId6" action="ppaction://hlinksldjump" highlightClick="1"/>
          </p:cNvPr>
          <p:cNvSpPr>
            <a:spLocks noChangeArrowheads="1"/>
          </p:cNvSpPr>
          <p:nvPr/>
        </p:nvSpPr>
        <p:spPr bwMode="auto">
          <a:xfrm>
            <a:off x="8242300" y="6007100"/>
            <a:ext cx="901700" cy="850900"/>
          </a:xfrm>
          <a:prstGeom prst="actionButtonReturn">
            <a:avLst/>
          </a:prstGeom>
          <a:noFill/>
          <a:ln w="12700">
            <a:solidFill>
              <a:schemeClr val="folHlink"/>
            </a:solidFill>
            <a:miter lim="800000"/>
            <a:headEnd type="none" w="lg" len="med"/>
            <a:tailEnd type="none" w="lg" len="med"/>
          </a:ln>
          <a:effectLst/>
        </p:spPr>
        <p:txBody>
          <a:bodyPr wrap="none" anchor="ctr">
            <a:spAutoFit/>
          </a:bodyPr>
          <a:lstStyle/>
          <a:p>
            <a:endParaRPr lang="en-US"/>
          </a:p>
        </p:txBody>
      </p:sp>
      <p:sp>
        <p:nvSpPr>
          <p:cNvPr id="120839" name="Comment 7"/>
          <p:cNvSpPr>
            <a:spLocks noChangeArrowheads="1"/>
          </p:cNvSpPr>
          <p:nvPr/>
        </p:nvSpPr>
        <p:spPr bwMode="auto">
          <a:xfrm>
            <a:off x="825500" y="4622800"/>
            <a:ext cx="2006600" cy="457200"/>
          </a:xfrm>
          <a:prstGeom prst="rect">
            <a:avLst/>
          </a:prstGeom>
          <a:noFill/>
          <a:ln w="12700">
            <a:noFill/>
            <a:miter lim="800000"/>
            <a:headEnd type="none" w="sm" len="sm"/>
            <a:tailEnd type="none" w="sm" len="sm"/>
          </a:ln>
          <a:effectLst/>
        </p:spPr>
        <p:txBody>
          <a:bodyPr wrap="none">
            <a:spAutoFit/>
          </a:bodyPr>
          <a:lstStyle/>
          <a:p>
            <a:pPr>
              <a:buClr>
                <a:schemeClr val="hlink"/>
              </a:buClr>
              <a:buFont typeface="Monotype Sorts" pitchFamily="2" charset="2"/>
              <a:buNone/>
            </a:pPr>
            <a:r>
              <a:rPr lang="en-US" sz="2400">
                <a:solidFill>
                  <a:schemeClr val="tx2"/>
                </a:solidFill>
                <a:effectLst>
                  <a:outerShdw blurRad="38100" dist="38100" dir="2700000" algn="tl">
                    <a:srgbClr val="C0C0C0"/>
                  </a:outerShdw>
                </a:effectLst>
              </a:rPr>
              <a:t>Re = 1.1 x 10</a:t>
            </a:r>
            <a:r>
              <a:rPr lang="en-US" sz="2400" baseline="30000">
                <a:solidFill>
                  <a:schemeClr val="tx2"/>
                </a:solidFill>
                <a:effectLst>
                  <a:outerShdw blurRad="38100" dist="38100" dir="2700000" algn="tl">
                    <a:srgbClr val="C0C0C0"/>
                  </a:outerShdw>
                </a:effectLst>
              </a:rPr>
              <a:t>-6</a:t>
            </a:r>
            <a:endParaRPr lang="en-US" sz="2400">
              <a:solidFill>
                <a:schemeClr val="tx2"/>
              </a:solidFill>
              <a:effectLst>
                <a:outerShdw blurRad="38100" dist="38100" dir="2700000" algn="tl">
                  <a:srgbClr val="C0C0C0"/>
                </a:outerShdw>
              </a:effectLst>
              <a:latin typeface="MT Extra" pitchFamily="18" charset="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effectLst/>
        </p:spPr>
        <p:txBody>
          <a:bodyPr/>
          <a:lstStyle/>
          <a:p>
            <a:r>
              <a:rPr lang="en-US"/>
              <a:t>Diatomaceous Earth</a:t>
            </a:r>
          </a:p>
        </p:txBody>
      </p:sp>
      <p:grpSp>
        <p:nvGrpSpPr>
          <p:cNvPr id="124939" name="Group 11"/>
          <p:cNvGrpSpPr>
            <a:grpSpLocks/>
          </p:cNvGrpSpPr>
          <p:nvPr/>
        </p:nvGrpSpPr>
        <p:grpSpPr bwMode="auto">
          <a:xfrm>
            <a:off x="647700" y="3702050"/>
            <a:ext cx="5867400" cy="711200"/>
            <a:chOff x="752" y="2108"/>
            <a:chExt cx="3696" cy="448"/>
          </a:xfrm>
        </p:grpSpPr>
        <p:sp>
          <p:nvSpPr>
            <p:cNvPr id="124931" name="Oval 3"/>
            <p:cNvSpPr>
              <a:spLocks noChangeArrowheads="1"/>
            </p:cNvSpPr>
            <p:nvPr/>
          </p:nvSpPr>
          <p:spPr bwMode="auto">
            <a:xfrm>
              <a:off x="75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32" name="Oval 4"/>
            <p:cNvSpPr>
              <a:spLocks noChangeArrowheads="1"/>
            </p:cNvSpPr>
            <p:nvPr/>
          </p:nvSpPr>
          <p:spPr bwMode="auto">
            <a:xfrm>
              <a:off x="121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33" name="Oval 5"/>
            <p:cNvSpPr>
              <a:spLocks noChangeArrowheads="1"/>
            </p:cNvSpPr>
            <p:nvPr/>
          </p:nvSpPr>
          <p:spPr bwMode="auto">
            <a:xfrm>
              <a:off x="168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34" name="Oval 6"/>
            <p:cNvSpPr>
              <a:spLocks noChangeArrowheads="1"/>
            </p:cNvSpPr>
            <p:nvPr/>
          </p:nvSpPr>
          <p:spPr bwMode="auto">
            <a:xfrm>
              <a:off x="2144"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35" name="Oval 7"/>
            <p:cNvSpPr>
              <a:spLocks noChangeArrowheads="1"/>
            </p:cNvSpPr>
            <p:nvPr/>
          </p:nvSpPr>
          <p:spPr bwMode="auto">
            <a:xfrm>
              <a:off x="2608"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36" name="Oval 8"/>
            <p:cNvSpPr>
              <a:spLocks noChangeArrowheads="1"/>
            </p:cNvSpPr>
            <p:nvPr/>
          </p:nvSpPr>
          <p:spPr bwMode="auto">
            <a:xfrm>
              <a:off x="307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37" name="Oval 9"/>
            <p:cNvSpPr>
              <a:spLocks noChangeArrowheads="1"/>
            </p:cNvSpPr>
            <p:nvPr/>
          </p:nvSpPr>
          <p:spPr bwMode="auto">
            <a:xfrm>
              <a:off x="353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38" name="Oval 10"/>
            <p:cNvSpPr>
              <a:spLocks noChangeArrowheads="1"/>
            </p:cNvSpPr>
            <p:nvPr/>
          </p:nvSpPr>
          <p:spPr bwMode="auto">
            <a:xfrm>
              <a:off x="400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grpSp>
      <p:grpSp>
        <p:nvGrpSpPr>
          <p:cNvPr id="124940" name="Group 12"/>
          <p:cNvGrpSpPr>
            <a:grpSpLocks/>
          </p:cNvGrpSpPr>
          <p:nvPr/>
        </p:nvGrpSpPr>
        <p:grpSpPr bwMode="auto">
          <a:xfrm>
            <a:off x="1016000" y="4324350"/>
            <a:ext cx="5867400" cy="711200"/>
            <a:chOff x="752" y="2108"/>
            <a:chExt cx="3696" cy="448"/>
          </a:xfrm>
        </p:grpSpPr>
        <p:sp>
          <p:nvSpPr>
            <p:cNvPr id="124941" name="Oval 13"/>
            <p:cNvSpPr>
              <a:spLocks noChangeArrowheads="1"/>
            </p:cNvSpPr>
            <p:nvPr/>
          </p:nvSpPr>
          <p:spPr bwMode="auto">
            <a:xfrm>
              <a:off x="75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42" name="Oval 14"/>
            <p:cNvSpPr>
              <a:spLocks noChangeArrowheads="1"/>
            </p:cNvSpPr>
            <p:nvPr/>
          </p:nvSpPr>
          <p:spPr bwMode="auto">
            <a:xfrm>
              <a:off x="121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43" name="Oval 15"/>
            <p:cNvSpPr>
              <a:spLocks noChangeArrowheads="1"/>
            </p:cNvSpPr>
            <p:nvPr/>
          </p:nvSpPr>
          <p:spPr bwMode="auto">
            <a:xfrm>
              <a:off x="168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44" name="Oval 16"/>
            <p:cNvSpPr>
              <a:spLocks noChangeArrowheads="1"/>
            </p:cNvSpPr>
            <p:nvPr/>
          </p:nvSpPr>
          <p:spPr bwMode="auto">
            <a:xfrm>
              <a:off x="2144"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45" name="Oval 17"/>
            <p:cNvSpPr>
              <a:spLocks noChangeArrowheads="1"/>
            </p:cNvSpPr>
            <p:nvPr/>
          </p:nvSpPr>
          <p:spPr bwMode="auto">
            <a:xfrm>
              <a:off x="2608"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46" name="Oval 18"/>
            <p:cNvSpPr>
              <a:spLocks noChangeArrowheads="1"/>
            </p:cNvSpPr>
            <p:nvPr/>
          </p:nvSpPr>
          <p:spPr bwMode="auto">
            <a:xfrm>
              <a:off x="307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47" name="Oval 19"/>
            <p:cNvSpPr>
              <a:spLocks noChangeArrowheads="1"/>
            </p:cNvSpPr>
            <p:nvPr/>
          </p:nvSpPr>
          <p:spPr bwMode="auto">
            <a:xfrm>
              <a:off x="353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48" name="Oval 20"/>
            <p:cNvSpPr>
              <a:spLocks noChangeArrowheads="1"/>
            </p:cNvSpPr>
            <p:nvPr/>
          </p:nvSpPr>
          <p:spPr bwMode="auto">
            <a:xfrm>
              <a:off x="400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grpSp>
      <p:grpSp>
        <p:nvGrpSpPr>
          <p:cNvPr id="124949" name="Group 21"/>
          <p:cNvGrpSpPr>
            <a:grpSpLocks/>
          </p:cNvGrpSpPr>
          <p:nvPr/>
        </p:nvGrpSpPr>
        <p:grpSpPr bwMode="auto">
          <a:xfrm>
            <a:off x="1384300" y="4946650"/>
            <a:ext cx="5867400" cy="711200"/>
            <a:chOff x="752" y="2108"/>
            <a:chExt cx="3696" cy="448"/>
          </a:xfrm>
        </p:grpSpPr>
        <p:sp>
          <p:nvSpPr>
            <p:cNvPr id="124950" name="Oval 22"/>
            <p:cNvSpPr>
              <a:spLocks noChangeArrowheads="1"/>
            </p:cNvSpPr>
            <p:nvPr/>
          </p:nvSpPr>
          <p:spPr bwMode="auto">
            <a:xfrm>
              <a:off x="75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51" name="Oval 23"/>
            <p:cNvSpPr>
              <a:spLocks noChangeArrowheads="1"/>
            </p:cNvSpPr>
            <p:nvPr/>
          </p:nvSpPr>
          <p:spPr bwMode="auto">
            <a:xfrm>
              <a:off x="121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52" name="Oval 24"/>
            <p:cNvSpPr>
              <a:spLocks noChangeArrowheads="1"/>
            </p:cNvSpPr>
            <p:nvPr/>
          </p:nvSpPr>
          <p:spPr bwMode="auto">
            <a:xfrm>
              <a:off x="168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53" name="Oval 25"/>
            <p:cNvSpPr>
              <a:spLocks noChangeArrowheads="1"/>
            </p:cNvSpPr>
            <p:nvPr/>
          </p:nvSpPr>
          <p:spPr bwMode="auto">
            <a:xfrm>
              <a:off x="2144"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54" name="Oval 26"/>
            <p:cNvSpPr>
              <a:spLocks noChangeArrowheads="1"/>
            </p:cNvSpPr>
            <p:nvPr/>
          </p:nvSpPr>
          <p:spPr bwMode="auto">
            <a:xfrm>
              <a:off x="2608"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55" name="Oval 27"/>
            <p:cNvSpPr>
              <a:spLocks noChangeArrowheads="1"/>
            </p:cNvSpPr>
            <p:nvPr/>
          </p:nvSpPr>
          <p:spPr bwMode="auto">
            <a:xfrm>
              <a:off x="307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56" name="Oval 28"/>
            <p:cNvSpPr>
              <a:spLocks noChangeArrowheads="1"/>
            </p:cNvSpPr>
            <p:nvPr/>
          </p:nvSpPr>
          <p:spPr bwMode="auto">
            <a:xfrm>
              <a:off x="353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57" name="Oval 29"/>
            <p:cNvSpPr>
              <a:spLocks noChangeArrowheads="1"/>
            </p:cNvSpPr>
            <p:nvPr/>
          </p:nvSpPr>
          <p:spPr bwMode="auto">
            <a:xfrm>
              <a:off x="400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grpSp>
      <p:grpSp>
        <p:nvGrpSpPr>
          <p:cNvPr id="124958" name="Group 30"/>
          <p:cNvGrpSpPr>
            <a:grpSpLocks/>
          </p:cNvGrpSpPr>
          <p:nvPr/>
        </p:nvGrpSpPr>
        <p:grpSpPr bwMode="auto">
          <a:xfrm>
            <a:off x="1752600" y="5568950"/>
            <a:ext cx="5867400" cy="711200"/>
            <a:chOff x="752" y="2108"/>
            <a:chExt cx="3696" cy="448"/>
          </a:xfrm>
        </p:grpSpPr>
        <p:sp>
          <p:nvSpPr>
            <p:cNvPr id="124959" name="Oval 31"/>
            <p:cNvSpPr>
              <a:spLocks noChangeArrowheads="1"/>
            </p:cNvSpPr>
            <p:nvPr/>
          </p:nvSpPr>
          <p:spPr bwMode="auto">
            <a:xfrm>
              <a:off x="75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60" name="Oval 32"/>
            <p:cNvSpPr>
              <a:spLocks noChangeArrowheads="1"/>
            </p:cNvSpPr>
            <p:nvPr/>
          </p:nvSpPr>
          <p:spPr bwMode="auto">
            <a:xfrm>
              <a:off x="121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61" name="Oval 33"/>
            <p:cNvSpPr>
              <a:spLocks noChangeArrowheads="1"/>
            </p:cNvSpPr>
            <p:nvPr/>
          </p:nvSpPr>
          <p:spPr bwMode="auto">
            <a:xfrm>
              <a:off x="168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62" name="Oval 34"/>
            <p:cNvSpPr>
              <a:spLocks noChangeArrowheads="1"/>
            </p:cNvSpPr>
            <p:nvPr/>
          </p:nvSpPr>
          <p:spPr bwMode="auto">
            <a:xfrm>
              <a:off x="2144"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63" name="Oval 35"/>
            <p:cNvSpPr>
              <a:spLocks noChangeArrowheads="1"/>
            </p:cNvSpPr>
            <p:nvPr/>
          </p:nvSpPr>
          <p:spPr bwMode="auto">
            <a:xfrm>
              <a:off x="2608"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64" name="Oval 36"/>
            <p:cNvSpPr>
              <a:spLocks noChangeArrowheads="1"/>
            </p:cNvSpPr>
            <p:nvPr/>
          </p:nvSpPr>
          <p:spPr bwMode="auto">
            <a:xfrm>
              <a:off x="3072"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65" name="Oval 37"/>
            <p:cNvSpPr>
              <a:spLocks noChangeArrowheads="1"/>
            </p:cNvSpPr>
            <p:nvPr/>
          </p:nvSpPr>
          <p:spPr bwMode="auto">
            <a:xfrm>
              <a:off x="3536"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sp>
          <p:nvSpPr>
            <p:cNvPr id="124966" name="Oval 38"/>
            <p:cNvSpPr>
              <a:spLocks noChangeArrowheads="1"/>
            </p:cNvSpPr>
            <p:nvPr/>
          </p:nvSpPr>
          <p:spPr bwMode="auto">
            <a:xfrm>
              <a:off x="4000" y="2108"/>
              <a:ext cx="448" cy="448"/>
            </a:xfrm>
            <a:prstGeom prst="ellipse">
              <a:avLst/>
            </a:prstGeom>
            <a:solidFill>
              <a:schemeClr val="accent2"/>
            </a:solidFill>
            <a:ln w="12700">
              <a:solidFill>
                <a:schemeClr val="accent2"/>
              </a:solidFill>
              <a:round/>
              <a:headEnd type="none" w="lg" len="med"/>
              <a:tailEnd type="none" w="lg" len="med"/>
            </a:ln>
            <a:effectLst/>
          </p:spPr>
          <p:txBody>
            <a:bodyPr wrap="none" anchor="ctr">
              <a:spAutoFit/>
            </a:bodyPr>
            <a:lstStyle/>
            <a:p>
              <a:endParaRPr lang="en-US"/>
            </a:p>
          </p:txBody>
        </p:sp>
      </p:grpSp>
      <p:grpSp>
        <p:nvGrpSpPr>
          <p:cNvPr id="125272" name="Group 344"/>
          <p:cNvGrpSpPr>
            <a:grpSpLocks/>
          </p:cNvGrpSpPr>
          <p:nvPr/>
        </p:nvGrpSpPr>
        <p:grpSpPr bwMode="auto">
          <a:xfrm>
            <a:off x="38100" y="2274888"/>
            <a:ext cx="7594600" cy="795337"/>
            <a:chOff x="24" y="1433"/>
            <a:chExt cx="4784" cy="501"/>
          </a:xfrm>
        </p:grpSpPr>
        <p:grpSp>
          <p:nvGrpSpPr>
            <p:cNvPr id="124968" name="Group 40"/>
            <p:cNvGrpSpPr>
              <a:grpSpLocks/>
            </p:cNvGrpSpPr>
            <p:nvPr/>
          </p:nvGrpSpPr>
          <p:grpSpPr bwMode="auto">
            <a:xfrm flipV="1">
              <a:off x="24" y="1433"/>
              <a:ext cx="1352" cy="501"/>
              <a:chOff x="752" y="2108"/>
              <a:chExt cx="4392" cy="1624"/>
            </a:xfrm>
          </p:grpSpPr>
          <p:grpSp>
            <p:nvGrpSpPr>
              <p:cNvPr id="124969" name="Group 41"/>
              <p:cNvGrpSpPr>
                <a:grpSpLocks/>
              </p:cNvGrpSpPr>
              <p:nvPr/>
            </p:nvGrpSpPr>
            <p:grpSpPr bwMode="auto">
              <a:xfrm>
                <a:off x="752" y="2108"/>
                <a:ext cx="3696" cy="448"/>
                <a:chOff x="752" y="2108"/>
                <a:chExt cx="3696" cy="448"/>
              </a:xfrm>
            </p:grpSpPr>
            <p:sp>
              <p:nvSpPr>
                <p:cNvPr id="124970" name="Oval 42"/>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71" name="Oval 43"/>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72" name="Oval 44"/>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73" name="Oval 45"/>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74" name="Oval 46"/>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75" name="Oval 47"/>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76" name="Oval 48"/>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77" name="Oval 49"/>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4978" name="Group 50"/>
              <p:cNvGrpSpPr>
                <a:grpSpLocks/>
              </p:cNvGrpSpPr>
              <p:nvPr/>
            </p:nvGrpSpPr>
            <p:grpSpPr bwMode="auto">
              <a:xfrm>
                <a:off x="984" y="2500"/>
                <a:ext cx="3696" cy="448"/>
                <a:chOff x="752" y="2108"/>
                <a:chExt cx="3696" cy="448"/>
              </a:xfrm>
            </p:grpSpPr>
            <p:sp>
              <p:nvSpPr>
                <p:cNvPr id="124979" name="Oval 51"/>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0" name="Oval 52"/>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1" name="Oval 53"/>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2" name="Oval 54"/>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3" name="Oval 55"/>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4" name="Oval 56"/>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5" name="Oval 57"/>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6" name="Oval 58"/>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4987" name="Group 59"/>
              <p:cNvGrpSpPr>
                <a:grpSpLocks/>
              </p:cNvGrpSpPr>
              <p:nvPr/>
            </p:nvGrpSpPr>
            <p:grpSpPr bwMode="auto">
              <a:xfrm>
                <a:off x="1216" y="2892"/>
                <a:ext cx="3696" cy="448"/>
                <a:chOff x="752" y="2108"/>
                <a:chExt cx="3696" cy="448"/>
              </a:xfrm>
            </p:grpSpPr>
            <p:sp>
              <p:nvSpPr>
                <p:cNvPr id="124988" name="Oval 60"/>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89" name="Oval 61"/>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0" name="Oval 62"/>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1" name="Oval 63"/>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2" name="Oval 64"/>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3" name="Oval 65"/>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4" name="Oval 66"/>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5" name="Oval 67"/>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4996" name="Group 68"/>
              <p:cNvGrpSpPr>
                <a:grpSpLocks/>
              </p:cNvGrpSpPr>
              <p:nvPr/>
            </p:nvGrpSpPr>
            <p:grpSpPr bwMode="auto">
              <a:xfrm>
                <a:off x="1448" y="3284"/>
                <a:ext cx="3696" cy="448"/>
                <a:chOff x="752" y="2108"/>
                <a:chExt cx="3696" cy="448"/>
              </a:xfrm>
            </p:grpSpPr>
            <p:sp>
              <p:nvSpPr>
                <p:cNvPr id="124997" name="Oval 69"/>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8" name="Oval 70"/>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4999" name="Oval 71"/>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00" name="Oval 72"/>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01" name="Oval 73"/>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02" name="Oval 74"/>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03" name="Oval 75"/>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04" name="Oval 76"/>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grpSp>
          <p:nvGrpSpPr>
            <p:cNvPr id="125005" name="Group 77"/>
            <p:cNvGrpSpPr>
              <a:grpSpLocks/>
            </p:cNvGrpSpPr>
            <p:nvPr/>
          </p:nvGrpSpPr>
          <p:grpSpPr bwMode="auto">
            <a:xfrm flipV="1">
              <a:off x="1168" y="1433"/>
              <a:ext cx="1352" cy="501"/>
              <a:chOff x="752" y="2108"/>
              <a:chExt cx="4392" cy="1624"/>
            </a:xfrm>
          </p:grpSpPr>
          <p:grpSp>
            <p:nvGrpSpPr>
              <p:cNvPr id="125006" name="Group 78"/>
              <p:cNvGrpSpPr>
                <a:grpSpLocks/>
              </p:cNvGrpSpPr>
              <p:nvPr/>
            </p:nvGrpSpPr>
            <p:grpSpPr bwMode="auto">
              <a:xfrm>
                <a:off x="752" y="2108"/>
                <a:ext cx="3696" cy="448"/>
                <a:chOff x="752" y="2108"/>
                <a:chExt cx="3696" cy="448"/>
              </a:xfrm>
            </p:grpSpPr>
            <p:sp>
              <p:nvSpPr>
                <p:cNvPr id="125007" name="Oval 79"/>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08" name="Oval 80"/>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09" name="Oval 81"/>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0" name="Oval 82"/>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1" name="Oval 83"/>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2" name="Oval 84"/>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3" name="Oval 85"/>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4" name="Oval 86"/>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15" name="Group 87"/>
              <p:cNvGrpSpPr>
                <a:grpSpLocks/>
              </p:cNvGrpSpPr>
              <p:nvPr/>
            </p:nvGrpSpPr>
            <p:grpSpPr bwMode="auto">
              <a:xfrm>
                <a:off x="984" y="2500"/>
                <a:ext cx="3696" cy="448"/>
                <a:chOff x="752" y="2108"/>
                <a:chExt cx="3696" cy="448"/>
              </a:xfrm>
            </p:grpSpPr>
            <p:sp>
              <p:nvSpPr>
                <p:cNvPr id="125016" name="Oval 88"/>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7" name="Oval 89"/>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8" name="Oval 90"/>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19" name="Oval 91"/>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0" name="Oval 92"/>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1" name="Oval 93"/>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2" name="Oval 94"/>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3" name="Oval 95"/>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24" name="Group 96"/>
              <p:cNvGrpSpPr>
                <a:grpSpLocks/>
              </p:cNvGrpSpPr>
              <p:nvPr/>
            </p:nvGrpSpPr>
            <p:grpSpPr bwMode="auto">
              <a:xfrm>
                <a:off x="1216" y="2892"/>
                <a:ext cx="3696" cy="448"/>
                <a:chOff x="752" y="2108"/>
                <a:chExt cx="3696" cy="448"/>
              </a:xfrm>
            </p:grpSpPr>
            <p:sp>
              <p:nvSpPr>
                <p:cNvPr id="125025" name="Oval 97"/>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6" name="Oval 98"/>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7" name="Oval 99"/>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8" name="Oval 100"/>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29" name="Oval 101"/>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0" name="Oval 102"/>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1" name="Oval 103"/>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2" name="Oval 104"/>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33" name="Group 105"/>
              <p:cNvGrpSpPr>
                <a:grpSpLocks/>
              </p:cNvGrpSpPr>
              <p:nvPr/>
            </p:nvGrpSpPr>
            <p:grpSpPr bwMode="auto">
              <a:xfrm>
                <a:off x="1448" y="3284"/>
                <a:ext cx="3696" cy="448"/>
                <a:chOff x="752" y="2108"/>
                <a:chExt cx="3696" cy="448"/>
              </a:xfrm>
            </p:grpSpPr>
            <p:sp>
              <p:nvSpPr>
                <p:cNvPr id="125034" name="Oval 106"/>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5" name="Oval 107"/>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6" name="Oval 108"/>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7" name="Oval 109"/>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8" name="Oval 110"/>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39" name="Oval 111"/>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40" name="Oval 112"/>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41" name="Oval 113"/>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grpSp>
          <p:nvGrpSpPr>
            <p:cNvPr id="125042" name="Group 114"/>
            <p:cNvGrpSpPr>
              <a:grpSpLocks/>
            </p:cNvGrpSpPr>
            <p:nvPr/>
          </p:nvGrpSpPr>
          <p:grpSpPr bwMode="auto">
            <a:xfrm flipV="1">
              <a:off x="2312" y="1433"/>
              <a:ext cx="1352" cy="501"/>
              <a:chOff x="752" y="2108"/>
              <a:chExt cx="4392" cy="1624"/>
            </a:xfrm>
          </p:grpSpPr>
          <p:grpSp>
            <p:nvGrpSpPr>
              <p:cNvPr id="125043" name="Group 115"/>
              <p:cNvGrpSpPr>
                <a:grpSpLocks/>
              </p:cNvGrpSpPr>
              <p:nvPr/>
            </p:nvGrpSpPr>
            <p:grpSpPr bwMode="auto">
              <a:xfrm>
                <a:off x="752" y="2108"/>
                <a:ext cx="3696" cy="448"/>
                <a:chOff x="752" y="2108"/>
                <a:chExt cx="3696" cy="448"/>
              </a:xfrm>
            </p:grpSpPr>
            <p:sp>
              <p:nvSpPr>
                <p:cNvPr id="125044" name="Oval 116"/>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45" name="Oval 117"/>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46" name="Oval 118"/>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47" name="Oval 119"/>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48" name="Oval 120"/>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49" name="Oval 121"/>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0" name="Oval 122"/>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1" name="Oval 123"/>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52" name="Group 124"/>
              <p:cNvGrpSpPr>
                <a:grpSpLocks/>
              </p:cNvGrpSpPr>
              <p:nvPr/>
            </p:nvGrpSpPr>
            <p:grpSpPr bwMode="auto">
              <a:xfrm>
                <a:off x="984" y="2500"/>
                <a:ext cx="3696" cy="448"/>
                <a:chOff x="752" y="2108"/>
                <a:chExt cx="3696" cy="448"/>
              </a:xfrm>
            </p:grpSpPr>
            <p:sp>
              <p:nvSpPr>
                <p:cNvPr id="125053" name="Oval 125"/>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4" name="Oval 126"/>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5" name="Oval 127"/>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6" name="Oval 128"/>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7" name="Oval 129"/>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8" name="Oval 130"/>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59" name="Oval 131"/>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0" name="Oval 132"/>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61" name="Group 133"/>
              <p:cNvGrpSpPr>
                <a:grpSpLocks/>
              </p:cNvGrpSpPr>
              <p:nvPr/>
            </p:nvGrpSpPr>
            <p:grpSpPr bwMode="auto">
              <a:xfrm>
                <a:off x="1216" y="2892"/>
                <a:ext cx="3696" cy="448"/>
                <a:chOff x="752" y="2108"/>
                <a:chExt cx="3696" cy="448"/>
              </a:xfrm>
            </p:grpSpPr>
            <p:sp>
              <p:nvSpPr>
                <p:cNvPr id="125062" name="Oval 134"/>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3" name="Oval 135"/>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4" name="Oval 136"/>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5" name="Oval 137"/>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6" name="Oval 138"/>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7" name="Oval 139"/>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8" name="Oval 140"/>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69" name="Oval 141"/>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70" name="Group 142"/>
              <p:cNvGrpSpPr>
                <a:grpSpLocks/>
              </p:cNvGrpSpPr>
              <p:nvPr/>
            </p:nvGrpSpPr>
            <p:grpSpPr bwMode="auto">
              <a:xfrm>
                <a:off x="1448" y="3284"/>
                <a:ext cx="3696" cy="448"/>
                <a:chOff x="752" y="2108"/>
                <a:chExt cx="3696" cy="448"/>
              </a:xfrm>
            </p:grpSpPr>
            <p:sp>
              <p:nvSpPr>
                <p:cNvPr id="125071" name="Oval 143"/>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72" name="Oval 144"/>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73" name="Oval 145"/>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74" name="Oval 146"/>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75" name="Oval 147"/>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76" name="Oval 148"/>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77" name="Oval 149"/>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78" name="Oval 150"/>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grpSp>
          <p:nvGrpSpPr>
            <p:cNvPr id="125079" name="Group 151"/>
            <p:cNvGrpSpPr>
              <a:grpSpLocks/>
            </p:cNvGrpSpPr>
            <p:nvPr/>
          </p:nvGrpSpPr>
          <p:grpSpPr bwMode="auto">
            <a:xfrm flipV="1">
              <a:off x="3456" y="1433"/>
              <a:ext cx="1352" cy="501"/>
              <a:chOff x="752" y="2108"/>
              <a:chExt cx="4392" cy="1624"/>
            </a:xfrm>
          </p:grpSpPr>
          <p:grpSp>
            <p:nvGrpSpPr>
              <p:cNvPr id="125080" name="Group 152"/>
              <p:cNvGrpSpPr>
                <a:grpSpLocks/>
              </p:cNvGrpSpPr>
              <p:nvPr/>
            </p:nvGrpSpPr>
            <p:grpSpPr bwMode="auto">
              <a:xfrm>
                <a:off x="752" y="2108"/>
                <a:ext cx="3696" cy="448"/>
                <a:chOff x="752" y="2108"/>
                <a:chExt cx="3696" cy="448"/>
              </a:xfrm>
            </p:grpSpPr>
            <p:sp>
              <p:nvSpPr>
                <p:cNvPr id="125081" name="Oval 153"/>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82" name="Oval 154"/>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83" name="Oval 155"/>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84" name="Oval 156"/>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85" name="Oval 157"/>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86" name="Oval 158"/>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87" name="Oval 159"/>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88" name="Oval 160"/>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89" name="Group 161"/>
              <p:cNvGrpSpPr>
                <a:grpSpLocks/>
              </p:cNvGrpSpPr>
              <p:nvPr/>
            </p:nvGrpSpPr>
            <p:grpSpPr bwMode="auto">
              <a:xfrm>
                <a:off x="984" y="2500"/>
                <a:ext cx="3696" cy="448"/>
                <a:chOff x="752" y="2108"/>
                <a:chExt cx="3696" cy="448"/>
              </a:xfrm>
            </p:grpSpPr>
            <p:sp>
              <p:nvSpPr>
                <p:cNvPr id="125090" name="Oval 162"/>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91" name="Oval 163"/>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92" name="Oval 164"/>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93" name="Oval 165"/>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94" name="Oval 166"/>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95" name="Oval 167"/>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96" name="Oval 168"/>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097" name="Oval 169"/>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098" name="Group 170"/>
              <p:cNvGrpSpPr>
                <a:grpSpLocks/>
              </p:cNvGrpSpPr>
              <p:nvPr/>
            </p:nvGrpSpPr>
            <p:grpSpPr bwMode="auto">
              <a:xfrm>
                <a:off x="1216" y="2892"/>
                <a:ext cx="3696" cy="448"/>
                <a:chOff x="752" y="2108"/>
                <a:chExt cx="3696" cy="448"/>
              </a:xfrm>
            </p:grpSpPr>
            <p:sp>
              <p:nvSpPr>
                <p:cNvPr id="125099" name="Oval 171"/>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0" name="Oval 172"/>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1" name="Oval 173"/>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2" name="Oval 174"/>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3" name="Oval 175"/>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4" name="Oval 176"/>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5" name="Oval 177"/>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6" name="Oval 178"/>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nvGrpSpPr>
              <p:cNvPr id="125107" name="Group 179"/>
              <p:cNvGrpSpPr>
                <a:grpSpLocks/>
              </p:cNvGrpSpPr>
              <p:nvPr/>
            </p:nvGrpSpPr>
            <p:grpSpPr bwMode="auto">
              <a:xfrm>
                <a:off x="1448" y="3284"/>
                <a:ext cx="3696" cy="448"/>
                <a:chOff x="752" y="2108"/>
                <a:chExt cx="3696" cy="448"/>
              </a:xfrm>
            </p:grpSpPr>
            <p:sp>
              <p:nvSpPr>
                <p:cNvPr id="125108" name="Oval 180"/>
                <p:cNvSpPr>
                  <a:spLocks noChangeArrowheads="1"/>
                </p:cNvSpPr>
                <p:nvPr/>
              </p:nvSpPr>
              <p:spPr bwMode="auto">
                <a:xfrm>
                  <a:off x="75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09" name="Oval 181"/>
                <p:cNvSpPr>
                  <a:spLocks noChangeArrowheads="1"/>
                </p:cNvSpPr>
                <p:nvPr/>
              </p:nvSpPr>
              <p:spPr bwMode="auto">
                <a:xfrm>
                  <a:off x="121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10" name="Oval 182"/>
                <p:cNvSpPr>
                  <a:spLocks noChangeArrowheads="1"/>
                </p:cNvSpPr>
                <p:nvPr/>
              </p:nvSpPr>
              <p:spPr bwMode="auto">
                <a:xfrm>
                  <a:off x="168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11" name="Oval 183"/>
                <p:cNvSpPr>
                  <a:spLocks noChangeArrowheads="1"/>
                </p:cNvSpPr>
                <p:nvPr/>
              </p:nvSpPr>
              <p:spPr bwMode="auto">
                <a:xfrm>
                  <a:off x="2144"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12" name="Oval 184"/>
                <p:cNvSpPr>
                  <a:spLocks noChangeArrowheads="1"/>
                </p:cNvSpPr>
                <p:nvPr/>
              </p:nvSpPr>
              <p:spPr bwMode="auto">
                <a:xfrm>
                  <a:off x="2608"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13" name="Oval 185"/>
                <p:cNvSpPr>
                  <a:spLocks noChangeArrowheads="1"/>
                </p:cNvSpPr>
                <p:nvPr/>
              </p:nvSpPr>
              <p:spPr bwMode="auto">
                <a:xfrm>
                  <a:off x="3072"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14" name="Oval 186"/>
                <p:cNvSpPr>
                  <a:spLocks noChangeArrowheads="1"/>
                </p:cNvSpPr>
                <p:nvPr/>
              </p:nvSpPr>
              <p:spPr bwMode="auto">
                <a:xfrm>
                  <a:off x="3536"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15" name="Oval 187"/>
                <p:cNvSpPr>
                  <a:spLocks noChangeArrowheads="1"/>
                </p:cNvSpPr>
                <p:nvPr/>
              </p:nvSpPr>
              <p:spPr bwMode="auto">
                <a:xfrm>
                  <a:off x="4000" y="2108"/>
                  <a:ext cx="448" cy="448"/>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grpSp>
        </p:grpSp>
      </p:grpSp>
      <p:sp>
        <p:nvSpPr>
          <p:cNvPr id="125121" name="Oval 193"/>
          <p:cNvSpPr>
            <a:spLocks noChangeArrowheads="1"/>
          </p:cNvSpPr>
          <p:nvPr/>
        </p:nvSpPr>
        <p:spPr bwMode="auto">
          <a:xfrm flipV="1">
            <a:off x="1890713" y="4171950"/>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22" name="Oval 194"/>
          <p:cNvSpPr>
            <a:spLocks noChangeArrowheads="1"/>
          </p:cNvSpPr>
          <p:nvPr/>
        </p:nvSpPr>
        <p:spPr bwMode="auto">
          <a:xfrm flipV="1">
            <a:off x="2244725" y="4883150"/>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23" name="Oval 195"/>
          <p:cNvSpPr>
            <a:spLocks noChangeArrowheads="1"/>
          </p:cNvSpPr>
          <p:nvPr/>
        </p:nvSpPr>
        <p:spPr bwMode="auto">
          <a:xfrm flipV="1">
            <a:off x="1455738" y="4908550"/>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24" name="Oval 196"/>
          <p:cNvSpPr>
            <a:spLocks noChangeArrowheads="1"/>
          </p:cNvSpPr>
          <p:nvPr/>
        </p:nvSpPr>
        <p:spPr bwMode="auto">
          <a:xfrm flipV="1">
            <a:off x="3128963" y="4552950"/>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25" name="Oval 197"/>
          <p:cNvSpPr>
            <a:spLocks noChangeArrowheads="1"/>
          </p:cNvSpPr>
          <p:nvPr/>
        </p:nvSpPr>
        <p:spPr bwMode="auto">
          <a:xfrm flipV="1">
            <a:off x="1273175" y="3714750"/>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26" name="Oval 198"/>
          <p:cNvSpPr>
            <a:spLocks noChangeArrowheads="1"/>
          </p:cNvSpPr>
          <p:nvPr/>
        </p:nvSpPr>
        <p:spPr bwMode="auto">
          <a:xfrm flipV="1">
            <a:off x="6046788" y="4400550"/>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27" name="Oval 199"/>
          <p:cNvSpPr>
            <a:spLocks noChangeArrowheads="1"/>
          </p:cNvSpPr>
          <p:nvPr/>
        </p:nvSpPr>
        <p:spPr bwMode="auto">
          <a:xfrm flipV="1">
            <a:off x="2743200" y="5391150"/>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29" name="Oval 201"/>
          <p:cNvSpPr>
            <a:spLocks noChangeArrowheads="1"/>
          </p:cNvSpPr>
          <p:nvPr/>
        </p:nvSpPr>
        <p:spPr bwMode="auto">
          <a:xfrm flipV="1">
            <a:off x="5662613" y="5478463"/>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31" name="Oval 203"/>
          <p:cNvSpPr>
            <a:spLocks noChangeArrowheads="1"/>
          </p:cNvSpPr>
          <p:nvPr/>
        </p:nvSpPr>
        <p:spPr bwMode="auto">
          <a:xfrm flipV="1">
            <a:off x="4516438" y="4843463"/>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32" name="Oval 204"/>
          <p:cNvSpPr>
            <a:spLocks noChangeArrowheads="1"/>
          </p:cNvSpPr>
          <p:nvPr/>
        </p:nvSpPr>
        <p:spPr bwMode="auto">
          <a:xfrm flipV="1">
            <a:off x="5480050" y="4259263"/>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35" name="Oval 207"/>
          <p:cNvSpPr>
            <a:spLocks noChangeArrowheads="1"/>
          </p:cNvSpPr>
          <p:nvPr/>
        </p:nvSpPr>
        <p:spPr bwMode="auto">
          <a:xfrm flipV="1">
            <a:off x="3822700" y="5605463"/>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38" name="Oval 210"/>
          <p:cNvSpPr>
            <a:spLocks noChangeArrowheads="1"/>
          </p:cNvSpPr>
          <p:nvPr/>
        </p:nvSpPr>
        <p:spPr bwMode="auto">
          <a:xfrm flipV="1">
            <a:off x="6615113" y="5616575"/>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39" name="Oval 211"/>
          <p:cNvSpPr>
            <a:spLocks noChangeArrowheads="1"/>
          </p:cNvSpPr>
          <p:nvPr/>
        </p:nvSpPr>
        <p:spPr bwMode="auto">
          <a:xfrm flipV="1">
            <a:off x="5114925" y="4168775"/>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0" name="Oval 212"/>
          <p:cNvSpPr>
            <a:spLocks noChangeArrowheads="1"/>
          </p:cNvSpPr>
          <p:nvPr/>
        </p:nvSpPr>
        <p:spPr bwMode="auto">
          <a:xfrm flipV="1">
            <a:off x="3309938" y="4295775"/>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1" name="Oval 213"/>
          <p:cNvSpPr>
            <a:spLocks noChangeArrowheads="1"/>
          </p:cNvSpPr>
          <p:nvPr/>
        </p:nvSpPr>
        <p:spPr bwMode="auto">
          <a:xfrm flipV="1">
            <a:off x="2749550" y="3711575"/>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2" name="Oval 214"/>
          <p:cNvSpPr>
            <a:spLocks noChangeArrowheads="1"/>
          </p:cNvSpPr>
          <p:nvPr/>
        </p:nvSpPr>
        <p:spPr bwMode="auto">
          <a:xfrm flipV="1">
            <a:off x="4219575" y="3711575"/>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3" name="Oval 215"/>
          <p:cNvSpPr>
            <a:spLocks noChangeArrowheads="1"/>
          </p:cNvSpPr>
          <p:nvPr/>
        </p:nvSpPr>
        <p:spPr bwMode="auto">
          <a:xfrm flipV="1">
            <a:off x="4598988" y="5591175"/>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4" name="Oval 216"/>
          <p:cNvSpPr>
            <a:spLocks noChangeArrowheads="1"/>
          </p:cNvSpPr>
          <p:nvPr/>
        </p:nvSpPr>
        <p:spPr bwMode="auto">
          <a:xfrm flipV="1">
            <a:off x="4572000" y="4371975"/>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7" name="Oval 219"/>
          <p:cNvSpPr>
            <a:spLocks noChangeArrowheads="1"/>
          </p:cNvSpPr>
          <p:nvPr/>
        </p:nvSpPr>
        <p:spPr bwMode="auto">
          <a:xfrm flipV="1">
            <a:off x="2562225" y="47386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8" name="Oval 220"/>
          <p:cNvSpPr>
            <a:spLocks noChangeArrowheads="1"/>
          </p:cNvSpPr>
          <p:nvPr/>
        </p:nvSpPr>
        <p:spPr bwMode="auto">
          <a:xfrm flipV="1">
            <a:off x="6218238" y="48402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49" name="Oval 221"/>
          <p:cNvSpPr>
            <a:spLocks noChangeArrowheads="1"/>
          </p:cNvSpPr>
          <p:nvPr/>
        </p:nvSpPr>
        <p:spPr bwMode="auto">
          <a:xfrm flipV="1">
            <a:off x="4743450" y="55260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50" name="Oval 222"/>
          <p:cNvSpPr>
            <a:spLocks noChangeArrowheads="1"/>
          </p:cNvSpPr>
          <p:nvPr/>
        </p:nvSpPr>
        <p:spPr bwMode="auto">
          <a:xfrm flipV="1">
            <a:off x="6418263" y="50180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51" name="Oval 223"/>
          <p:cNvSpPr>
            <a:spLocks noChangeArrowheads="1"/>
          </p:cNvSpPr>
          <p:nvPr/>
        </p:nvSpPr>
        <p:spPr bwMode="auto">
          <a:xfrm flipV="1">
            <a:off x="5322888" y="47894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52" name="Oval 224"/>
          <p:cNvSpPr>
            <a:spLocks noChangeArrowheads="1"/>
          </p:cNvSpPr>
          <p:nvPr/>
        </p:nvSpPr>
        <p:spPr bwMode="auto">
          <a:xfrm flipV="1">
            <a:off x="1993900" y="54244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53" name="Oval 225"/>
          <p:cNvSpPr>
            <a:spLocks noChangeArrowheads="1"/>
          </p:cNvSpPr>
          <p:nvPr/>
        </p:nvSpPr>
        <p:spPr bwMode="auto">
          <a:xfrm flipV="1">
            <a:off x="2703513" y="41290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154" name="Oval 226"/>
          <p:cNvSpPr>
            <a:spLocks noChangeArrowheads="1"/>
          </p:cNvSpPr>
          <p:nvPr/>
        </p:nvSpPr>
        <p:spPr bwMode="auto">
          <a:xfrm flipV="1">
            <a:off x="1254125" y="4154488"/>
            <a:ext cx="219075" cy="219075"/>
          </a:xfrm>
          <a:prstGeom prst="ellipse">
            <a:avLst/>
          </a:prstGeom>
          <a:solidFill>
            <a:schemeClr val="accent1"/>
          </a:solidFill>
          <a:ln w="12700">
            <a:solidFill>
              <a:schemeClr val="accent1"/>
            </a:solidFill>
            <a:round/>
            <a:headEnd type="none" w="lg" len="med"/>
            <a:tailEnd type="none" w="lg" len="med"/>
          </a:ln>
          <a:effectLst/>
        </p:spPr>
        <p:txBody>
          <a:bodyPr wrap="none" anchor="ctr">
            <a:spAutoFit/>
          </a:bodyPr>
          <a:lstStyle/>
          <a:p>
            <a:endParaRPr lang="en-US"/>
          </a:p>
        </p:txBody>
      </p:sp>
      <p:sp>
        <p:nvSpPr>
          <p:cNvPr id="125267" name="Text Box 339"/>
          <p:cNvSpPr txBox="1">
            <a:spLocks noChangeArrowheads="1"/>
          </p:cNvSpPr>
          <p:nvPr/>
        </p:nvSpPr>
        <p:spPr bwMode="auto">
          <a:xfrm>
            <a:off x="7477125" y="4384675"/>
            <a:ext cx="658813" cy="519113"/>
          </a:xfrm>
          <a:prstGeom prst="rect">
            <a:avLst/>
          </a:prstGeom>
          <a:noFill/>
          <a:ln w="12700">
            <a:noFill/>
            <a:miter lim="800000"/>
            <a:headEnd type="none" w="lg" len="med"/>
            <a:tailEnd type="none" w="lg" len="med"/>
          </a:ln>
          <a:effectLst/>
        </p:spPr>
        <p:txBody>
          <a:bodyPr wrap="none">
            <a:spAutoFit/>
          </a:bodyPr>
          <a:lstStyle/>
          <a:p>
            <a:r>
              <a:rPr lang="en-US"/>
              <a:t>DE</a:t>
            </a:r>
          </a:p>
        </p:txBody>
      </p:sp>
      <p:sp>
        <p:nvSpPr>
          <p:cNvPr id="125268" name="Text Box 340"/>
          <p:cNvSpPr txBox="1">
            <a:spLocks noChangeArrowheads="1"/>
          </p:cNvSpPr>
          <p:nvPr/>
        </p:nvSpPr>
        <p:spPr bwMode="auto">
          <a:xfrm>
            <a:off x="7680325" y="2505075"/>
            <a:ext cx="854075" cy="519113"/>
          </a:xfrm>
          <a:prstGeom prst="rect">
            <a:avLst/>
          </a:prstGeom>
          <a:noFill/>
          <a:ln w="12700">
            <a:noFill/>
            <a:miter lim="800000"/>
            <a:headEnd type="none" w="lg" len="med"/>
            <a:tailEnd type="none" w="lg" len="med"/>
          </a:ln>
          <a:effectLst/>
        </p:spPr>
        <p:txBody>
          <a:bodyPr wrap="none">
            <a:spAutoFit/>
          </a:bodyPr>
          <a:lstStyle/>
          <a:p>
            <a:r>
              <a:rPr lang="en-US"/>
              <a:t>Clay</a:t>
            </a:r>
          </a:p>
        </p:txBody>
      </p:sp>
      <p:sp>
        <p:nvSpPr>
          <p:cNvPr id="125269" name="AutoShape 341">
            <a:hlinkClick r:id="rId3" action="ppaction://hlinksldjump" highlightClick="1"/>
          </p:cNvPr>
          <p:cNvSpPr>
            <a:spLocks noChangeArrowheads="1"/>
          </p:cNvSpPr>
          <p:nvPr/>
        </p:nvSpPr>
        <p:spPr bwMode="auto">
          <a:xfrm>
            <a:off x="8280400" y="6096000"/>
            <a:ext cx="863600" cy="762000"/>
          </a:xfrm>
          <a:prstGeom prst="actionButtonReturn">
            <a:avLst/>
          </a:prstGeom>
          <a:noFill/>
          <a:ln w="12700">
            <a:solidFill>
              <a:schemeClr val="folHlink"/>
            </a:solidFill>
            <a:miter lim="800000"/>
            <a:headEnd type="none" w="lg" len="med"/>
            <a:tailEnd type="none" w="lg" len="med"/>
          </a:ln>
          <a:effectLst/>
        </p:spPr>
        <p:txBody>
          <a:bodyPr wrap="none" anchor="ctr">
            <a:spAutoFit/>
          </a:bodyPr>
          <a:lstStyle/>
          <a:p>
            <a:endParaRPr lang="en-US"/>
          </a:p>
        </p:txBody>
      </p:sp>
      <p:sp>
        <p:nvSpPr>
          <p:cNvPr id="125270" name="Line 342"/>
          <p:cNvSpPr>
            <a:spLocks noChangeShapeType="1"/>
          </p:cNvSpPr>
          <p:nvPr/>
        </p:nvSpPr>
        <p:spPr bwMode="auto">
          <a:xfrm>
            <a:off x="0" y="3098800"/>
            <a:ext cx="7340600" cy="0"/>
          </a:xfrm>
          <a:prstGeom prst="line">
            <a:avLst/>
          </a:prstGeom>
          <a:noFill/>
          <a:ln w="38100">
            <a:solidFill>
              <a:schemeClr val="tx1"/>
            </a:solidFill>
            <a:prstDash val="dash"/>
            <a:round/>
            <a:headEnd type="none" w="lg" len="med"/>
            <a:tailEnd type="none" w="lg" len="med"/>
          </a:ln>
          <a:effectLst/>
        </p:spPr>
        <p:txBody>
          <a:bodyPr wrap="none" anchor="ctr">
            <a:spAutoFit/>
          </a:bodyPr>
          <a:lstStyle/>
          <a:p>
            <a:endParaRPr lang="en-US"/>
          </a:p>
        </p:txBody>
      </p:sp>
      <p:sp>
        <p:nvSpPr>
          <p:cNvPr id="125271" name="Line 343"/>
          <p:cNvSpPr>
            <a:spLocks noChangeShapeType="1"/>
          </p:cNvSpPr>
          <p:nvPr/>
        </p:nvSpPr>
        <p:spPr bwMode="auto">
          <a:xfrm>
            <a:off x="330200" y="6324600"/>
            <a:ext cx="7340600" cy="0"/>
          </a:xfrm>
          <a:prstGeom prst="line">
            <a:avLst/>
          </a:prstGeom>
          <a:noFill/>
          <a:ln w="38100">
            <a:solidFill>
              <a:schemeClr val="tx1"/>
            </a:solidFill>
            <a:prstDash val="dash"/>
            <a:round/>
            <a:headEnd type="none" w="lg" len="med"/>
            <a:tailEnd type="none" w="lg" len="med"/>
          </a:ln>
          <a:effectLst/>
        </p:spPr>
        <p:txBody>
          <a:bodyPr wrap="none" anchor="ctr">
            <a:spAutoFit/>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25127"/>
                                        </p:tgtEl>
                                        <p:attrNameLst>
                                          <p:attrName>style.visibility</p:attrName>
                                        </p:attrNameLst>
                                      </p:cBhvr>
                                      <p:to>
                                        <p:strVal val="visible"/>
                                      </p:to>
                                    </p:set>
                                    <p:anim calcmode="lin" valueType="num">
                                      <p:cBhvr additive="base">
                                        <p:cTn id="11" dur="500" fill="hold"/>
                                        <p:tgtEl>
                                          <p:spTgt spid="125127"/>
                                        </p:tgtEl>
                                        <p:attrNameLst>
                                          <p:attrName>ppt_x</p:attrName>
                                        </p:attrNameLst>
                                      </p:cBhvr>
                                      <p:tavLst>
                                        <p:tav tm="0">
                                          <p:val>
                                            <p:strVal val="#ppt_x"/>
                                          </p:val>
                                        </p:tav>
                                        <p:tav tm="100000">
                                          <p:val>
                                            <p:strVal val="#ppt_x"/>
                                          </p:val>
                                        </p:tav>
                                      </p:tavLst>
                                    </p:anim>
                                    <p:anim calcmode="lin" valueType="num">
                                      <p:cBhvr additive="base">
                                        <p:cTn id="12" dur="500" fill="hold"/>
                                        <p:tgtEl>
                                          <p:spTgt spid="1251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5129"/>
                                        </p:tgtEl>
                                        <p:attrNameLst>
                                          <p:attrName>style.visibility</p:attrName>
                                        </p:attrNameLst>
                                      </p:cBhvr>
                                      <p:to>
                                        <p:strVal val="visible"/>
                                      </p:to>
                                    </p:set>
                                    <p:anim calcmode="lin" valueType="num">
                                      <p:cBhvr additive="base">
                                        <p:cTn id="15" dur="500" fill="hold"/>
                                        <p:tgtEl>
                                          <p:spTgt spid="125129"/>
                                        </p:tgtEl>
                                        <p:attrNameLst>
                                          <p:attrName>ppt_x</p:attrName>
                                        </p:attrNameLst>
                                      </p:cBhvr>
                                      <p:tavLst>
                                        <p:tav tm="0">
                                          <p:val>
                                            <p:strVal val="#ppt_x"/>
                                          </p:val>
                                        </p:tav>
                                        <p:tav tm="100000">
                                          <p:val>
                                            <p:strVal val="#ppt_x"/>
                                          </p:val>
                                        </p:tav>
                                      </p:tavLst>
                                    </p:anim>
                                    <p:anim calcmode="lin" valueType="num">
                                      <p:cBhvr additive="base">
                                        <p:cTn id="16" dur="500" fill="hold"/>
                                        <p:tgtEl>
                                          <p:spTgt spid="12512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5135"/>
                                        </p:tgtEl>
                                        <p:attrNameLst>
                                          <p:attrName>style.visibility</p:attrName>
                                        </p:attrNameLst>
                                      </p:cBhvr>
                                      <p:to>
                                        <p:strVal val="visible"/>
                                      </p:to>
                                    </p:set>
                                    <p:anim calcmode="lin" valueType="num">
                                      <p:cBhvr additive="base">
                                        <p:cTn id="19" dur="500" fill="hold"/>
                                        <p:tgtEl>
                                          <p:spTgt spid="125135"/>
                                        </p:tgtEl>
                                        <p:attrNameLst>
                                          <p:attrName>ppt_x</p:attrName>
                                        </p:attrNameLst>
                                      </p:cBhvr>
                                      <p:tavLst>
                                        <p:tav tm="0">
                                          <p:val>
                                            <p:strVal val="#ppt_x"/>
                                          </p:val>
                                        </p:tav>
                                        <p:tav tm="100000">
                                          <p:val>
                                            <p:strVal val="#ppt_x"/>
                                          </p:val>
                                        </p:tav>
                                      </p:tavLst>
                                    </p:anim>
                                    <p:anim calcmode="lin" valueType="num">
                                      <p:cBhvr additive="base">
                                        <p:cTn id="20" dur="500" fill="hold"/>
                                        <p:tgtEl>
                                          <p:spTgt spid="12513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25138"/>
                                        </p:tgtEl>
                                        <p:attrNameLst>
                                          <p:attrName>style.visibility</p:attrName>
                                        </p:attrNameLst>
                                      </p:cBhvr>
                                      <p:to>
                                        <p:strVal val="visible"/>
                                      </p:to>
                                    </p:set>
                                    <p:anim calcmode="lin" valueType="num">
                                      <p:cBhvr additive="base">
                                        <p:cTn id="23" dur="500" fill="hold"/>
                                        <p:tgtEl>
                                          <p:spTgt spid="125138"/>
                                        </p:tgtEl>
                                        <p:attrNameLst>
                                          <p:attrName>ppt_x</p:attrName>
                                        </p:attrNameLst>
                                      </p:cBhvr>
                                      <p:tavLst>
                                        <p:tav tm="0">
                                          <p:val>
                                            <p:strVal val="#ppt_x"/>
                                          </p:val>
                                        </p:tav>
                                        <p:tav tm="100000">
                                          <p:val>
                                            <p:strVal val="#ppt_x"/>
                                          </p:val>
                                        </p:tav>
                                      </p:tavLst>
                                    </p:anim>
                                    <p:anim calcmode="lin" valueType="num">
                                      <p:cBhvr additive="base">
                                        <p:cTn id="24" dur="500" fill="hold"/>
                                        <p:tgtEl>
                                          <p:spTgt spid="12513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5143"/>
                                        </p:tgtEl>
                                        <p:attrNameLst>
                                          <p:attrName>style.visibility</p:attrName>
                                        </p:attrNameLst>
                                      </p:cBhvr>
                                      <p:to>
                                        <p:strVal val="visible"/>
                                      </p:to>
                                    </p:set>
                                    <p:anim calcmode="lin" valueType="num">
                                      <p:cBhvr additive="base">
                                        <p:cTn id="27" dur="500" fill="hold"/>
                                        <p:tgtEl>
                                          <p:spTgt spid="125143"/>
                                        </p:tgtEl>
                                        <p:attrNameLst>
                                          <p:attrName>ppt_x</p:attrName>
                                        </p:attrNameLst>
                                      </p:cBhvr>
                                      <p:tavLst>
                                        <p:tav tm="0">
                                          <p:val>
                                            <p:strVal val="#ppt_x"/>
                                          </p:val>
                                        </p:tav>
                                        <p:tav tm="100000">
                                          <p:val>
                                            <p:strVal val="#ppt_x"/>
                                          </p:val>
                                        </p:tav>
                                      </p:tavLst>
                                    </p:anim>
                                    <p:anim calcmode="lin" valueType="num">
                                      <p:cBhvr additive="base">
                                        <p:cTn id="28" dur="500" fill="hold"/>
                                        <p:tgtEl>
                                          <p:spTgt spid="12514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25149"/>
                                        </p:tgtEl>
                                        <p:attrNameLst>
                                          <p:attrName>style.visibility</p:attrName>
                                        </p:attrNameLst>
                                      </p:cBhvr>
                                      <p:to>
                                        <p:strVal val="visible"/>
                                      </p:to>
                                    </p:set>
                                    <p:anim calcmode="lin" valueType="num">
                                      <p:cBhvr additive="base">
                                        <p:cTn id="31" dur="500" fill="hold"/>
                                        <p:tgtEl>
                                          <p:spTgt spid="125149"/>
                                        </p:tgtEl>
                                        <p:attrNameLst>
                                          <p:attrName>ppt_x</p:attrName>
                                        </p:attrNameLst>
                                      </p:cBhvr>
                                      <p:tavLst>
                                        <p:tav tm="0">
                                          <p:val>
                                            <p:strVal val="#ppt_x"/>
                                          </p:val>
                                        </p:tav>
                                        <p:tav tm="100000">
                                          <p:val>
                                            <p:strVal val="#ppt_x"/>
                                          </p:val>
                                        </p:tav>
                                      </p:tavLst>
                                    </p:anim>
                                    <p:anim calcmode="lin" valueType="num">
                                      <p:cBhvr additive="base">
                                        <p:cTn id="32" dur="500" fill="hold"/>
                                        <p:tgtEl>
                                          <p:spTgt spid="125149"/>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25152"/>
                                        </p:tgtEl>
                                        <p:attrNameLst>
                                          <p:attrName>style.visibility</p:attrName>
                                        </p:attrNameLst>
                                      </p:cBhvr>
                                      <p:to>
                                        <p:strVal val="visible"/>
                                      </p:to>
                                    </p:set>
                                    <p:anim calcmode="lin" valueType="num">
                                      <p:cBhvr additive="base">
                                        <p:cTn id="35" dur="500" fill="hold"/>
                                        <p:tgtEl>
                                          <p:spTgt spid="125152"/>
                                        </p:tgtEl>
                                        <p:attrNameLst>
                                          <p:attrName>ppt_x</p:attrName>
                                        </p:attrNameLst>
                                      </p:cBhvr>
                                      <p:tavLst>
                                        <p:tav tm="0">
                                          <p:val>
                                            <p:strVal val="#ppt_x"/>
                                          </p:val>
                                        </p:tav>
                                        <p:tav tm="100000">
                                          <p:val>
                                            <p:strVal val="#ppt_x"/>
                                          </p:val>
                                        </p:tav>
                                      </p:tavLst>
                                    </p:anim>
                                    <p:anim calcmode="lin" valueType="num">
                                      <p:cBhvr additive="base">
                                        <p:cTn id="36" dur="500" fill="hold"/>
                                        <p:tgtEl>
                                          <p:spTgt spid="12515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124949"/>
                                        </p:tgtEl>
                                        <p:attrNameLst>
                                          <p:attrName>style.visibility</p:attrName>
                                        </p:attrNameLst>
                                      </p:cBhvr>
                                      <p:to>
                                        <p:strVal val="visible"/>
                                      </p:to>
                                    </p:set>
                                    <p:anim calcmode="lin" valueType="num">
                                      <p:cBhvr additive="base">
                                        <p:cTn id="41" dur="500" fill="hold"/>
                                        <p:tgtEl>
                                          <p:spTgt spid="124949"/>
                                        </p:tgtEl>
                                        <p:attrNameLst>
                                          <p:attrName>ppt_x</p:attrName>
                                        </p:attrNameLst>
                                      </p:cBhvr>
                                      <p:tavLst>
                                        <p:tav tm="0">
                                          <p:val>
                                            <p:strVal val="#ppt_x"/>
                                          </p:val>
                                        </p:tav>
                                        <p:tav tm="100000">
                                          <p:val>
                                            <p:strVal val="#ppt_x"/>
                                          </p:val>
                                        </p:tav>
                                      </p:tavLst>
                                    </p:anim>
                                    <p:anim calcmode="lin" valueType="num">
                                      <p:cBhvr additive="base">
                                        <p:cTn id="42" dur="500" fill="hold"/>
                                        <p:tgtEl>
                                          <p:spTgt spid="124949"/>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125122"/>
                                        </p:tgtEl>
                                        <p:attrNameLst>
                                          <p:attrName>style.visibility</p:attrName>
                                        </p:attrNameLst>
                                      </p:cBhvr>
                                      <p:to>
                                        <p:strVal val="visible"/>
                                      </p:to>
                                    </p:set>
                                    <p:anim calcmode="lin" valueType="num">
                                      <p:cBhvr additive="base">
                                        <p:cTn id="47" dur="500" fill="hold"/>
                                        <p:tgtEl>
                                          <p:spTgt spid="125122"/>
                                        </p:tgtEl>
                                        <p:attrNameLst>
                                          <p:attrName>ppt_x</p:attrName>
                                        </p:attrNameLst>
                                      </p:cBhvr>
                                      <p:tavLst>
                                        <p:tav tm="0">
                                          <p:val>
                                            <p:strVal val="#ppt_x"/>
                                          </p:val>
                                        </p:tav>
                                        <p:tav tm="100000">
                                          <p:val>
                                            <p:strVal val="#ppt_x"/>
                                          </p:val>
                                        </p:tav>
                                      </p:tavLst>
                                    </p:anim>
                                    <p:anim calcmode="lin" valueType="num">
                                      <p:cBhvr additive="base">
                                        <p:cTn id="48" dur="500" fill="hold"/>
                                        <p:tgtEl>
                                          <p:spTgt spid="125122"/>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25123"/>
                                        </p:tgtEl>
                                        <p:attrNameLst>
                                          <p:attrName>style.visibility</p:attrName>
                                        </p:attrNameLst>
                                      </p:cBhvr>
                                      <p:to>
                                        <p:strVal val="visible"/>
                                      </p:to>
                                    </p:set>
                                    <p:anim calcmode="lin" valueType="num">
                                      <p:cBhvr additive="base">
                                        <p:cTn id="51" dur="500" fill="hold"/>
                                        <p:tgtEl>
                                          <p:spTgt spid="125123"/>
                                        </p:tgtEl>
                                        <p:attrNameLst>
                                          <p:attrName>ppt_x</p:attrName>
                                        </p:attrNameLst>
                                      </p:cBhvr>
                                      <p:tavLst>
                                        <p:tav tm="0">
                                          <p:val>
                                            <p:strVal val="#ppt_x"/>
                                          </p:val>
                                        </p:tav>
                                        <p:tav tm="100000">
                                          <p:val>
                                            <p:strVal val="#ppt_x"/>
                                          </p:val>
                                        </p:tav>
                                      </p:tavLst>
                                    </p:anim>
                                    <p:anim calcmode="lin" valueType="num">
                                      <p:cBhvr additive="base">
                                        <p:cTn id="52" dur="500" fill="hold"/>
                                        <p:tgtEl>
                                          <p:spTgt spid="125123"/>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125131"/>
                                        </p:tgtEl>
                                        <p:attrNameLst>
                                          <p:attrName>style.visibility</p:attrName>
                                        </p:attrNameLst>
                                      </p:cBhvr>
                                      <p:to>
                                        <p:strVal val="visible"/>
                                      </p:to>
                                    </p:set>
                                    <p:anim calcmode="lin" valueType="num">
                                      <p:cBhvr additive="base">
                                        <p:cTn id="55" dur="500" fill="hold"/>
                                        <p:tgtEl>
                                          <p:spTgt spid="125131"/>
                                        </p:tgtEl>
                                        <p:attrNameLst>
                                          <p:attrName>ppt_x</p:attrName>
                                        </p:attrNameLst>
                                      </p:cBhvr>
                                      <p:tavLst>
                                        <p:tav tm="0">
                                          <p:val>
                                            <p:strVal val="#ppt_x"/>
                                          </p:val>
                                        </p:tav>
                                        <p:tav tm="100000">
                                          <p:val>
                                            <p:strVal val="#ppt_x"/>
                                          </p:val>
                                        </p:tav>
                                      </p:tavLst>
                                    </p:anim>
                                    <p:anim calcmode="lin" valueType="num">
                                      <p:cBhvr additive="base">
                                        <p:cTn id="56" dur="500" fill="hold"/>
                                        <p:tgtEl>
                                          <p:spTgt spid="125131"/>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125148"/>
                                        </p:tgtEl>
                                        <p:attrNameLst>
                                          <p:attrName>style.visibility</p:attrName>
                                        </p:attrNameLst>
                                      </p:cBhvr>
                                      <p:to>
                                        <p:strVal val="visible"/>
                                      </p:to>
                                    </p:set>
                                    <p:anim calcmode="lin" valueType="num">
                                      <p:cBhvr additive="base">
                                        <p:cTn id="59" dur="500" fill="hold"/>
                                        <p:tgtEl>
                                          <p:spTgt spid="125148"/>
                                        </p:tgtEl>
                                        <p:attrNameLst>
                                          <p:attrName>ppt_x</p:attrName>
                                        </p:attrNameLst>
                                      </p:cBhvr>
                                      <p:tavLst>
                                        <p:tav tm="0">
                                          <p:val>
                                            <p:strVal val="#ppt_x"/>
                                          </p:val>
                                        </p:tav>
                                        <p:tav tm="100000">
                                          <p:val>
                                            <p:strVal val="#ppt_x"/>
                                          </p:val>
                                        </p:tav>
                                      </p:tavLst>
                                    </p:anim>
                                    <p:anim calcmode="lin" valueType="num">
                                      <p:cBhvr additive="base">
                                        <p:cTn id="60" dur="500" fill="hold"/>
                                        <p:tgtEl>
                                          <p:spTgt spid="125148"/>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25150"/>
                                        </p:tgtEl>
                                        <p:attrNameLst>
                                          <p:attrName>style.visibility</p:attrName>
                                        </p:attrNameLst>
                                      </p:cBhvr>
                                      <p:to>
                                        <p:strVal val="visible"/>
                                      </p:to>
                                    </p:set>
                                    <p:anim calcmode="lin" valueType="num">
                                      <p:cBhvr additive="base">
                                        <p:cTn id="63" dur="500" fill="hold"/>
                                        <p:tgtEl>
                                          <p:spTgt spid="125150"/>
                                        </p:tgtEl>
                                        <p:attrNameLst>
                                          <p:attrName>ppt_x</p:attrName>
                                        </p:attrNameLst>
                                      </p:cBhvr>
                                      <p:tavLst>
                                        <p:tav tm="0">
                                          <p:val>
                                            <p:strVal val="#ppt_x"/>
                                          </p:val>
                                        </p:tav>
                                        <p:tav tm="100000">
                                          <p:val>
                                            <p:strVal val="#ppt_x"/>
                                          </p:val>
                                        </p:tav>
                                      </p:tavLst>
                                    </p:anim>
                                    <p:anim calcmode="lin" valueType="num">
                                      <p:cBhvr additive="base">
                                        <p:cTn id="64" dur="500" fill="hold"/>
                                        <p:tgtEl>
                                          <p:spTgt spid="125150"/>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125151"/>
                                        </p:tgtEl>
                                        <p:attrNameLst>
                                          <p:attrName>style.visibility</p:attrName>
                                        </p:attrNameLst>
                                      </p:cBhvr>
                                      <p:to>
                                        <p:strVal val="visible"/>
                                      </p:to>
                                    </p:set>
                                    <p:anim calcmode="lin" valueType="num">
                                      <p:cBhvr additive="base">
                                        <p:cTn id="67" dur="500" fill="hold"/>
                                        <p:tgtEl>
                                          <p:spTgt spid="125151"/>
                                        </p:tgtEl>
                                        <p:attrNameLst>
                                          <p:attrName>ppt_x</p:attrName>
                                        </p:attrNameLst>
                                      </p:cBhvr>
                                      <p:tavLst>
                                        <p:tav tm="0">
                                          <p:val>
                                            <p:strVal val="#ppt_x"/>
                                          </p:val>
                                        </p:tav>
                                        <p:tav tm="100000">
                                          <p:val>
                                            <p:strVal val="#ppt_x"/>
                                          </p:val>
                                        </p:tav>
                                      </p:tavLst>
                                    </p:anim>
                                    <p:anim calcmode="lin" valueType="num">
                                      <p:cBhvr additive="base">
                                        <p:cTn id="68" dur="500" fill="hold"/>
                                        <p:tgtEl>
                                          <p:spTgt spid="125151"/>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125147"/>
                                        </p:tgtEl>
                                        <p:attrNameLst>
                                          <p:attrName>style.visibility</p:attrName>
                                        </p:attrNameLst>
                                      </p:cBhvr>
                                      <p:to>
                                        <p:strVal val="visible"/>
                                      </p:to>
                                    </p:set>
                                    <p:anim calcmode="lin" valueType="num">
                                      <p:cBhvr additive="base">
                                        <p:cTn id="71" dur="500" fill="hold"/>
                                        <p:tgtEl>
                                          <p:spTgt spid="125147"/>
                                        </p:tgtEl>
                                        <p:attrNameLst>
                                          <p:attrName>ppt_x</p:attrName>
                                        </p:attrNameLst>
                                      </p:cBhvr>
                                      <p:tavLst>
                                        <p:tav tm="0">
                                          <p:val>
                                            <p:strVal val="#ppt_x"/>
                                          </p:val>
                                        </p:tav>
                                        <p:tav tm="100000">
                                          <p:val>
                                            <p:strVal val="#ppt_x"/>
                                          </p:val>
                                        </p:tav>
                                      </p:tavLst>
                                    </p:anim>
                                    <p:anim calcmode="lin" valueType="num">
                                      <p:cBhvr additive="base">
                                        <p:cTn id="72" dur="500" fill="hold"/>
                                        <p:tgtEl>
                                          <p:spTgt spid="125147"/>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124940"/>
                                        </p:tgtEl>
                                        <p:attrNameLst>
                                          <p:attrName>style.visibility</p:attrName>
                                        </p:attrNameLst>
                                      </p:cBhvr>
                                      <p:to>
                                        <p:strVal val="visible"/>
                                      </p:to>
                                    </p:set>
                                    <p:anim calcmode="lin" valueType="num">
                                      <p:cBhvr additive="base">
                                        <p:cTn id="77" dur="500" fill="hold"/>
                                        <p:tgtEl>
                                          <p:spTgt spid="124940"/>
                                        </p:tgtEl>
                                        <p:attrNameLst>
                                          <p:attrName>ppt_x</p:attrName>
                                        </p:attrNameLst>
                                      </p:cBhvr>
                                      <p:tavLst>
                                        <p:tav tm="0">
                                          <p:val>
                                            <p:strVal val="#ppt_x"/>
                                          </p:val>
                                        </p:tav>
                                        <p:tav tm="100000">
                                          <p:val>
                                            <p:strVal val="#ppt_x"/>
                                          </p:val>
                                        </p:tav>
                                      </p:tavLst>
                                    </p:anim>
                                    <p:anim calcmode="lin" valueType="num">
                                      <p:cBhvr additive="base">
                                        <p:cTn id="78" dur="500" fill="hold"/>
                                        <p:tgtEl>
                                          <p:spTgt spid="124940"/>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grpId="0" nodeType="clickEffect">
                                  <p:stCondLst>
                                    <p:cond delay="0"/>
                                  </p:stCondLst>
                                  <p:childTnLst>
                                    <p:set>
                                      <p:cBhvr>
                                        <p:cTn id="82" dur="1" fill="hold">
                                          <p:stCondLst>
                                            <p:cond delay="0"/>
                                          </p:stCondLst>
                                        </p:cTn>
                                        <p:tgtEl>
                                          <p:spTgt spid="125121"/>
                                        </p:tgtEl>
                                        <p:attrNameLst>
                                          <p:attrName>style.visibility</p:attrName>
                                        </p:attrNameLst>
                                      </p:cBhvr>
                                      <p:to>
                                        <p:strVal val="visible"/>
                                      </p:to>
                                    </p:set>
                                    <p:anim calcmode="lin" valueType="num">
                                      <p:cBhvr additive="base">
                                        <p:cTn id="83" dur="500" fill="hold"/>
                                        <p:tgtEl>
                                          <p:spTgt spid="125121"/>
                                        </p:tgtEl>
                                        <p:attrNameLst>
                                          <p:attrName>ppt_x</p:attrName>
                                        </p:attrNameLst>
                                      </p:cBhvr>
                                      <p:tavLst>
                                        <p:tav tm="0">
                                          <p:val>
                                            <p:strVal val="#ppt_x"/>
                                          </p:val>
                                        </p:tav>
                                        <p:tav tm="100000">
                                          <p:val>
                                            <p:strVal val="#ppt_x"/>
                                          </p:val>
                                        </p:tav>
                                      </p:tavLst>
                                    </p:anim>
                                    <p:anim calcmode="lin" valueType="num">
                                      <p:cBhvr additive="base">
                                        <p:cTn id="84" dur="500" fill="hold"/>
                                        <p:tgtEl>
                                          <p:spTgt spid="125121"/>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125126"/>
                                        </p:tgtEl>
                                        <p:attrNameLst>
                                          <p:attrName>style.visibility</p:attrName>
                                        </p:attrNameLst>
                                      </p:cBhvr>
                                      <p:to>
                                        <p:strVal val="visible"/>
                                      </p:to>
                                    </p:set>
                                    <p:anim calcmode="lin" valueType="num">
                                      <p:cBhvr additive="base">
                                        <p:cTn id="87" dur="500" fill="hold"/>
                                        <p:tgtEl>
                                          <p:spTgt spid="125126"/>
                                        </p:tgtEl>
                                        <p:attrNameLst>
                                          <p:attrName>ppt_x</p:attrName>
                                        </p:attrNameLst>
                                      </p:cBhvr>
                                      <p:tavLst>
                                        <p:tav tm="0">
                                          <p:val>
                                            <p:strVal val="#ppt_x"/>
                                          </p:val>
                                        </p:tav>
                                        <p:tav tm="100000">
                                          <p:val>
                                            <p:strVal val="#ppt_x"/>
                                          </p:val>
                                        </p:tav>
                                      </p:tavLst>
                                    </p:anim>
                                    <p:anim calcmode="lin" valueType="num">
                                      <p:cBhvr additive="base">
                                        <p:cTn id="88" dur="500" fill="hold"/>
                                        <p:tgtEl>
                                          <p:spTgt spid="125126"/>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125132"/>
                                        </p:tgtEl>
                                        <p:attrNameLst>
                                          <p:attrName>style.visibility</p:attrName>
                                        </p:attrNameLst>
                                      </p:cBhvr>
                                      <p:to>
                                        <p:strVal val="visible"/>
                                      </p:to>
                                    </p:set>
                                    <p:anim calcmode="lin" valueType="num">
                                      <p:cBhvr additive="base">
                                        <p:cTn id="91" dur="500" fill="hold"/>
                                        <p:tgtEl>
                                          <p:spTgt spid="125132"/>
                                        </p:tgtEl>
                                        <p:attrNameLst>
                                          <p:attrName>ppt_x</p:attrName>
                                        </p:attrNameLst>
                                      </p:cBhvr>
                                      <p:tavLst>
                                        <p:tav tm="0">
                                          <p:val>
                                            <p:strVal val="#ppt_x"/>
                                          </p:val>
                                        </p:tav>
                                        <p:tav tm="100000">
                                          <p:val>
                                            <p:strVal val="#ppt_x"/>
                                          </p:val>
                                        </p:tav>
                                      </p:tavLst>
                                    </p:anim>
                                    <p:anim calcmode="lin" valueType="num">
                                      <p:cBhvr additive="base">
                                        <p:cTn id="92" dur="500" fill="hold"/>
                                        <p:tgtEl>
                                          <p:spTgt spid="125132"/>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0"/>
                                  </p:stCondLst>
                                  <p:childTnLst>
                                    <p:set>
                                      <p:cBhvr>
                                        <p:cTn id="94" dur="1" fill="hold">
                                          <p:stCondLst>
                                            <p:cond delay="0"/>
                                          </p:stCondLst>
                                        </p:cTn>
                                        <p:tgtEl>
                                          <p:spTgt spid="125139"/>
                                        </p:tgtEl>
                                        <p:attrNameLst>
                                          <p:attrName>style.visibility</p:attrName>
                                        </p:attrNameLst>
                                      </p:cBhvr>
                                      <p:to>
                                        <p:strVal val="visible"/>
                                      </p:to>
                                    </p:set>
                                    <p:anim calcmode="lin" valueType="num">
                                      <p:cBhvr additive="base">
                                        <p:cTn id="95" dur="500" fill="hold"/>
                                        <p:tgtEl>
                                          <p:spTgt spid="125139"/>
                                        </p:tgtEl>
                                        <p:attrNameLst>
                                          <p:attrName>ppt_x</p:attrName>
                                        </p:attrNameLst>
                                      </p:cBhvr>
                                      <p:tavLst>
                                        <p:tav tm="0">
                                          <p:val>
                                            <p:strVal val="#ppt_x"/>
                                          </p:val>
                                        </p:tav>
                                        <p:tav tm="100000">
                                          <p:val>
                                            <p:strVal val="#ppt_x"/>
                                          </p:val>
                                        </p:tav>
                                      </p:tavLst>
                                    </p:anim>
                                    <p:anim calcmode="lin" valueType="num">
                                      <p:cBhvr additive="base">
                                        <p:cTn id="96" dur="500" fill="hold"/>
                                        <p:tgtEl>
                                          <p:spTgt spid="125139"/>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0"/>
                                  </p:stCondLst>
                                  <p:childTnLst>
                                    <p:set>
                                      <p:cBhvr>
                                        <p:cTn id="98" dur="1" fill="hold">
                                          <p:stCondLst>
                                            <p:cond delay="0"/>
                                          </p:stCondLst>
                                        </p:cTn>
                                        <p:tgtEl>
                                          <p:spTgt spid="125140"/>
                                        </p:tgtEl>
                                        <p:attrNameLst>
                                          <p:attrName>style.visibility</p:attrName>
                                        </p:attrNameLst>
                                      </p:cBhvr>
                                      <p:to>
                                        <p:strVal val="visible"/>
                                      </p:to>
                                    </p:set>
                                    <p:anim calcmode="lin" valueType="num">
                                      <p:cBhvr additive="base">
                                        <p:cTn id="99" dur="500" fill="hold"/>
                                        <p:tgtEl>
                                          <p:spTgt spid="125140"/>
                                        </p:tgtEl>
                                        <p:attrNameLst>
                                          <p:attrName>ppt_x</p:attrName>
                                        </p:attrNameLst>
                                      </p:cBhvr>
                                      <p:tavLst>
                                        <p:tav tm="0">
                                          <p:val>
                                            <p:strVal val="#ppt_x"/>
                                          </p:val>
                                        </p:tav>
                                        <p:tav tm="100000">
                                          <p:val>
                                            <p:strVal val="#ppt_x"/>
                                          </p:val>
                                        </p:tav>
                                      </p:tavLst>
                                    </p:anim>
                                    <p:anim calcmode="lin" valueType="num">
                                      <p:cBhvr additive="base">
                                        <p:cTn id="100" dur="500" fill="hold"/>
                                        <p:tgtEl>
                                          <p:spTgt spid="125140"/>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125144"/>
                                        </p:tgtEl>
                                        <p:attrNameLst>
                                          <p:attrName>style.visibility</p:attrName>
                                        </p:attrNameLst>
                                      </p:cBhvr>
                                      <p:to>
                                        <p:strVal val="visible"/>
                                      </p:to>
                                    </p:set>
                                    <p:anim calcmode="lin" valueType="num">
                                      <p:cBhvr additive="base">
                                        <p:cTn id="103" dur="500" fill="hold"/>
                                        <p:tgtEl>
                                          <p:spTgt spid="125144"/>
                                        </p:tgtEl>
                                        <p:attrNameLst>
                                          <p:attrName>ppt_x</p:attrName>
                                        </p:attrNameLst>
                                      </p:cBhvr>
                                      <p:tavLst>
                                        <p:tav tm="0">
                                          <p:val>
                                            <p:strVal val="#ppt_x"/>
                                          </p:val>
                                        </p:tav>
                                        <p:tav tm="100000">
                                          <p:val>
                                            <p:strVal val="#ppt_x"/>
                                          </p:val>
                                        </p:tav>
                                      </p:tavLst>
                                    </p:anim>
                                    <p:anim calcmode="lin" valueType="num">
                                      <p:cBhvr additive="base">
                                        <p:cTn id="104" dur="500" fill="hold"/>
                                        <p:tgtEl>
                                          <p:spTgt spid="125144"/>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0"/>
                                  </p:stCondLst>
                                  <p:childTnLst>
                                    <p:set>
                                      <p:cBhvr>
                                        <p:cTn id="106" dur="1" fill="hold">
                                          <p:stCondLst>
                                            <p:cond delay="0"/>
                                          </p:stCondLst>
                                        </p:cTn>
                                        <p:tgtEl>
                                          <p:spTgt spid="125153"/>
                                        </p:tgtEl>
                                        <p:attrNameLst>
                                          <p:attrName>style.visibility</p:attrName>
                                        </p:attrNameLst>
                                      </p:cBhvr>
                                      <p:to>
                                        <p:strVal val="visible"/>
                                      </p:to>
                                    </p:set>
                                    <p:anim calcmode="lin" valueType="num">
                                      <p:cBhvr additive="base">
                                        <p:cTn id="107" dur="500" fill="hold"/>
                                        <p:tgtEl>
                                          <p:spTgt spid="125153"/>
                                        </p:tgtEl>
                                        <p:attrNameLst>
                                          <p:attrName>ppt_x</p:attrName>
                                        </p:attrNameLst>
                                      </p:cBhvr>
                                      <p:tavLst>
                                        <p:tav tm="0">
                                          <p:val>
                                            <p:strVal val="#ppt_x"/>
                                          </p:val>
                                        </p:tav>
                                        <p:tav tm="100000">
                                          <p:val>
                                            <p:strVal val="#ppt_x"/>
                                          </p:val>
                                        </p:tav>
                                      </p:tavLst>
                                    </p:anim>
                                    <p:anim calcmode="lin" valueType="num">
                                      <p:cBhvr additive="base">
                                        <p:cTn id="108" dur="500" fill="hold"/>
                                        <p:tgtEl>
                                          <p:spTgt spid="125153"/>
                                        </p:tgtEl>
                                        <p:attrNameLst>
                                          <p:attrName>ppt_y</p:attrName>
                                        </p:attrNameLst>
                                      </p:cBhvr>
                                      <p:tavLst>
                                        <p:tav tm="0">
                                          <p:val>
                                            <p:strVal val="0-#ppt_h/2"/>
                                          </p:val>
                                        </p:tav>
                                        <p:tav tm="100000">
                                          <p:val>
                                            <p:strVal val="#ppt_y"/>
                                          </p:val>
                                        </p:tav>
                                      </p:tavLst>
                                    </p:anim>
                                  </p:childTnLst>
                                </p:cTn>
                              </p:par>
                              <p:par>
                                <p:cTn id="109" presetID="2" presetClass="entr" presetSubtype="1" fill="hold" grpId="0" nodeType="withEffect">
                                  <p:stCondLst>
                                    <p:cond delay="0"/>
                                  </p:stCondLst>
                                  <p:childTnLst>
                                    <p:set>
                                      <p:cBhvr>
                                        <p:cTn id="110" dur="1" fill="hold">
                                          <p:stCondLst>
                                            <p:cond delay="0"/>
                                          </p:stCondLst>
                                        </p:cTn>
                                        <p:tgtEl>
                                          <p:spTgt spid="125154"/>
                                        </p:tgtEl>
                                        <p:attrNameLst>
                                          <p:attrName>style.visibility</p:attrName>
                                        </p:attrNameLst>
                                      </p:cBhvr>
                                      <p:to>
                                        <p:strVal val="visible"/>
                                      </p:to>
                                    </p:set>
                                    <p:anim calcmode="lin" valueType="num">
                                      <p:cBhvr additive="base">
                                        <p:cTn id="111" dur="500" fill="hold"/>
                                        <p:tgtEl>
                                          <p:spTgt spid="125154"/>
                                        </p:tgtEl>
                                        <p:attrNameLst>
                                          <p:attrName>ppt_x</p:attrName>
                                        </p:attrNameLst>
                                      </p:cBhvr>
                                      <p:tavLst>
                                        <p:tav tm="0">
                                          <p:val>
                                            <p:strVal val="#ppt_x"/>
                                          </p:val>
                                        </p:tav>
                                        <p:tav tm="100000">
                                          <p:val>
                                            <p:strVal val="#ppt_x"/>
                                          </p:val>
                                        </p:tav>
                                      </p:tavLst>
                                    </p:anim>
                                    <p:anim calcmode="lin" valueType="num">
                                      <p:cBhvr additive="base">
                                        <p:cTn id="112" dur="500" fill="hold"/>
                                        <p:tgtEl>
                                          <p:spTgt spid="125154"/>
                                        </p:tgtEl>
                                        <p:attrNameLst>
                                          <p:attrName>ppt_y</p:attrName>
                                        </p:attrNameLst>
                                      </p:cBhvr>
                                      <p:tavLst>
                                        <p:tav tm="0">
                                          <p:val>
                                            <p:strVal val="0-#ppt_h/2"/>
                                          </p:val>
                                        </p:tav>
                                        <p:tav tm="100000">
                                          <p:val>
                                            <p:strVal val="#ppt_y"/>
                                          </p:val>
                                        </p:tav>
                                      </p:tavLst>
                                    </p:anim>
                                  </p:childTnLst>
                                </p:cTn>
                              </p:par>
                              <p:par>
                                <p:cTn id="113" presetID="2" presetClass="entr" presetSubtype="1" fill="hold" grpId="0" nodeType="withEffect">
                                  <p:stCondLst>
                                    <p:cond delay="0"/>
                                  </p:stCondLst>
                                  <p:childTnLst>
                                    <p:set>
                                      <p:cBhvr>
                                        <p:cTn id="114" dur="1" fill="hold">
                                          <p:stCondLst>
                                            <p:cond delay="0"/>
                                          </p:stCondLst>
                                        </p:cTn>
                                        <p:tgtEl>
                                          <p:spTgt spid="125124"/>
                                        </p:tgtEl>
                                        <p:attrNameLst>
                                          <p:attrName>style.visibility</p:attrName>
                                        </p:attrNameLst>
                                      </p:cBhvr>
                                      <p:to>
                                        <p:strVal val="visible"/>
                                      </p:to>
                                    </p:set>
                                    <p:anim calcmode="lin" valueType="num">
                                      <p:cBhvr additive="base">
                                        <p:cTn id="115" dur="500" fill="hold"/>
                                        <p:tgtEl>
                                          <p:spTgt spid="125124"/>
                                        </p:tgtEl>
                                        <p:attrNameLst>
                                          <p:attrName>ppt_x</p:attrName>
                                        </p:attrNameLst>
                                      </p:cBhvr>
                                      <p:tavLst>
                                        <p:tav tm="0">
                                          <p:val>
                                            <p:strVal val="#ppt_x"/>
                                          </p:val>
                                        </p:tav>
                                        <p:tav tm="100000">
                                          <p:val>
                                            <p:strVal val="#ppt_x"/>
                                          </p:val>
                                        </p:tav>
                                      </p:tavLst>
                                    </p:anim>
                                    <p:anim calcmode="lin" valueType="num">
                                      <p:cBhvr additive="base">
                                        <p:cTn id="116" dur="500" fill="hold"/>
                                        <p:tgtEl>
                                          <p:spTgt spid="125124"/>
                                        </p:tgtEl>
                                        <p:attrNameLst>
                                          <p:attrName>ppt_y</p:attrName>
                                        </p:attrNameLst>
                                      </p:cBhvr>
                                      <p:tavLst>
                                        <p:tav tm="0">
                                          <p:val>
                                            <p:strVal val="0-#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1" fill="hold" nodeType="clickEffect">
                                  <p:stCondLst>
                                    <p:cond delay="0"/>
                                  </p:stCondLst>
                                  <p:childTnLst>
                                    <p:set>
                                      <p:cBhvr>
                                        <p:cTn id="120" dur="1" fill="hold">
                                          <p:stCondLst>
                                            <p:cond delay="0"/>
                                          </p:stCondLst>
                                        </p:cTn>
                                        <p:tgtEl>
                                          <p:spTgt spid="124939"/>
                                        </p:tgtEl>
                                        <p:attrNameLst>
                                          <p:attrName>style.visibility</p:attrName>
                                        </p:attrNameLst>
                                      </p:cBhvr>
                                      <p:to>
                                        <p:strVal val="visible"/>
                                      </p:to>
                                    </p:set>
                                    <p:anim calcmode="lin" valueType="num">
                                      <p:cBhvr additive="base">
                                        <p:cTn id="121" dur="500" fill="hold"/>
                                        <p:tgtEl>
                                          <p:spTgt spid="124939"/>
                                        </p:tgtEl>
                                        <p:attrNameLst>
                                          <p:attrName>ppt_x</p:attrName>
                                        </p:attrNameLst>
                                      </p:cBhvr>
                                      <p:tavLst>
                                        <p:tav tm="0">
                                          <p:val>
                                            <p:strVal val="#ppt_x"/>
                                          </p:val>
                                        </p:tav>
                                        <p:tav tm="100000">
                                          <p:val>
                                            <p:strVal val="#ppt_x"/>
                                          </p:val>
                                        </p:tav>
                                      </p:tavLst>
                                    </p:anim>
                                    <p:anim calcmode="lin" valueType="num">
                                      <p:cBhvr additive="base">
                                        <p:cTn id="122" dur="500" fill="hold"/>
                                        <p:tgtEl>
                                          <p:spTgt spid="124939"/>
                                        </p:tgtEl>
                                        <p:attrNameLst>
                                          <p:attrName>ppt_y</p:attrName>
                                        </p:attrNameLst>
                                      </p:cBhvr>
                                      <p:tavLst>
                                        <p:tav tm="0">
                                          <p:val>
                                            <p:strVal val="0-#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1" fill="hold" grpId="0" nodeType="clickEffect">
                                  <p:stCondLst>
                                    <p:cond delay="0"/>
                                  </p:stCondLst>
                                  <p:childTnLst>
                                    <p:set>
                                      <p:cBhvr>
                                        <p:cTn id="126" dur="1" fill="hold">
                                          <p:stCondLst>
                                            <p:cond delay="0"/>
                                          </p:stCondLst>
                                        </p:cTn>
                                        <p:tgtEl>
                                          <p:spTgt spid="125125"/>
                                        </p:tgtEl>
                                        <p:attrNameLst>
                                          <p:attrName>style.visibility</p:attrName>
                                        </p:attrNameLst>
                                      </p:cBhvr>
                                      <p:to>
                                        <p:strVal val="visible"/>
                                      </p:to>
                                    </p:set>
                                    <p:anim calcmode="lin" valueType="num">
                                      <p:cBhvr additive="base">
                                        <p:cTn id="127" dur="500" fill="hold"/>
                                        <p:tgtEl>
                                          <p:spTgt spid="125125"/>
                                        </p:tgtEl>
                                        <p:attrNameLst>
                                          <p:attrName>ppt_x</p:attrName>
                                        </p:attrNameLst>
                                      </p:cBhvr>
                                      <p:tavLst>
                                        <p:tav tm="0">
                                          <p:val>
                                            <p:strVal val="#ppt_x"/>
                                          </p:val>
                                        </p:tav>
                                        <p:tav tm="100000">
                                          <p:val>
                                            <p:strVal val="#ppt_x"/>
                                          </p:val>
                                        </p:tav>
                                      </p:tavLst>
                                    </p:anim>
                                    <p:anim calcmode="lin" valueType="num">
                                      <p:cBhvr additive="base">
                                        <p:cTn id="128" dur="500" fill="hold"/>
                                        <p:tgtEl>
                                          <p:spTgt spid="125125"/>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0"/>
                                  </p:stCondLst>
                                  <p:childTnLst>
                                    <p:set>
                                      <p:cBhvr>
                                        <p:cTn id="130" dur="1" fill="hold">
                                          <p:stCondLst>
                                            <p:cond delay="0"/>
                                          </p:stCondLst>
                                        </p:cTn>
                                        <p:tgtEl>
                                          <p:spTgt spid="125141"/>
                                        </p:tgtEl>
                                        <p:attrNameLst>
                                          <p:attrName>style.visibility</p:attrName>
                                        </p:attrNameLst>
                                      </p:cBhvr>
                                      <p:to>
                                        <p:strVal val="visible"/>
                                      </p:to>
                                    </p:set>
                                    <p:anim calcmode="lin" valueType="num">
                                      <p:cBhvr additive="base">
                                        <p:cTn id="131" dur="500" fill="hold"/>
                                        <p:tgtEl>
                                          <p:spTgt spid="125141"/>
                                        </p:tgtEl>
                                        <p:attrNameLst>
                                          <p:attrName>ppt_x</p:attrName>
                                        </p:attrNameLst>
                                      </p:cBhvr>
                                      <p:tavLst>
                                        <p:tav tm="0">
                                          <p:val>
                                            <p:strVal val="#ppt_x"/>
                                          </p:val>
                                        </p:tav>
                                        <p:tav tm="100000">
                                          <p:val>
                                            <p:strVal val="#ppt_x"/>
                                          </p:val>
                                        </p:tav>
                                      </p:tavLst>
                                    </p:anim>
                                    <p:anim calcmode="lin" valueType="num">
                                      <p:cBhvr additive="base">
                                        <p:cTn id="132" dur="500" fill="hold"/>
                                        <p:tgtEl>
                                          <p:spTgt spid="125141"/>
                                        </p:tgtEl>
                                        <p:attrNameLst>
                                          <p:attrName>ppt_y</p:attrName>
                                        </p:attrNameLst>
                                      </p:cBhvr>
                                      <p:tavLst>
                                        <p:tav tm="0">
                                          <p:val>
                                            <p:strVal val="0-#ppt_h/2"/>
                                          </p:val>
                                        </p:tav>
                                        <p:tav tm="100000">
                                          <p:val>
                                            <p:strVal val="#ppt_y"/>
                                          </p:val>
                                        </p:tav>
                                      </p:tavLst>
                                    </p:anim>
                                  </p:childTnLst>
                                </p:cTn>
                              </p:par>
                              <p:par>
                                <p:cTn id="133" presetID="2" presetClass="entr" presetSubtype="1" fill="hold" grpId="0" nodeType="withEffect">
                                  <p:stCondLst>
                                    <p:cond delay="0"/>
                                  </p:stCondLst>
                                  <p:childTnLst>
                                    <p:set>
                                      <p:cBhvr>
                                        <p:cTn id="134" dur="1" fill="hold">
                                          <p:stCondLst>
                                            <p:cond delay="0"/>
                                          </p:stCondLst>
                                        </p:cTn>
                                        <p:tgtEl>
                                          <p:spTgt spid="125142"/>
                                        </p:tgtEl>
                                        <p:attrNameLst>
                                          <p:attrName>style.visibility</p:attrName>
                                        </p:attrNameLst>
                                      </p:cBhvr>
                                      <p:to>
                                        <p:strVal val="visible"/>
                                      </p:to>
                                    </p:set>
                                    <p:anim calcmode="lin" valueType="num">
                                      <p:cBhvr additive="base">
                                        <p:cTn id="135" dur="500" fill="hold"/>
                                        <p:tgtEl>
                                          <p:spTgt spid="125142"/>
                                        </p:tgtEl>
                                        <p:attrNameLst>
                                          <p:attrName>ppt_x</p:attrName>
                                        </p:attrNameLst>
                                      </p:cBhvr>
                                      <p:tavLst>
                                        <p:tav tm="0">
                                          <p:val>
                                            <p:strVal val="#ppt_x"/>
                                          </p:val>
                                        </p:tav>
                                        <p:tav tm="100000">
                                          <p:val>
                                            <p:strVal val="#ppt_x"/>
                                          </p:val>
                                        </p:tav>
                                      </p:tavLst>
                                    </p:anim>
                                    <p:anim calcmode="lin" valueType="num">
                                      <p:cBhvr additive="base">
                                        <p:cTn id="136" dur="500" fill="hold"/>
                                        <p:tgtEl>
                                          <p:spTgt spid="125142"/>
                                        </p:tgtEl>
                                        <p:attrNameLst>
                                          <p:attrName>ppt_y</p:attrName>
                                        </p:attrNameLst>
                                      </p:cBhvr>
                                      <p:tavLst>
                                        <p:tav tm="0">
                                          <p:val>
                                            <p:strVal val="0-#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499"/>
                                          </p:stCondLst>
                                        </p:cTn>
                                        <p:tgtEl>
                                          <p:spTgt spid="125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21" grpId="0" animBg="1"/>
      <p:bldP spid="125122" grpId="0" animBg="1"/>
      <p:bldP spid="125123" grpId="0" animBg="1"/>
      <p:bldP spid="125124" grpId="0" animBg="1"/>
      <p:bldP spid="125125" grpId="0" animBg="1"/>
      <p:bldP spid="125126" grpId="0" animBg="1"/>
      <p:bldP spid="125127" grpId="0" animBg="1"/>
      <p:bldP spid="125129" grpId="0" animBg="1"/>
      <p:bldP spid="125131" grpId="0" animBg="1"/>
      <p:bldP spid="125132" grpId="0" animBg="1"/>
      <p:bldP spid="125135" grpId="0" animBg="1"/>
      <p:bldP spid="125138" grpId="0" animBg="1"/>
      <p:bldP spid="125139" grpId="0" animBg="1"/>
      <p:bldP spid="125140" grpId="0" animBg="1"/>
      <p:bldP spid="125141" grpId="0" animBg="1"/>
      <p:bldP spid="125142" grpId="0" animBg="1"/>
      <p:bldP spid="125143" grpId="0" animBg="1"/>
      <p:bldP spid="125144" grpId="0" animBg="1"/>
      <p:bldP spid="125147" grpId="0" animBg="1"/>
      <p:bldP spid="125148" grpId="0" animBg="1"/>
      <p:bldP spid="125149" grpId="0" animBg="1"/>
      <p:bldP spid="125150" grpId="0" animBg="1"/>
      <p:bldP spid="125151" grpId="0" animBg="1"/>
      <p:bldP spid="125152" grpId="0" animBg="1"/>
      <p:bldP spid="125153" grpId="0" animBg="1"/>
      <p:bldP spid="125154" grpId="0" animBg="1"/>
      <p:bldP spid="125269"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 name="Rectangle 169"/>
          <p:cNvSpPr>
            <a:spLocks noChangeArrowheads="1"/>
          </p:cNvSpPr>
          <p:nvPr/>
        </p:nvSpPr>
        <p:spPr bwMode="auto">
          <a:xfrm flipV="1">
            <a:off x="2456372" y="3719423"/>
            <a:ext cx="1322388" cy="63500"/>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4" name="Rectangle 169"/>
          <p:cNvSpPr>
            <a:spLocks noChangeArrowheads="1"/>
          </p:cNvSpPr>
          <p:nvPr/>
        </p:nvSpPr>
        <p:spPr bwMode="auto">
          <a:xfrm flipV="1">
            <a:off x="2964372" y="4790986"/>
            <a:ext cx="825500" cy="61912"/>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12" name="Rectangle 11"/>
          <p:cNvSpPr>
            <a:spLocks noChangeArrowheads="1"/>
          </p:cNvSpPr>
          <p:nvPr/>
        </p:nvSpPr>
        <p:spPr bwMode="auto">
          <a:xfrm flipH="1">
            <a:off x="3058035" y="1889036"/>
            <a:ext cx="63500" cy="2076450"/>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5" name="Rectangle 11"/>
          <p:cNvSpPr>
            <a:spLocks noChangeArrowheads="1"/>
          </p:cNvSpPr>
          <p:nvPr/>
        </p:nvSpPr>
        <p:spPr bwMode="auto">
          <a:xfrm flipH="1">
            <a:off x="2040447" y="1909673"/>
            <a:ext cx="63500" cy="2439988"/>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6" name="Rectangle 11"/>
          <p:cNvSpPr>
            <a:spLocks noChangeArrowheads="1"/>
          </p:cNvSpPr>
          <p:nvPr/>
        </p:nvSpPr>
        <p:spPr bwMode="auto">
          <a:xfrm flipH="1">
            <a:off x="1821372" y="1893798"/>
            <a:ext cx="61913" cy="3182938"/>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 name="Rectangle 32"/>
          <p:cNvSpPr/>
          <p:nvPr/>
        </p:nvSpPr>
        <p:spPr>
          <a:xfrm>
            <a:off x="3789872" y="1327061"/>
            <a:ext cx="1262063" cy="237648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32"/>
          <p:cNvSpPr/>
          <p:nvPr/>
        </p:nvSpPr>
        <p:spPr>
          <a:xfrm>
            <a:off x="2456372" y="1641386"/>
            <a:ext cx="825500" cy="2365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1" name="Rectangle 150"/>
          <p:cNvSpPr>
            <a:spLocks noChangeArrowheads="1"/>
          </p:cNvSpPr>
          <p:nvPr/>
        </p:nvSpPr>
        <p:spPr bwMode="auto">
          <a:xfrm>
            <a:off x="3793047" y="3719423"/>
            <a:ext cx="1262063" cy="2266950"/>
          </a:xfrm>
          <a:prstGeom prst="rect">
            <a:avLst/>
          </a:prstGeom>
          <a:solidFill>
            <a:srgbClr val="DDD9C3"/>
          </a:solidFill>
          <a:ln>
            <a:noFill/>
          </a:ln>
          <a:extLst>
            <a:ext uri="{91240B29-F687-4F45-9708-019B960494DF}">
              <a14:hiddenLine xmlns:a14="http://schemas.microsoft.com/office/drawing/2010/main" xmlns="" w="25400" algn="ctr">
                <a:solidFill>
                  <a:srgbClr val="385D8A"/>
                </a:solidFill>
                <a:miter lim="800000"/>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8" name="Rectangle 11"/>
          <p:cNvSpPr>
            <a:spLocks noChangeArrowheads="1"/>
          </p:cNvSpPr>
          <p:nvPr/>
        </p:nvSpPr>
        <p:spPr bwMode="auto">
          <a:xfrm flipH="1">
            <a:off x="1581660" y="1908086"/>
            <a:ext cx="61912" cy="3889375"/>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7182" name="Line 53"/>
          <p:cNvSpPr>
            <a:spLocks noChangeShapeType="1"/>
          </p:cNvSpPr>
          <p:nvPr/>
        </p:nvSpPr>
        <p:spPr bwMode="auto">
          <a:xfrm>
            <a:off x="5340860" y="1238161"/>
            <a:ext cx="0" cy="230187"/>
          </a:xfrm>
          <a:prstGeom prst="line">
            <a:avLst/>
          </a:prstGeom>
          <a:noFill/>
          <a:ln w="9525">
            <a:solidFill>
              <a:schemeClr val="tx1"/>
            </a:solidFill>
            <a:round/>
            <a:headEnd/>
            <a:tailEnd/>
          </a:ln>
        </p:spPr>
        <p:txBody>
          <a:bodyPr/>
          <a:lstStyle/>
          <a:p>
            <a:endParaRPr lang="en-US"/>
          </a:p>
        </p:txBody>
      </p:sp>
      <p:sp>
        <p:nvSpPr>
          <p:cNvPr id="7183" name="Line 54"/>
          <p:cNvSpPr>
            <a:spLocks noChangeShapeType="1"/>
          </p:cNvSpPr>
          <p:nvPr/>
        </p:nvSpPr>
        <p:spPr bwMode="auto">
          <a:xfrm>
            <a:off x="5424997" y="1238161"/>
            <a:ext cx="0" cy="230187"/>
          </a:xfrm>
          <a:prstGeom prst="line">
            <a:avLst/>
          </a:prstGeom>
          <a:noFill/>
          <a:ln w="9525">
            <a:solidFill>
              <a:schemeClr val="tx1"/>
            </a:solidFill>
            <a:round/>
            <a:headEnd/>
            <a:tailEnd/>
          </a:ln>
        </p:spPr>
        <p:txBody>
          <a:bodyPr/>
          <a:lstStyle/>
          <a:p>
            <a:endParaRPr lang="en-US"/>
          </a:p>
        </p:txBody>
      </p:sp>
      <p:sp>
        <p:nvSpPr>
          <p:cNvPr id="7184" name="Line 56"/>
          <p:cNvSpPr>
            <a:spLocks noChangeShapeType="1"/>
          </p:cNvSpPr>
          <p:nvPr/>
        </p:nvSpPr>
        <p:spPr bwMode="auto">
          <a:xfrm>
            <a:off x="5356735" y="823823"/>
            <a:ext cx="0" cy="230188"/>
          </a:xfrm>
          <a:prstGeom prst="line">
            <a:avLst/>
          </a:prstGeom>
          <a:noFill/>
          <a:ln w="9525">
            <a:solidFill>
              <a:schemeClr val="tx1"/>
            </a:solidFill>
            <a:round/>
            <a:headEnd/>
            <a:tailEnd/>
          </a:ln>
        </p:spPr>
        <p:txBody>
          <a:bodyPr/>
          <a:lstStyle/>
          <a:p>
            <a:endParaRPr lang="en-US"/>
          </a:p>
        </p:txBody>
      </p:sp>
      <p:sp>
        <p:nvSpPr>
          <p:cNvPr id="7185" name="Line 57"/>
          <p:cNvSpPr>
            <a:spLocks noChangeShapeType="1"/>
          </p:cNvSpPr>
          <p:nvPr/>
        </p:nvSpPr>
        <p:spPr bwMode="auto">
          <a:xfrm>
            <a:off x="5440872" y="823823"/>
            <a:ext cx="0" cy="230188"/>
          </a:xfrm>
          <a:prstGeom prst="line">
            <a:avLst/>
          </a:prstGeom>
          <a:noFill/>
          <a:ln w="9525">
            <a:solidFill>
              <a:schemeClr val="tx1"/>
            </a:solidFill>
            <a:round/>
            <a:headEnd/>
            <a:tailEnd/>
          </a:ln>
        </p:spPr>
        <p:txBody>
          <a:bodyPr/>
          <a:lstStyle/>
          <a:p>
            <a:endParaRPr lang="en-US"/>
          </a:p>
        </p:txBody>
      </p:sp>
      <p:sp>
        <p:nvSpPr>
          <p:cNvPr id="7186" name="Oval 55"/>
          <p:cNvSpPr>
            <a:spLocks noChangeArrowheads="1"/>
          </p:cNvSpPr>
          <p:nvPr/>
        </p:nvSpPr>
        <p:spPr bwMode="auto">
          <a:xfrm rot="5400000">
            <a:off x="5246403" y="1027818"/>
            <a:ext cx="269875" cy="246062"/>
          </a:xfrm>
          <a:prstGeom prst="ellipse">
            <a:avLst/>
          </a:prstGeom>
          <a:solidFill>
            <a:schemeClr val="bg1"/>
          </a:solidFill>
          <a:ln w="9525">
            <a:solidFill>
              <a:schemeClr val="tx1"/>
            </a:solidFill>
            <a:round/>
            <a:headEnd/>
            <a:tailEnd/>
          </a:ln>
        </p:spPr>
        <p:txBody>
          <a:bodyPr rot="10800000" vert="eaVert" wrap="none" anchor="ctr"/>
          <a:lstStyle/>
          <a:p>
            <a:pPr eaLnBrk="1" hangingPunct="1"/>
            <a:endParaRPr lang="en-US">
              <a:latin typeface="Calibri" pitchFamily="34" charset="0"/>
            </a:endParaRPr>
          </a:p>
        </p:txBody>
      </p:sp>
      <p:sp>
        <p:nvSpPr>
          <p:cNvPr id="7187" name="Line 58"/>
          <p:cNvSpPr>
            <a:spLocks noChangeShapeType="1"/>
          </p:cNvSpPr>
          <p:nvPr/>
        </p:nvSpPr>
        <p:spPr bwMode="auto">
          <a:xfrm rot="5400000" flipH="1">
            <a:off x="5382134" y="990511"/>
            <a:ext cx="3175" cy="234950"/>
          </a:xfrm>
          <a:prstGeom prst="line">
            <a:avLst/>
          </a:prstGeom>
          <a:noFill/>
          <a:ln w="9525">
            <a:solidFill>
              <a:schemeClr val="tx1"/>
            </a:solidFill>
            <a:round/>
            <a:headEnd/>
            <a:tailEnd/>
          </a:ln>
        </p:spPr>
        <p:txBody>
          <a:bodyPr/>
          <a:lstStyle/>
          <a:p>
            <a:endParaRPr lang="en-US"/>
          </a:p>
        </p:txBody>
      </p:sp>
      <p:sp>
        <p:nvSpPr>
          <p:cNvPr id="7188" name="Line 59"/>
          <p:cNvSpPr>
            <a:spLocks noChangeShapeType="1"/>
          </p:cNvSpPr>
          <p:nvPr/>
        </p:nvSpPr>
        <p:spPr bwMode="auto">
          <a:xfrm rot="5400000" flipH="1">
            <a:off x="5379753" y="1081792"/>
            <a:ext cx="3175" cy="236538"/>
          </a:xfrm>
          <a:prstGeom prst="line">
            <a:avLst/>
          </a:prstGeom>
          <a:noFill/>
          <a:ln w="9525">
            <a:solidFill>
              <a:schemeClr val="tx1"/>
            </a:solidFill>
            <a:round/>
            <a:headEnd/>
            <a:tailEnd/>
          </a:ln>
        </p:spPr>
        <p:txBody>
          <a:bodyPr/>
          <a:lstStyle/>
          <a:p>
            <a:endParaRPr lang="en-US"/>
          </a:p>
        </p:txBody>
      </p:sp>
      <p:sp>
        <p:nvSpPr>
          <p:cNvPr id="74" name="Can 78"/>
          <p:cNvSpPr>
            <a:spLocks noChangeArrowheads="1"/>
          </p:cNvSpPr>
          <p:nvPr/>
        </p:nvSpPr>
        <p:spPr bwMode="auto">
          <a:xfrm rot="5400000">
            <a:off x="4366135" y="3471773"/>
            <a:ext cx="74612"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3" name="Rectangle 32"/>
          <p:cNvSpPr/>
          <p:nvPr/>
        </p:nvSpPr>
        <p:spPr>
          <a:xfrm>
            <a:off x="1503872" y="1327061"/>
            <a:ext cx="952500" cy="55086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191" name="Straight Connector 4"/>
          <p:cNvCxnSpPr>
            <a:cxnSpLocks noChangeShapeType="1"/>
          </p:cNvCxnSpPr>
          <p:nvPr/>
        </p:nvCxnSpPr>
        <p:spPr bwMode="auto">
          <a:xfrm>
            <a:off x="1503872" y="903198"/>
            <a:ext cx="0" cy="990600"/>
          </a:xfrm>
          <a:prstGeom prst="line">
            <a:avLst/>
          </a:prstGeom>
          <a:noFill/>
          <a:ln w="28575" algn="ctr">
            <a:solidFill>
              <a:schemeClr val="tx1"/>
            </a:solidFill>
            <a:round/>
            <a:headEnd/>
            <a:tailEnd/>
          </a:ln>
        </p:spPr>
      </p:cxnSp>
      <p:cxnSp>
        <p:nvCxnSpPr>
          <p:cNvPr id="7192" name="Straight Connector 6"/>
          <p:cNvCxnSpPr>
            <a:cxnSpLocks noChangeShapeType="1"/>
          </p:cNvCxnSpPr>
          <p:nvPr/>
        </p:nvCxnSpPr>
        <p:spPr bwMode="auto">
          <a:xfrm>
            <a:off x="2456372" y="903198"/>
            <a:ext cx="0" cy="990600"/>
          </a:xfrm>
          <a:prstGeom prst="line">
            <a:avLst/>
          </a:prstGeom>
          <a:noFill/>
          <a:ln w="28575" algn="ctr">
            <a:solidFill>
              <a:schemeClr val="tx1"/>
            </a:solidFill>
            <a:round/>
            <a:headEnd/>
            <a:tailEnd/>
          </a:ln>
        </p:spPr>
      </p:cxnSp>
      <p:cxnSp>
        <p:nvCxnSpPr>
          <p:cNvPr id="9" name="Straight Connector 8"/>
          <p:cNvCxnSpPr/>
          <p:nvPr/>
        </p:nvCxnSpPr>
        <p:spPr>
          <a:xfrm>
            <a:off x="1503872" y="1893798"/>
            <a:ext cx="177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48322" y="1831886"/>
            <a:ext cx="136525" cy="904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p:cNvSpPr/>
          <p:nvPr/>
        </p:nvSpPr>
        <p:spPr>
          <a:xfrm>
            <a:off x="1776922" y="1831886"/>
            <a:ext cx="136525" cy="904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2002347" y="1831886"/>
            <a:ext cx="136525" cy="904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197" name="Straight Connector 6"/>
          <p:cNvCxnSpPr>
            <a:cxnSpLocks noChangeShapeType="1"/>
          </p:cNvCxnSpPr>
          <p:nvPr/>
        </p:nvCxnSpPr>
        <p:spPr bwMode="auto">
          <a:xfrm>
            <a:off x="3281872" y="1704886"/>
            <a:ext cx="0" cy="188912"/>
          </a:xfrm>
          <a:prstGeom prst="line">
            <a:avLst/>
          </a:prstGeom>
          <a:noFill/>
          <a:ln w="28575" algn="ctr">
            <a:solidFill>
              <a:schemeClr val="tx1"/>
            </a:solidFill>
            <a:round/>
            <a:headEnd/>
            <a:tailEnd/>
          </a:ln>
        </p:spPr>
      </p:cxnSp>
      <p:sp>
        <p:nvSpPr>
          <p:cNvPr id="153" name="Rectangle 152"/>
          <p:cNvSpPr/>
          <p:nvPr/>
        </p:nvSpPr>
        <p:spPr>
          <a:xfrm>
            <a:off x="4750310" y="1768386"/>
            <a:ext cx="69850" cy="13223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p:cNvSpPr/>
          <p:nvPr/>
        </p:nvSpPr>
        <p:spPr>
          <a:xfrm>
            <a:off x="1821372" y="1379448"/>
            <a:ext cx="61913" cy="45243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16"/>
          <p:cNvSpPr/>
          <p:nvPr/>
        </p:nvSpPr>
        <p:spPr>
          <a:xfrm>
            <a:off x="2048385" y="1368336"/>
            <a:ext cx="61912" cy="4635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p:cNvSpPr/>
          <p:nvPr/>
        </p:nvSpPr>
        <p:spPr>
          <a:xfrm>
            <a:off x="2275397" y="1382623"/>
            <a:ext cx="61913" cy="44926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203" name="Straight Connector 4"/>
          <p:cNvCxnSpPr>
            <a:cxnSpLocks noChangeShapeType="1"/>
          </p:cNvCxnSpPr>
          <p:nvPr/>
        </p:nvCxnSpPr>
        <p:spPr bwMode="auto">
          <a:xfrm>
            <a:off x="3789872" y="1012736"/>
            <a:ext cx="0" cy="4973637"/>
          </a:xfrm>
          <a:prstGeom prst="line">
            <a:avLst/>
          </a:prstGeom>
          <a:noFill/>
          <a:ln w="28575" algn="ctr">
            <a:solidFill>
              <a:schemeClr val="tx1"/>
            </a:solidFill>
            <a:round/>
            <a:headEnd/>
            <a:tailEnd/>
          </a:ln>
        </p:spPr>
      </p:cxnSp>
      <p:sp>
        <p:nvSpPr>
          <p:cNvPr id="16" name="Can 78"/>
          <p:cNvSpPr>
            <a:spLocks noChangeArrowheads="1"/>
          </p:cNvSpPr>
          <p:nvPr/>
        </p:nvSpPr>
        <p:spPr bwMode="auto">
          <a:xfrm rot="5400000">
            <a:off x="4366928" y="4202817"/>
            <a:ext cx="73025" cy="1227138"/>
          </a:xfrm>
          <a:prstGeom prst="can">
            <a:avLst>
              <a:gd name="adj" fmla="val 41466"/>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7" name="Can 78"/>
          <p:cNvSpPr>
            <a:spLocks noChangeArrowheads="1"/>
          </p:cNvSpPr>
          <p:nvPr/>
        </p:nvSpPr>
        <p:spPr bwMode="auto">
          <a:xfrm rot="5400000">
            <a:off x="4366928" y="4604455"/>
            <a:ext cx="73025" cy="1227138"/>
          </a:xfrm>
          <a:prstGeom prst="can">
            <a:avLst>
              <a:gd name="adj" fmla="val 41466"/>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9" name="Can 78"/>
          <p:cNvSpPr>
            <a:spLocks noChangeArrowheads="1"/>
          </p:cNvSpPr>
          <p:nvPr/>
        </p:nvSpPr>
        <p:spPr bwMode="auto">
          <a:xfrm rot="5400000">
            <a:off x="4366135" y="5335498"/>
            <a:ext cx="74612"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cxnSp>
        <p:nvCxnSpPr>
          <p:cNvPr id="7207" name="Straight Connector 4"/>
          <p:cNvCxnSpPr>
            <a:cxnSpLocks noChangeShapeType="1"/>
          </p:cNvCxnSpPr>
          <p:nvPr/>
        </p:nvCxnSpPr>
        <p:spPr bwMode="auto">
          <a:xfrm>
            <a:off x="5059872" y="1012736"/>
            <a:ext cx="0" cy="4973637"/>
          </a:xfrm>
          <a:prstGeom prst="line">
            <a:avLst/>
          </a:prstGeom>
          <a:noFill/>
          <a:ln w="28575" algn="ctr">
            <a:solidFill>
              <a:schemeClr val="tx1"/>
            </a:solidFill>
            <a:round/>
            <a:headEnd/>
            <a:tailEnd/>
          </a:ln>
        </p:spPr>
      </p:cxnSp>
      <p:sp>
        <p:nvSpPr>
          <p:cNvPr id="155" name="Rectangle 154"/>
          <p:cNvSpPr/>
          <p:nvPr/>
        </p:nvSpPr>
        <p:spPr>
          <a:xfrm>
            <a:off x="5070288" y="1428927"/>
            <a:ext cx="84357" cy="406523"/>
          </a:xfrm>
          <a:prstGeom prst="rect">
            <a:avLst/>
          </a:prstGeom>
          <a:solidFill>
            <a:schemeClr val="bg1"/>
          </a:solidFill>
          <a:ln w="635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grpSp>
        <p:nvGrpSpPr>
          <p:cNvPr id="14345" name="Group 329"/>
          <p:cNvGrpSpPr>
            <a:grpSpLocks/>
          </p:cNvGrpSpPr>
          <p:nvPr/>
        </p:nvGrpSpPr>
        <p:grpSpPr bwMode="auto">
          <a:xfrm rot="10800000">
            <a:off x="5193222" y="1442948"/>
            <a:ext cx="255588" cy="376238"/>
            <a:chOff x="1440" y="3168"/>
            <a:chExt cx="192" cy="288"/>
          </a:xfrm>
        </p:grpSpPr>
        <p:sp>
          <p:nvSpPr>
            <p:cNvPr id="7210" name="Rectangle 330"/>
            <p:cNvSpPr>
              <a:spLocks noChangeArrowheads="1"/>
            </p:cNvSpPr>
            <p:nvPr/>
          </p:nvSpPr>
          <p:spPr bwMode="auto">
            <a:xfrm>
              <a:off x="1440" y="3168"/>
              <a:ext cx="96" cy="288"/>
            </a:xfrm>
            <a:prstGeom prst="rect">
              <a:avLst/>
            </a:prstGeom>
            <a:solidFill>
              <a:schemeClr val="bg1"/>
            </a:solidFill>
            <a:ln w="12700">
              <a:solidFill>
                <a:schemeClr val="tx1"/>
              </a:solidFill>
              <a:miter lim="800000"/>
              <a:headEnd/>
              <a:tailEnd/>
            </a:ln>
          </p:spPr>
          <p:txBody>
            <a:bodyPr rot="10800000" wrap="none" anchor="ctr"/>
            <a:lstStyle/>
            <a:p>
              <a:pPr algn="ctr" eaLnBrk="1" hangingPunct="1"/>
              <a:endParaRPr lang="en-US">
                <a:latin typeface="Calibri" pitchFamily="34" charset="0"/>
              </a:endParaRPr>
            </a:p>
          </p:txBody>
        </p:sp>
        <p:sp>
          <p:nvSpPr>
            <p:cNvPr id="7211" name="Rectangle 331"/>
            <p:cNvSpPr>
              <a:spLocks noChangeArrowheads="1"/>
            </p:cNvSpPr>
            <p:nvPr/>
          </p:nvSpPr>
          <p:spPr bwMode="auto">
            <a:xfrm>
              <a:off x="1536" y="3264"/>
              <a:ext cx="96" cy="96"/>
            </a:xfrm>
            <a:prstGeom prst="rect">
              <a:avLst/>
            </a:prstGeom>
            <a:solidFill>
              <a:schemeClr val="bg1"/>
            </a:solidFill>
            <a:ln w="12700">
              <a:solidFill>
                <a:schemeClr val="tx1"/>
              </a:solidFill>
              <a:miter lim="800000"/>
              <a:headEnd/>
              <a:tailEnd/>
            </a:ln>
          </p:spPr>
          <p:txBody>
            <a:bodyPr rot="10800000" wrap="none" anchor="ctr"/>
            <a:lstStyle/>
            <a:p>
              <a:pPr algn="ctr" eaLnBrk="1" hangingPunct="1"/>
              <a:endParaRPr lang="en-US">
                <a:latin typeface="Calibri" pitchFamily="34" charset="0"/>
              </a:endParaRPr>
            </a:p>
          </p:txBody>
        </p:sp>
      </p:grpSp>
      <p:sp>
        <p:nvSpPr>
          <p:cNvPr id="7212" name="Block Arc 44"/>
          <p:cNvSpPr>
            <a:spLocks/>
          </p:cNvSpPr>
          <p:nvPr/>
        </p:nvSpPr>
        <p:spPr bwMode="auto">
          <a:xfrm>
            <a:off x="4729672" y="1576298"/>
            <a:ext cx="441325" cy="442913"/>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2" name="Can 78"/>
          <p:cNvSpPr>
            <a:spLocks noChangeArrowheads="1"/>
          </p:cNvSpPr>
          <p:nvPr/>
        </p:nvSpPr>
        <p:spPr bwMode="auto">
          <a:xfrm rot="5400000">
            <a:off x="4366135" y="3132048"/>
            <a:ext cx="74612"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23" name="Can 78"/>
          <p:cNvSpPr>
            <a:spLocks noChangeArrowheads="1"/>
          </p:cNvSpPr>
          <p:nvPr/>
        </p:nvSpPr>
        <p:spPr bwMode="auto">
          <a:xfrm rot="5400000">
            <a:off x="4366928" y="3824992"/>
            <a:ext cx="73025" cy="1227138"/>
          </a:xfrm>
          <a:prstGeom prst="can">
            <a:avLst>
              <a:gd name="adj" fmla="val 41466"/>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24" name="Can 78"/>
          <p:cNvSpPr>
            <a:spLocks noChangeArrowheads="1"/>
          </p:cNvSpPr>
          <p:nvPr/>
        </p:nvSpPr>
        <p:spPr bwMode="auto">
          <a:xfrm rot="5400000">
            <a:off x="4366135" y="4957673"/>
            <a:ext cx="74612"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25" name="Rectangle 169"/>
          <p:cNvSpPr>
            <a:spLocks noChangeArrowheads="1"/>
          </p:cNvSpPr>
          <p:nvPr/>
        </p:nvSpPr>
        <p:spPr bwMode="auto">
          <a:xfrm flipV="1">
            <a:off x="1753110" y="5922873"/>
            <a:ext cx="2036762" cy="63500"/>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7217" name="Block Arc 44"/>
          <p:cNvSpPr>
            <a:spLocks/>
          </p:cNvSpPr>
          <p:nvPr/>
        </p:nvSpPr>
        <p:spPr bwMode="auto">
          <a:xfrm rot="16200000">
            <a:off x="1560229" y="5563304"/>
            <a:ext cx="438150" cy="446087"/>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6" name="Rectangle 169"/>
          <p:cNvSpPr>
            <a:spLocks noChangeArrowheads="1"/>
          </p:cNvSpPr>
          <p:nvPr/>
        </p:nvSpPr>
        <p:spPr bwMode="auto">
          <a:xfrm flipV="1">
            <a:off x="2011872" y="5189448"/>
            <a:ext cx="1766888"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7219" name="Block Arc 44"/>
          <p:cNvSpPr>
            <a:spLocks/>
          </p:cNvSpPr>
          <p:nvPr/>
        </p:nvSpPr>
        <p:spPr bwMode="auto">
          <a:xfrm rot="16200000">
            <a:off x="1800735" y="4827498"/>
            <a:ext cx="438150" cy="447675"/>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7" name="Rectangle 169"/>
          <p:cNvSpPr>
            <a:spLocks noChangeArrowheads="1"/>
          </p:cNvSpPr>
          <p:nvPr/>
        </p:nvSpPr>
        <p:spPr bwMode="auto">
          <a:xfrm flipV="1">
            <a:off x="2202372" y="4413161"/>
            <a:ext cx="1576388" cy="61912"/>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7221" name="Block Arc 44"/>
          <p:cNvSpPr>
            <a:spLocks/>
          </p:cNvSpPr>
          <p:nvPr/>
        </p:nvSpPr>
        <p:spPr bwMode="auto">
          <a:xfrm rot="16200000">
            <a:off x="2026954" y="4063117"/>
            <a:ext cx="438150" cy="446087"/>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8" name="Rectangle 32"/>
          <p:cNvSpPr/>
          <p:nvPr/>
        </p:nvSpPr>
        <p:spPr>
          <a:xfrm>
            <a:off x="5186872" y="3090773"/>
            <a:ext cx="508000" cy="28956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223" name="Straight Connector 6"/>
          <p:cNvCxnSpPr>
            <a:cxnSpLocks noChangeShapeType="1"/>
          </p:cNvCxnSpPr>
          <p:nvPr/>
        </p:nvCxnSpPr>
        <p:spPr bwMode="auto">
          <a:xfrm>
            <a:off x="5186872" y="2901861"/>
            <a:ext cx="0" cy="3084512"/>
          </a:xfrm>
          <a:prstGeom prst="line">
            <a:avLst/>
          </a:prstGeom>
          <a:noFill/>
          <a:ln w="28575" algn="ctr">
            <a:solidFill>
              <a:schemeClr val="tx1"/>
            </a:solidFill>
            <a:round/>
            <a:headEnd/>
            <a:tailEnd/>
          </a:ln>
        </p:spPr>
      </p:cxnSp>
      <p:cxnSp>
        <p:nvCxnSpPr>
          <p:cNvPr id="7224" name="Straight Connector 6"/>
          <p:cNvCxnSpPr>
            <a:cxnSpLocks noChangeShapeType="1"/>
          </p:cNvCxnSpPr>
          <p:nvPr/>
        </p:nvCxnSpPr>
        <p:spPr bwMode="auto">
          <a:xfrm>
            <a:off x="5694872" y="3090773"/>
            <a:ext cx="0" cy="2895600"/>
          </a:xfrm>
          <a:prstGeom prst="line">
            <a:avLst/>
          </a:prstGeom>
          <a:noFill/>
          <a:ln w="28575" algn="ctr">
            <a:solidFill>
              <a:schemeClr val="tx1"/>
            </a:solidFill>
            <a:round/>
            <a:headEnd/>
            <a:tailEnd/>
          </a:ln>
        </p:spPr>
      </p:cxnSp>
      <p:cxnSp>
        <p:nvCxnSpPr>
          <p:cNvPr id="7225" name="Straight Connector 6"/>
          <p:cNvCxnSpPr>
            <a:cxnSpLocks noChangeShapeType="1"/>
          </p:cNvCxnSpPr>
          <p:nvPr/>
        </p:nvCxnSpPr>
        <p:spPr bwMode="auto">
          <a:xfrm>
            <a:off x="5186872" y="5986373"/>
            <a:ext cx="508000" cy="0"/>
          </a:xfrm>
          <a:prstGeom prst="line">
            <a:avLst/>
          </a:prstGeom>
          <a:noFill/>
          <a:ln w="28575" algn="ctr">
            <a:solidFill>
              <a:schemeClr val="tx1"/>
            </a:solidFill>
            <a:round/>
            <a:headEnd/>
            <a:tailEnd/>
          </a:ln>
        </p:spPr>
      </p:cxnSp>
      <p:sp>
        <p:nvSpPr>
          <p:cNvPr id="29" name="Rectangle 11"/>
          <p:cNvSpPr>
            <a:spLocks noChangeArrowheads="1"/>
          </p:cNvSpPr>
          <p:nvPr/>
        </p:nvSpPr>
        <p:spPr bwMode="auto">
          <a:xfrm flipH="1">
            <a:off x="2267460" y="1893798"/>
            <a:ext cx="61912" cy="1700213"/>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1" name="Rectangle 20"/>
          <p:cNvSpPr/>
          <p:nvPr/>
        </p:nvSpPr>
        <p:spPr>
          <a:xfrm>
            <a:off x="2230947" y="1831886"/>
            <a:ext cx="134938" cy="904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28" name="Block Arc 44"/>
          <p:cNvSpPr>
            <a:spLocks/>
          </p:cNvSpPr>
          <p:nvPr/>
        </p:nvSpPr>
        <p:spPr bwMode="auto">
          <a:xfrm rot="16200000">
            <a:off x="2249204" y="3361442"/>
            <a:ext cx="438150" cy="446087"/>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30" name="Rectangle 169"/>
          <p:cNvSpPr>
            <a:spLocks noChangeArrowheads="1"/>
          </p:cNvSpPr>
          <p:nvPr/>
        </p:nvSpPr>
        <p:spPr bwMode="auto">
          <a:xfrm flipV="1">
            <a:off x="2743710" y="5545048"/>
            <a:ext cx="1035050"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14336" name="Rectangle 11"/>
          <p:cNvSpPr>
            <a:spLocks noChangeArrowheads="1"/>
          </p:cNvSpPr>
          <p:nvPr/>
        </p:nvSpPr>
        <p:spPr bwMode="auto">
          <a:xfrm flipH="1">
            <a:off x="2837372" y="1893798"/>
            <a:ext cx="63500" cy="2770188"/>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14338" name="Rectangle 11"/>
          <p:cNvSpPr>
            <a:spLocks noChangeArrowheads="1"/>
          </p:cNvSpPr>
          <p:nvPr/>
        </p:nvSpPr>
        <p:spPr bwMode="auto">
          <a:xfrm flipH="1">
            <a:off x="2586547" y="1906498"/>
            <a:ext cx="61913" cy="3613150"/>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7232" name="Block Arc 44"/>
          <p:cNvSpPr>
            <a:spLocks/>
          </p:cNvSpPr>
          <p:nvPr/>
        </p:nvSpPr>
        <p:spPr bwMode="auto">
          <a:xfrm rot="16200000">
            <a:off x="2811973" y="4432210"/>
            <a:ext cx="438150" cy="447675"/>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14339" name="Rectangle 169"/>
          <p:cNvSpPr>
            <a:spLocks noChangeArrowheads="1"/>
          </p:cNvSpPr>
          <p:nvPr/>
        </p:nvSpPr>
        <p:spPr bwMode="auto">
          <a:xfrm flipV="1">
            <a:off x="3154872" y="4065498"/>
            <a:ext cx="635000"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7234" name="Block Arc 44"/>
          <p:cNvSpPr>
            <a:spLocks/>
          </p:cNvSpPr>
          <p:nvPr/>
        </p:nvSpPr>
        <p:spPr bwMode="auto">
          <a:xfrm rot="16200000">
            <a:off x="3054860" y="3714660"/>
            <a:ext cx="438150" cy="447675"/>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7235" name="Freeform 67"/>
          <p:cNvSpPr>
            <a:spLocks/>
          </p:cNvSpPr>
          <p:nvPr/>
        </p:nvSpPr>
        <p:spPr bwMode="auto">
          <a:xfrm>
            <a:off x="3273935" y="1657261"/>
            <a:ext cx="190500" cy="63500"/>
          </a:xfrm>
          <a:custGeom>
            <a:avLst/>
            <a:gdLst/>
            <a:ahLst/>
            <a:cxnLst>
              <a:cxn ang="0">
                <a:pos x="0" y="12"/>
              </a:cxn>
              <a:cxn ang="0">
                <a:pos x="90" y="12"/>
              </a:cxn>
              <a:cxn ang="0">
                <a:pos x="168" y="84"/>
              </a:cxn>
            </a:cxnLst>
            <a:rect l="0" t="0" r="r" b="b"/>
            <a:pathLst>
              <a:path w="168" h="84">
                <a:moveTo>
                  <a:pt x="0" y="12"/>
                </a:moveTo>
                <a:cubicBezTo>
                  <a:pt x="31" y="6"/>
                  <a:pt x="62" y="0"/>
                  <a:pt x="90" y="12"/>
                </a:cubicBezTo>
                <a:cubicBezTo>
                  <a:pt x="118" y="24"/>
                  <a:pt x="143" y="54"/>
                  <a:pt x="168" y="84"/>
                </a:cubicBezTo>
              </a:path>
            </a:pathLst>
          </a:custGeom>
          <a:solidFill>
            <a:schemeClr val="accent3"/>
          </a:solidFill>
          <a:ln w="76200" cmpd="sng">
            <a:solidFill>
              <a:schemeClr val="accent3"/>
            </a:solidFill>
            <a:round/>
            <a:headEnd/>
            <a:tailEnd/>
          </a:ln>
          <a:effectLst/>
        </p:spPr>
        <p:txBody>
          <a:bodyPr/>
          <a:lstStyle/>
          <a:p>
            <a:endParaRPr lang="en-US"/>
          </a:p>
        </p:txBody>
      </p:sp>
      <p:sp>
        <p:nvSpPr>
          <p:cNvPr id="7236" name="Block Arc 44"/>
          <p:cNvSpPr>
            <a:spLocks/>
          </p:cNvSpPr>
          <p:nvPr/>
        </p:nvSpPr>
        <p:spPr bwMode="auto">
          <a:xfrm rot="16200000">
            <a:off x="2552416" y="5198179"/>
            <a:ext cx="438150" cy="446088"/>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11" name="Rectangle 14"/>
          <p:cNvSpPr/>
          <p:nvPr/>
        </p:nvSpPr>
        <p:spPr>
          <a:xfrm>
            <a:off x="2551622" y="1830298"/>
            <a:ext cx="14287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17"/>
          <p:cNvSpPr/>
          <p:nvPr/>
        </p:nvSpPr>
        <p:spPr>
          <a:xfrm>
            <a:off x="2789747" y="1830298"/>
            <a:ext cx="14287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37" name="Rectangle 20"/>
          <p:cNvSpPr/>
          <p:nvPr/>
        </p:nvSpPr>
        <p:spPr>
          <a:xfrm>
            <a:off x="3026285" y="1830298"/>
            <a:ext cx="14287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40" name="Line 72"/>
          <p:cNvSpPr>
            <a:spLocks noChangeShapeType="1"/>
          </p:cNvSpPr>
          <p:nvPr/>
        </p:nvSpPr>
        <p:spPr bwMode="auto">
          <a:xfrm>
            <a:off x="1589597" y="2722473"/>
            <a:ext cx="0" cy="381000"/>
          </a:xfrm>
          <a:prstGeom prst="line">
            <a:avLst/>
          </a:prstGeom>
          <a:noFill/>
          <a:ln w="57150">
            <a:solidFill>
              <a:schemeClr val="accent2"/>
            </a:solidFill>
            <a:round/>
            <a:headEnd/>
            <a:tailEnd type="triangle" w="med" len="med"/>
          </a:ln>
          <a:effectLst/>
        </p:spPr>
        <p:txBody>
          <a:bodyPr/>
          <a:lstStyle/>
          <a:p>
            <a:endParaRPr lang="en-US"/>
          </a:p>
        </p:txBody>
      </p:sp>
      <p:sp>
        <p:nvSpPr>
          <p:cNvPr id="7241" name="Line 73"/>
          <p:cNvSpPr>
            <a:spLocks noChangeShapeType="1"/>
          </p:cNvSpPr>
          <p:nvPr/>
        </p:nvSpPr>
        <p:spPr bwMode="auto">
          <a:xfrm>
            <a:off x="1834072" y="2716123"/>
            <a:ext cx="0" cy="381000"/>
          </a:xfrm>
          <a:prstGeom prst="line">
            <a:avLst/>
          </a:prstGeom>
          <a:noFill/>
          <a:ln w="57150">
            <a:solidFill>
              <a:schemeClr val="accent2"/>
            </a:solidFill>
            <a:round/>
            <a:headEnd/>
            <a:tailEnd type="triangle" w="med" len="med"/>
          </a:ln>
          <a:effectLst/>
        </p:spPr>
        <p:txBody>
          <a:bodyPr/>
          <a:lstStyle/>
          <a:p>
            <a:endParaRPr lang="en-US"/>
          </a:p>
        </p:txBody>
      </p:sp>
      <p:sp>
        <p:nvSpPr>
          <p:cNvPr id="7242" name="Line 74"/>
          <p:cNvSpPr>
            <a:spLocks noChangeShapeType="1"/>
          </p:cNvSpPr>
          <p:nvPr/>
        </p:nvSpPr>
        <p:spPr bwMode="auto">
          <a:xfrm>
            <a:off x="2059497" y="2728823"/>
            <a:ext cx="0" cy="381000"/>
          </a:xfrm>
          <a:prstGeom prst="line">
            <a:avLst/>
          </a:prstGeom>
          <a:noFill/>
          <a:ln w="57150">
            <a:solidFill>
              <a:schemeClr val="accent2"/>
            </a:solidFill>
            <a:round/>
            <a:headEnd/>
            <a:tailEnd type="triangle" w="med" len="med"/>
          </a:ln>
          <a:effectLst/>
        </p:spPr>
        <p:txBody>
          <a:bodyPr/>
          <a:lstStyle/>
          <a:p>
            <a:endParaRPr lang="en-US"/>
          </a:p>
        </p:txBody>
      </p:sp>
      <p:sp>
        <p:nvSpPr>
          <p:cNvPr id="7243" name="Line 75"/>
          <p:cNvSpPr>
            <a:spLocks noChangeShapeType="1"/>
          </p:cNvSpPr>
          <p:nvPr/>
        </p:nvSpPr>
        <p:spPr bwMode="auto">
          <a:xfrm>
            <a:off x="2280160" y="2728823"/>
            <a:ext cx="0" cy="381000"/>
          </a:xfrm>
          <a:prstGeom prst="line">
            <a:avLst/>
          </a:prstGeom>
          <a:noFill/>
          <a:ln w="57150">
            <a:solidFill>
              <a:schemeClr val="accent2"/>
            </a:solidFill>
            <a:round/>
            <a:headEnd/>
            <a:tailEnd type="triangle" w="med" len="med"/>
          </a:ln>
          <a:effectLst/>
        </p:spPr>
        <p:txBody>
          <a:bodyPr/>
          <a:lstStyle/>
          <a:p>
            <a:endParaRPr lang="en-US"/>
          </a:p>
        </p:txBody>
      </p:sp>
      <p:sp>
        <p:nvSpPr>
          <p:cNvPr id="7244" name="Line 76"/>
          <p:cNvSpPr>
            <a:spLocks noChangeShapeType="1"/>
          </p:cNvSpPr>
          <p:nvPr/>
        </p:nvSpPr>
        <p:spPr bwMode="auto">
          <a:xfrm flipV="1">
            <a:off x="2592897" y="2714536"/>
            <a:ext cx="14288" cy="381000"/>
          </a:xfrm>
          <a:prstGeom prst="line">
            <a:avLst/>
          </a:prstGeom>
          <a:noFill/>
          <a:ln w="57150">
            <a:solidFill>
              <a:schemeClr val="accent2"/>
            </a:solidFill>
            <a:round/>
            <a:headEnd/>
            <a:tailEnd type="triangle" w="med" len="med"/>
          </a:ln>
          <a:effectLst/>
        </p:spPr>
        <p:txBody>
          <a:bodyPr/>
          <a:lstStyle/>
          <a:p>
            <a:endParaRPr lang="en-US"/>
          </a:p>
        </p:txBody>
      </p:sp>
      <p:sp>
        <p:nvSpPr>
          <p:cNvPr id="7245" name="Line 77"/>
          <p:cNvSpPr>
            <a:spLocks noChangeShapeType="1"/>
          </p:cNvSpPr>
          <p:nvPr/>
        </p:nvSpPr>
        <p:spPr bwMode="auto">
          <a:xfrm flipV="1">
            <a:off x="2851660" y="2720886"/>
            <a:ext cx="14287" cy="381000"/>
          </a:xfrm>
          <a:prstGeom prst="line">
            <a:avLst/>
          </a:prstGeom>
          <a:noFill/>
          <a:ln w="57150">
            <a:solidFill>
              <a:schemeClr val="accent2"/>
            </a:solidFill>
            <a:round/>
            <a:headEnd/>
            <a:tailEnd type="triangle" w="med" len="med"/>
          </a:ln>
          <a:effectLst/>
        </p:spPr>
        <p:txBody>
          <a:bodyPr/>
          <a:lstStyle/>
          <a:p>
            <a:endParaRPr lang="en-US"/>
          </a:p>
        </p:txBody>
      </p:sp>
      <p:sp>
        <p:nvSpPr>
          <p:cNvPr id="7246" name="Line 78"/>
          <p:cNvSpPr>
            <a:spLocks noChangeShapeType="1"/>
          </p:cNvSpPr>
          <p:nvPr/>
        </p:nvSpPr>
        <p:spPr bwMode="auto">
          <a:xfrm flipV="1">
            <a:off x="3096135" y="2728823"/>
            <a:ext cx="14287" cy="381000"/>
          </a:xfrm>
          <a:prstGeom prst="line">
            <a:avLst/>
          </a:prstGeom>
          <a:noFill/>
          <a:ln w="57150">
            <a:solidFill>
              <a:schemeClr val="accent2"/>
            </a:solidFill>
            <a:round/>
            <a:headEnd/>
            <a:tailEnd type="triangle" w="med" len="med"/>
          </a:ln>
          <a:effectLst/>
        </p:spPr>
        <p:txBody>
          <a:bodyPr/>
          <a:lstStyle/>
          <a:p>
            <a:endParaRPr lang="en-US"/>
          </a:p>
        </p:txBody>
      </p:sp>
      <p:sp>
        <p:nvSpPr>
          <p:cNvPr id="7248" name="Line 80"/>
          <p:cNvSpPr>
            <a:spLocks noChangeShapeType="1"/>
          </p:cNvSpPr>
          <p:nvPr/>
        </p:nvSpPr>
        <p:spPr bwMode="auto">
          <a:xfrm>
            <a:off x="3485072" y="1738223"/>
            <a:ext cx="228600" cy="304800"/>
          </a:xfrm>
          <a:prstGeom prst="line">
            <a:avLst/>
          </a:prstGeom>
          <a:noFill/>
          <a:ln w="57150">
            <a:solidFill>
              <a:schemeClr val="accent2"/>
            </a:solidFill>
            <a:round/>
            <a:headEnd/>
            <a:tailEnd type="triangle" w="med" len="med"/>
          </a:ln>
          <a:effectLst/>
        </p:spPr>
        <p:txBody>
          <a:bodyPr/>
          <a:lstStyle/>
          <a:p>
            <a:endParaRPr lang="en-US"/>
          </a:p>
        </p:txBody>
      </p:sp>
      <p:sp>
        <p:nvSpPr>
          <p:cNvPr id="7250" name="Text Box 82"/>
          <p:cNvSpPr txBox="1">
            <a:spLocks noChangeArrowheads="1"/>
          </p:cNvSpPr>
          <p:nvPr/>
        </p:nvSpPr>
        <p:spPr bwMode="auto">
          <a:xfrm>
            <a:off x="2487283" y="120770"/>
            <a:ext cx="3844505" cy="400110"/>
          </a:xfrm>
          <a:prstGeom prst="rect">
            <a:avLst/>
          </a:prstGeom>
          <a:noFill/>
          <a:ln w="9525">
            <a:noFill/>
            <a:miter lim="800000"/>
            <a:headEnd/>
            <a:tailEnd/>
          </a:ln>
          <a:effectLst/>
        </p:spPr>
        <p:txBody>
          <a:bodyPr wrap="square">
            <a:spAutoFit/>
          </a:bodyPr>
          <a:lstStyle/>
          <a:p>
            <a:pPr algn="ctr">
              <a:spcBef>
                <a:spcPct val="50000"/>
              </a:spcBef>
            </a:pPr>
            <a:r>
              <a:rPr lang="en-US" sz="2000" b="1" dirty="0"/>
              <a:t>Filtration cycle</a:t>
            </a:r>
          </a:p>
        </p:txBody>
      </p:sp>
      <p:sp>
        <p:nvSpPr>
          <p:cNvPr id="7251" name="Text Box 83"/>
          <p:cNvSpPr txBox="1">
            <a:spLocks noChangeArrowheads="1"/>
          </p:cNvSpPr>
          <p:nvPr/>
        </p:nvSpPr>
        <p:spPr bwMode="auto">
          <a:xfrm>
            <a:off x="2799272" y="595223"/>
            <a:ext cx="1099868" cy="707886"/>
          </a:xfrm>
          <a:prstGeom prst="rect">
            <a:avLst/>
          </a:prstGeom>
          <a:noFill/>
          <a:ln w="9525">
            <a:noFill/>
            <a:miter lim="800000"/>
            <a:headEnd/>
            <a:tailEnd/>
          </a:ln>
          <a:effectLst/>
        </p:spPr>
        <p:txBody>
          <a:bodyPr wrap="square">
            <a:spAutoFit/>
          </a:bodyPr>
          <a:lstStyle/>
          <a:p>
            <a:pPr algn="ctr">
              <a:spcBef>
                <a:spcPct val="50000"/>
              </a:spcBef>
            </a:pPr>
            <a:r>
              <a:rPr lang="en-US" sz="2000" dirty="0"/>
              <a:t>Outlet box</a:t>
            </a:r>
          </a:p>
        </p:txBody>
      </p:sp>
      <p:sp>
        <p:nvSpPr>
          <p:cNvPr id="7252" name="Line 84"/>
          <p:cNvSpPr>
            <a:spLocks noChangeShapeType="1"/>
          </p:cNvSpPr>
          <p:nvPr/>
        </p:nvSpPr>
        <p:spPr bwMode="auto">
          <a:xfrm flipH="1">
            <a:off x="2938972" y="1230223"/>
            <a:ext cx="125413" cy="350838"/>
          </a:xfrm>
          <a:prstGeom prst="line">
            <a:avLst/>
          </a:prstGeom>
          <a:noFill/>
          <a:ln w="9525">
            <a:solidFill>
              <a:schemeClr val="tx1"/>
            </a:solidFill>
            <a:round/>
            <a:headEnd/>
            <a:tailEnd/>
          </a:ln>
          <a:effectLst/>
        </p:spPr>
        <p:txBody>
          <a:bodyPr/>
          <a:lstStyle/>
          <a:p>
            <a:endParaRPr lang="en-US"/>
          </a:p>
        </p:txBody>
      </p:sp>
      <p:sp>
        <p:nvSpPr>
          <p:cNvPr id="7253" name="Text Box 85"/>
          <p:cNvSpPr txBox="1">
            <a:spLocks noChangeArrowheads="1"/>
          </p:cNvSpPr>
          <p:nvPr/>
        </p:nvSpPr>
        <p:spPr bwMode="auto">
          <a:xfrm>
            <a:off x="1482304" y="451450"/>
            <a:ext cx="993475" cy="707886"/>
          </a:xfrm>
          <a:prstGeom prst="rect">
            <a:avLst/>
          </a:prstGeom>
          <a:noFill/>
          <a:ln w="9525">
            <a:noFill/>
            <a:miter lim="800000"/>
            <a:headEnd/>
            <a:tailEnd/>
          </a:ln>
          <a:effectLst/>
        </p:spPr>
        <p:txBody>
          <a:bodyPr wrap="square">
            <a:spAutoFit/>
          </a:bodyPr>
          <a:lstStyle/>
          <a:p>
            <a:pPr algn="ctr">
              <a:spcBef>
                <a:spcPct val="50000"/>
              </a:spcBef>
            </a:pPr>
            <a:r>
              <a:rPr lang="en-US" sz="2000" dirty="0"/>
              <a:t>Inlet box</a:t>
            </a:r>
          </a:p>
        </p:txBody>
      </p:sp>
      <p:sp>
        <p:nvSpPr>
          <p:cNvPr id="7254" name="Text Box 86"/>
          <p:cNvSpPr txBox="1">
            <a:spLocks noChangeArrowheads="1"/>
          </p:cNvSpPr>
          <p:nvPr/>
        </p:nvSpPr>
        <p:spPr bwMode="auto">
          <a:xfrm>
            <a:off x="3866072" y="2195423"/>
            <a:ext cx="981974" cy="707886"/>
          </a:xfrm>
          <a:prstGeom prst="rect">
            <a:avLst/>
          </a:prstGeom>
          <a:noFill/>
          <a:ln w="9525">
            <a:noFill/>
            <a:miter lim="800000"/>
            <a:headEnd/>
            <a:tailEnd/>
          </a:ln>
          <a:effectLst/>
        </p:spPr>
        <p:txBody>
          <a:bodyPr wrap="square">
            <a:spAutoFit/>
          </a:bodyPr>
          <a:lstStyle/>
          <a:p>
            <a:pPr algn="ctr">
              <a:spcBef>
                <a:spcPct val="50000"/>
              </a:spcBef>
            </a:pPr>
            <a:r>
              <a:rPr lang="en-US" sz="2000" dirty="0"/>
              <a:t>Filter box</a:t>
            </a:r>
          </a:p>
        </p:txBody>
      </p:sp>
      <p:sp>
        <p:nvSpPr>
          <p:cNvPr id="7255" name="Text Box 87"/>
          <p:cNvSpPr txBox="1">
            <a:spLocks noChangeArrowheads="1"/>
          </p:cNvSpPr>
          <p:nvPr/>
        </p:nvSpPr>
        <p:spPr bwMode="auto">
          <a:xfrm>
            <a:off x="5009072" y="6172111"/>
            <a:ext cx="1371600" cy="400110"/>
          </a:xfrm>
          <a:prstGeom prst="rect">
            <a:avLst/>
          </a:prstGeom>
          <a:noFill/>
          <a:ln w="9525">
            <a:noFill/>
            <a:miter lim="800000"/>
            <a:headEnd/>
            <a:tailEnd/>
          </a:ln>
          <a:effectLst/>
        </p:spPr>
        <p:txBody>
          <a:bodyPr>
            <a:spAutoFit/>
          </a:bodyPr>
          <a:lstStyle/>
          <a:p>
            <a:pPr algn="ctr">
              <a:spcBef>
                <a:spcPct val="50000"/>
              </a:spcBef>
            </a:pPr>
            <a:r>
              <a:rPr lang="en-US" sz="2000"/>
              <a:t>Sand bed</a:t>
            </a:r>
          </a:p>
        </p:txBody>
      </p:sp>
      <p:sp>
        <p:nvSpPr>
          <p:cNvPr id="7256" name="Text Box 88"/>
          <p:cNvSpPr txBox="1">
            <a:spLocks noChangeArrowheads="1"/>
          </p:cNvSpPr>
          <p:nvPr/>
        </p:nvSpPr>
        <p:spPr bwMode="auto">
          <a:xfrm>
            <a:off x="2037272" y="6095911"/>
            <a:ext cx="1676400" cy="400110"/>
          </a:xfrm>
          <a:prstGeom prst="rect">
            <a:avLst/>
          </a:prstGeom>
          <a:noFill/>
          <a:ln w="9525">
            <a:noFill/>
            <a:miter lim="800000"/>
            <a:headEnd/>
            <a:tailEnd/>
          </a:ln>
          <a:effectLst/>
        </p:spPr>
        <p:txBody>
          <a:bodyPr>
            <a:spAutoFit/>
          </a:bodyPr>
          <a:lstStyle/>
          <a:p>
            <a:pPr algn="ctr">
              <a:spcBef>
                <a:spcPct val="50000"/>
              </a:spcBef>
            </a:pPr>
            <a:r>
              <a:rPr lang="en-US" sz="2000"/>
              <a:t>Slotted pipes</a:t>
            </a:r>
          </a:p>
        </p:txBody>
      </p:sp>
      <p:sp>
        <p:nvSpPr>
          <p:cNvPr id="7257" name="Line 89"/>
          <p:cNvSpPr>
            <a:spLocks noChangeShapeType="1"/>
          </p:cNvSpPr>
          <p:nvPr/>
        </p:nvSpPr>
        <p:spPr bwMode="auto">
          <a:xfrm flipH="1">
            <a:off x="3588260" y="5624423"/>
            <a:ext cx="354012" cy="557213"/>
          </a:xfrm>
          <a:prstGeom prst="line">
            <a:avLst/>
          </a:prstGeom>
          <a:noFill/>
          <a:ln w="9525">
            <a:solidFill>
              <a:schemeClr val="tx1"/>
            </a:solidFill>
            <a:round/>
            <a:headEnd/>
            <a:tailEnd/>
          </a:ln>
          <a:effectLst/>
        </p:spPr>
        <p:txBody>
          <a:bodyPr/>
          <a:lstStyle/>
          <a:p>
            <a:endParaRPr lang="en-US"/>
          </a:p>
        </p:txBody>
      </p:sp>
      <p:sp>
        <p:nvSpPr>
          <p:cNvPr id="7258" name="Line 90"/>
          <p:cNvSpPr>
            <a:spLocks noChangeShapeType="1"/>
          </p:cNvSpPr>
          <p:nvPr/>
        </p:nvSpPr>
        <p:spPr bwMode="auto">
          <a:xfrm flipH="1" flipV="1">
            <a:off x="4856672" y="5776823"/>
            <a:ext cx="304800" cy="457200"/>
          </a:xfrm>
          <a:prstGeom prst="line">
            <a:avLst/>
          </a:prstGeom>
          <a:noFill/>
          <a:ln w="9525">
            <a:solidFill>
              <a:schemeClr val="tx1"/>
            </a:solidFill>
            <a:round/>
            <a:headEnd/>
            <a:tailEnd/>
          </a:ln>
          <a:effectLst/>
        </p:spPr>
        <p:txBody>
          <a:bodyPr/>
          <a:lstStyle/>
          <a:p>
            <a:endParaRPr lang="en-US"/>
          </a:p>
        </p:txBody>
      </p:sp>
      <p:sp>
        <p:nvSpPr>
          <p:cNvPr id="68" name="Down Arrow 67"/>
          <p:cNvSpPr>
            <a:spLocks noChangeArrowheads="1"/>
          </p:cNvSpPr>
          <p:nvPr/>
        </p:nvSpPr>
        <p:spPr bwMode="auto">
          <a:xfrm rot="10800000">
            <a:off x="4326447" y="4163923"/>
            <a:ext cx="204788" cy="185738"/>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0" name="Down Arrow 67"/>
          <p:cNvSpPr>
            <a:spLocks noChangeArrowheads="1"/>
          </p:cNvSpPr>
          <p:nvPr/>
        </p:nvSpPr>
        <p:spPr bwMode="auto">
          <a:xfrm rot="10800000">
            <a:off x="4323272" y="4905286"/>
            <a:ext cx="204788" cy="185737"/>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1" name="Down Arrow 67"/>
          <p:cNvSpPr>
            <a:spLocks noChangeArrowheads="1"/>
          </p:cNvSpPr>
          <p:nvPr/>
        </p:nvSpPr>
        <p:spPr bwMode="auto">
          <a:xfrm rot="10800000">
            <a:off x="4323272" y="5667286"/>
            <a:ext cx="204788" cy="185737"/>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2" name="Down Arrow 67"/>
          <p:cNvSpPr>
            <a:spLocks noChangeArrowheads="1"/>
          </p:cNvSpPr>
          <p:nvPr/>
        </p:nvSpPr>
        <p:spPr bwMode="auto">
          <a:xfrm>
            <a:off x="4326447" y="3822611"/>
            <a:ext cx="204788" cy="185737"/>
          </a:xfrm>
          <a:prstGeom prst="downArrow">
            <a:avLst>
              <a:gd name="adj1" fmla="val 50000"/>
              <a:gd name="adj2" fmla="val 50000"/>
            </a:avLst>
          </a:prstGeom>
          <a:solidFill>
            <a:srgbClr val="558ED5"/>
          </a:solidFill>
          <a:ln w="25400" algn="ctr">
            <a:solidFill>
              <a:srgbClr val="89A4A7"/>
            </a:solidFill>
            <a:miter lim="800000"/>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3" name="Down Arrow 67"/>
          <p:cNvSpPr>
            <a:spLocks noChangeArrowheads="1"/>
          </p:cNvSpPr>
          <p:nvPr/>
        </p:nvSpPr>
        <p:spPr bwMode="auto">
          <a:xfrm>
            <a:off x="4318510" y="4543336"/>
            <a:ext cx="204787" cy="185737"/>
          </a:xfrm>
          <a:prstGeom prst="downArrow">
            <a:avLst>
              <a:gd name="adj1" fmla="val 50000"/>
              <a:gd name="adj2" fmla="val 50000"/>
            </a:avLst>
          </a:prstGeom>
          <a:solidFill>
            <a:srgbClr val="558ED5"/>
          </a:solidFill>
          <a:ln w="25400" algn="ctr">
            <a:solidFill>
              <a:srgbClr val="89A4A7"/>
            </a:solidFill>
            <a:miter lim="800000"/>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4" name="Down Arrow 67"/>
          <p:cNvSpPr>
            <a:spLocks noChangeArrowheads="1"/>
          </p:cNvSpPr>
          <p:nvPr/>
        </p:nvSpPr>
        <p:spPr bwMode="auto">
          <a:xfrm>
            <a:off x="4324860" y="5303748"/>
            <a:ext cx="204787" cy="185738"/>
          </a:xfrm>
          <a:prstGeom prst="downArrow">
            <a:avLst>
              <a:gd name="adj1" fmla="val 50000"/>
              <a:gd name="adj2" fmla="val 50000"/>
            </a:avLst>
          </a:prstGeom>
          <a:solidFill>
            <a:srgbClr val="558ED5"/>
          </a:solidFill>
          <a:ln w="25400" algn="ctr">
            <a:solidFill>
              <a:srgbClr val="89A4A7"/>
            </a:solidFill>
            <a:miter lim="800000"/>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93" name="TextBox 92"/>
          <p:cNvSpPr txBox="1"/>
          <p:nvPr/>
        </p:nvSpPr>
        <p:spPr>
          <a:xfrm>
            <a:off x="5564940" y="1199071"/>
            <a:ext cx="3579060" cy="1323439"/>
          </a:xfrm>
          <a:prstGeom prst="rect">
            <a:avLst/>
          </a:prstGeom>
          <a:noFill/>
        </p:spPr>
        <p:txBody>
          <a:bodyPr wrap="square" rtlCol="0">
            <a:spAutoFit/>
          </a:bodyPr>
          <a:lstStyle/>
          <a:p>
            <a:r>
              <a:rPr lang="en-US" sz="2000" dirty="0" smtClean="0"/>
              <a:t>Where are water levels that show head loss through the sand?</a:t>
            </a:r>
          </a:p>
          <a:p>
            <a:r>
              <a:rPr lang="en-US" sz="2000" dirty="0" smtClean="0"/>
              <a:t>Which water levels change as the sand clogs?</a:t>
            </a:r>
            <a:endParaRPr lang="en-US" sz="2000" dirty="0"/>
          </a:p>
        </p:txBody>
      </p:sp>
      <p:sp>
        <p:nvSpPr>
          <p:cNvPr id="156" name="Rectangle 155"/>
          <p:cNvSpPr/>
          <p:nvPr/>
        </p:nvSpPr>
        <p:spPr>
          <a:xfrm>
            <a:off x="5356735" y="1768385"/>
            <a:ext cx="86533" cy="408032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5" name="Straight Connector 94"/>
          <p:cNvCxnSpPr/>
          <p:nvPr/>
        </p:nvCxnSpPr>
        <p:spPr bwMode="auto">
          <a:xfrm flipH="1">
            <a:off x="2501660" y="1319842"/>
            <a:ext cx="1328468" cy="0"/>
          </a:xfrm>
          <a:prstGeom prst="line">
            <a:avLst/>
          </a:prstGeom>
          <a:noFill/>
          <a:ln w="12700" cap="flat" cmpd="sng" algn="ctr">
            <a:solidFill>
              <a:schemeClr val="tx1"/>
            </a:solidFill>
            <a:prstDash val="sysDot"/>
            <a:round/>
            <a:headEnd type="none" w="lg" len="med"/>
            <a:tailEnd type="none" w="lg" len="med"/>
          </a:ln>
          <a:effectLst/>
        </p:spPr>
      </p:cxnSp>
      <p:sp>
        <p:nvSpPr>
          <p:cNvPr id="97" name="Rectangle 32"/>
          <p:cNvSpPr/>
          <p:nvPr/>
        </p:nvSpPr>
        <p:spPr>
          <a:xfrm>
            <a:off x="5373776" y="4105815"/>
            <a:ext cx="54864" cy="178602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8" name="Rectangle 32"/>
          <p:cNvSpPr/>
          <p:nvPr/>
        </p:nvSpPr>
        <p:spPr>
          <a:xfrm>
            <a:off x="4767051" y="2196489"/>
            <a:ext cx="36576" cy="1143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6"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 name="Rectangle 169"/>
          <p:cNvSpPr>
            <a:spLocks noChangeArrowheads="1"/>
          </p:cNvSpPr>
          <p:nvPr/>
        </p:nvSpPr>
        <p:spPr bwMode="auto">
          <a:xfrm flipV="1">
            <a:off x="1360817" y="3587061"/>
            <a:ext cx="1322388" cy="63500"/>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4" name="Rectangle 169"/>
          <p:cNvSpPr>
            <a:spLocks noChangeArrowheads="1"/>
          </p:cNvSpPr>
          <p:nvPr/>
        </p:nvSpPr>
        <p:spPr bwMode="auto">
          <a:xfrm flipV="1">
            <a:off x="1868817" y="4658623"/>
            <a:ext cx="825500"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12" name="Rectangle 11"/>
          <p:cNvSpPr>
            <a:spLocks noChangeArrowheads="1"/>
          </p:cNvSpPr>
          <p:nvPr/>
        </p:nvSpPr>
        <p:spPr bwMode="auto">
          <a:xfrm flipH="1">
            <a:off x="1962480" y="1756673"/>
            <a:ext cx="63500" cy="2076450"/>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5" name="Rectangle 11"/>
          <p:cNvSpPr>
            <a:spLocks noChangeArrowheads="1"/>
          </p:cNvSpPr>
          <p:nvPr/>
        </p:nvSpPr>
        <p:spPr bwMode="auto">
          <a:xfrm flipH="1">
            <a:off x="944892" y="1777311"/>
            <a:ext cx="63500" cy="2439988"/>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6" name="Rectangle 11"/>
          <p:cNvSpPr>
            <a:spLocks noChangeArrowheads="1"/>
          </p:cNvSpPr>
          <p:nvPr/>
        </p:nvSpPr>
        <p:spPr bwMode="auto">
          <a:xfrm flipH="1">
            <a:off x="725817" y="1761436"/>
            <a:ext cx="61913" cy="3182938"/>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 name="Rectangle 32"/>
          <p:cNvSpPr/>
          <p:nvPr/>
        </p:nvSpPr>
        <p:spPr bwMode="auto">
          <a:xfrm>
            <a:off x="2694317" y="2825061"/>
            <a:ext cx="1262063" cy="74612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1" name="Rectangle 150"/>
          <p:cNvSpPr>
            <a:spLocks noChangeArrowheads="1"/>
          </p:cNvSpPr>
          <p:nvPr/>
        </p:nvSpPr>
        <p:spPr bwMode="auto">
          <a:xfrm>
            <a:off x="2697492" y="3282261"/>
            <a:ext cx="1262063" cy="2571750"/>
          </a:xfrm>
          <a:prstGeom prst="rect">
            <a:avLst/>
          </a:prstGeom>
          <a:solidFill>
            <a:srgbClr val="DDD9C3"/>
          </a:solidFill>
          <a:ln>
            <a:noFill/>
          </a:ln>
          <a:extLst>
            <a:ext uri="{91240B29-F687-4F45-9708-019B960494DF}">
              <a14:hiddenLine xmlns:a14="http://schemas.microsoft.com/office/drawing/2010/main" xmlns="" w="25400" algn="ctr">
                <a:solidFill>
                  <a:srgbClr val="385D8A"/>
                </a:solidFill>
                <a:miter lim="800000"/>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8" name="Rectangle 11"/>
          <p:cNvSpPr>
            <a:spLocks noChangeArrowheads="1"/>
          </p:cNvSpPr>
          <p:nvPr/>
        </p:nvSpPr>
        <p:spPr bwMode="auto">
          <a:xfrm flipH="1">
            <a:off x="486105" y="1775723"/>
            <a:ext cx="61913" cy="3889375"/>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6158" name="Line 53"/>
          <p:cNvSpPr>
            <a:spLocks noChangeShapeType="1"/>
          </p:cNvSpPr>
          <p:nvPr/>
        </p:nvSpPr>
        <p:spPr bwMode="auto">
          <a:xfrm>
            <a:off x="4245305" y="1105798"/>
            <a:ext cx="0" cy="230188"/>
          </a:xfrm>
          <a:prstGeom prst="line">
            <a:avLst/>
          </a:prstGeom>
          <a:noFill/>
          <a:ln w="9525">
            <a:solidFill>
              <a:schemeClr val="tx1"/>
            </a:solidFill>
            <a:round/>
            <a:headEnd/>
            <a:tailEnd/>
          </a:ln>
        </p:spPr>
        <p:txBody>
          <a:bodyPr/>
          <a:lstStyle/>
          <a:p>
            <a:endParaRPr lang="en-US"/>
          </a:p>
        </p:txBody>
      </p:sp>
      <p:sp>
        <p:nvSpPr>
          <p:cNvPr id="6159" name="Line 54"/>
          <p:cNvSpPr>
            <a:spLocks noChangeShapeType="1"/>
          </p:cNvSpPr>
          <p:nvPr/>
        </p:nvSpPr>
        <p:spPr bwMode="auto">
          <a:xfrm>
            <a:off x="4329442" y="1105798"/>
            <a:ext cx="0" cy="230188"/>
          </a:xfrm>
          <a:prstGeom prst="line">
            <a:avLst/>
          </a:prstGeom>
          <a:noFill/>
          <a:ln w="9525">
            <a:solidFill>
              <a:schemeClr val="tx1"/>
            </a:solidFill>
            <a:round/>
            <a:headEnd/>
            <a:tailEnd/>
          </a:ln>
        </p:spPr>
        <p:txBody>
          <a:bodyPr/>
          <a:lstStyle/>
          <a:p>
            <a:endParaRPr lang="en-US"/>
          </a:p>
        </p:txBody>
      </p:sp>
      <p:sp>
        <p:nvSpPr>
          <p:cNvPr id="6160" name="Line 56"/>
          <p:cNvSpPr>
            <a:spLocks noChangeShapeType="1"/>
          </p:cNvSpPr>
          <p:nvPr/>
        </p:nvSpPr>
        <p:spPr bwMode="auto">
          <a:xfrm>
            <a:off x="4261180" y="691461"/>
            <a:ext cx="0" cy="230188"/>
          </a:xfrm>
          <a:prstGeom prst="line">
            <a:avLst/>
          </a:prstGeom>
          <a:noFill/>
          <a:ln w="9525">
            <a:solidFill>
              <a:schemeClr val="tx1"/>
            </a:solidFill>
            <a:round/>
            <a:headEnd/>
            <a:tailEnd/>
          </a:ln>
        </p:spPr>
        <p:txBody>
          <a:bodyPr/>
          <a:lstStyle/>
          <a:p>
            <a:endParaRPr lang="en-US"/>
          </a:p>
        </p:txBody>
      </p:sp>
      <p:sp>
        <p:nvSpPr>
          <p:cNvPr id="6161" name="Line 57"/>
          <p:cNvSpPr>
            <a:spLocks noChangeShapeType="1"/>
          </p:cNvSpPr>
          <p:nvPr/>
        </p:nvSpPr>
        <p:spPr bwMode="auto">
          <a:xfrm>
            <a:off x="4345317" y="691461"/>
            <a:ext cx="0" cy="230188"/>
          </a:xfrm>
          <a:prstGeom prst="line">
            <a:avLst/>
          </a:prstGeom>
          <a:noFill/>
          <a:ln w="9525">
            <a:solidFill>
              <a:schemeClr val="tx1"/>
            </a:solidFill>
            <a:round/>
            <a:headEnd/>
            <a:tailEnd/>
          </a:ln>
        </p:spPr>
        <p:txBody>
          <a:bodyPr/>
          <a:lstStyle/>
          <a:p>
            <a:endParaRPr lang="en-US"/>
          </a:p>
        </p:txBody>
      </p:sp>
      <p:sp>
        <p:nvSpPr>
          <p:cNvPr id="6162" name="Oval 55"/>
          <p:cNvSpPr>
            <a:spLocks noChangeArrowheads="1"/>
          </p:cNvSpPr>
          <p:nvPr/>
        </p:nvSpPr>
        <p:spPr bwMode="auto">
          <a:xfrm rot="5400000">
            <a:off x="4151642" y="894661"/>
            <a:ext cx="269875" cy="246063"/>
          </a:xfrm>
          <a:prstGeom prst="ellipse">
            <a:avLst/>
          </a:prstGeom>
          <a:solidFill>
            <a:schemeClr val="bg1"/>
          </a:solidFill>
          <a:ln w="9525">
            <a:solidFill>
              <a:schemeClr val="tx1"/>
            </a:solidFill>
            <a:round/>
            <a:headEnd/>
            <a:tailEnd/>
          </a:ln>
        </p:spPr>
        <p:txBody>
          <a:bodyPr rot="10800000" vert="eaVert" wrap="none" anchor="ctr"/>
          <a:lstStyle/>
          <a:p>
            <a:pPr eaLnBrk="1" hangingPunct="1"/>
            <a:endParaRPr lang="en-US">
              <a:latin typeface="Calibri" pitchFamily="34" charset="0"/>
            </a:endParaRPr>
          </a:p>
        </p:txBody>
      </p:sp>
      <p:sp>
        <p:nvSpPr>
          <p:cNvPr id="6163" name="Line 58"/>
          <p:cNvSpPr>
            <a:spLocks noChangeShapeType="1"/>
          </p:cNvSpPr>
          <p:nvPr/>
        </p:nvSpPr>
        <p:spPr bwMode="auto">
          <a:xfrm rot="5400000" flipH="1">
            <a:off x="4286580" y="858148"/>
            <a:ext cx="3175" cy="234950"/>
          </a:xfrm>
          <a:prstGeom prst="line">
            <a:avLst/>
          </a:prstGeom>
          <a:noFill/>
          <a:ln w="9525">
            <a:solidFill>
              <a:schemeClr val="tx1"/>
            </a:solidFill>
            <a:round/>
            <a:headEnd/>
            <a:tailEnd/>
          </a:ln>
        </p:spPr>
        <p:txBody>
          <a:bodyPr/>
          <a:lstStyle/>
          <a:p>
            <a:endParaRPr lang="en-US"/>
          </a:p>
        </p:txBody>
      </p:sp>
      <p:sp>
        <p:nvSpPr>
          <p:cNvPr id="6164" name="Line 59"/>
          <p:cNvSpPr>
            <a:spLocks noChangeShapeType="1"/>
          </p:cNvSpPr>
          <p:nvPr/>
        </p:nvSpPr>
        <p:spPr bwMode="auto">
          <a:xfrm rot="5400000" flipH="1">
            <a:off x="4284992" y="948636"/>
            <a:ext cx="3175" cy="236538"/>
          </a:xfrm>
          <a:prstGeom prst="line">
            <a:avLst/>
          </a:prstGeom>
          <a:noFill/>
          <a:ln w="9525">
            <a:solidFill>
              <a:schemeClr val="tx1"/>
            </a:solidFill>
            <a:round/>
            <a:headEnd/>
            <a:tailEnd/>
          </a:ln>
        </p:spPr>
        <p:txBody>
          <a:bodyPr/>
          <a:lstStyle/>
          <a:p>
            <a:endParaRPr lang="en-US"/>
          </a:p>
        </p:txBody>
      </p:sp>
      <p:sp>
        <p:nvSpPr>
          <p:cNvPr id="74" name="Can 78"/>
          <p:cNvSpPr>
            <a:spLocks noChangeArrowheads="1"/>
          </p:cNvSpPr>
          <p:nvPr/>
        </p:nvSpPr>
        <p:spPr bwMode="auto">
          <a:xfrm rot="5400000">
            <a:off x="3270580" y="3339411"/>
            <a:ext cx="74613"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3" name="Rectangle 32"/>
          <p:cNvSpPr/>
          <p:nvPr/>
        </p:nvSpPr>
        <p:spPr bwMode="auto">
          <a:xfrm>
            <a:off x="408317" y="1529661"/>
            <a:ext cx="952500" cy="2159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167" name="Straight Connector 6"/>
          <p:cNvCxnSpPr>
            <a:cxnSpLocks noChangeShapeType="1"/>
          </p:cNvCxnSpPr>
          <p:nvPr/>
        </p:nvCxnSpPr>
        <p:spPr bwMode="auto">
          <a:xfrm>
            <a:off x="1360817" y="770836"/>
            <a:ext cx="0" cy="990600"/>
          </a:xfrm>
          <a:prstGeom prst="line">
            <a:avLst/>
          </a:prstGeom>
          <a:noFill/>
          <a:ln w="28575" algn="ctr">
            <a:solidFill>
              <a:schemeClr val="tx1"/>
            </a:solidFill>
            <a:round/>
            <a:headEnd/>
            <a:tailEnd/>
          </a:ln>
        </p:spPr>
      </p:cxnSp>
      <p:cxnSp>
        <p:nvCxnSpPr>
          <p:cNvPr id="9" name="Straight Connector 8"/>
          <p:cNvCxnSpPr/>
          <p:nvPr/>
        </p:nvCxnSpPr>
        <p:spPr bwMode="auto">
          <a:xfrm>
            <a:off x="408317" y="1761436"/>
            <a:ext cx="177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bwMode="auto">
          <a:xfrm>
            <a:off x="452767" y="1699523"/>
            <a:ext cx="13652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p:cNvSpPr/>
          <p:nvPr/>
        </p:nvSpPr>
        <p:spPr bwMode="auto">
          <a:xfrm>
            <a:off x="681367" y="1699523"/>
            <a:ext cx="13652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bwMode="auto">
          <a:xfrm>
            <a:off x="906792" y="1699523"/>
            <a:ext cx="13652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172" name="Straight Connector 6"/>
          <p:cNvCxnSpPr>
            <a:cxnSpLocks noChangeShapeType="1"/>
          </p:cNvCxnSpPr>
          <p:nvPr/>
        </p:nvCxnSpPr>
        <p:spPr bwMode="auto">
          <a:xfrm>
            <a:off x="2186317" y="1572523"/>
            <a:ext cx="0" cy="188913"/>
          </a:xfrm>
          <a:prstGeom prst="line">
            <a:avLst/>
          </a:prstGeom>
          <a:noFill/>
          <a:ln w="28575" algn="ctr">
            <a:solidFill>
              <a:schemeClr val="tx1"/>
            </a:solidFill>
            <a:round/>
            <a:headEnd/>
            <a:tailEnd/>
          </a:ln>
        </p:spPr>
      </p:cxnSp>
      <p:sp>
        <p:nvSpPr>
          <p:cNvPr id="153" name="Rectangle 152"/>
          <p:cNvSpPr/>
          <p:nvPr/>
        </p:nvSpPr>
        <p:spPr bwMode="auto">
          <a:xfrm>
            <a:off x="3654755" y="1636023"/>
            <a:ext cx="69850" cy="1322388"/>
          </a:xfrm>
          <a:prstGeom prst="rect">
            <a:avLst/>
          </a:prstGeom>
          <a:solidFill>
            <a:schemeClr val="accent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p:cNvSpPr/>
          <p:nvPr/>
        </p:nvSpPr>
        <p:spPr bwMode="auto">
          <a:xfrm>
            <a:off x="725817" y="1247086"/>
            <a:ext cx="61913" cy="45243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16"/>
          <p:cNvSpPr/>
          <p:nvPr/>
        </p:nvSpPr>
        <p:spPr bwMode="auto">
          <a:xfrm>
            <a:off x="952830" y="1235973"/>
            <a:ext cx="61913" cy="4635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p:cNvSpPr/>
          <p:nvPr/>
        </p:nvSpPr>
        <p:spPr bwMode="auto">
          <a:xfrm>
            <a:off x="1179842" y="1250261"/>
            <a:ext cx="61913" cy="44926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178" name="Straight Connector 4"/>
          <p:cNvCxnSpPr>
            <a:cxnSpLocks noChangeShapeType="1"/>
          </p:cNvCxnSpPr>
          <p:nvPr/>
        </p:nvCxnSpPr>
        <p:spPr bwMode="auto">
          <a:xfrm>
            <a:off x="2694317" y="880373"/>
            <a:ext cx="0" cy="4973638"/>
          </a:xfrm>
          <a:prstGeom prst="line">
            <a:avLst/>
          </a:prstGeom>
          <a:noFill/>
          <a:ln w="28575" algn="ctr">
            <a:solidFill>
              <a:schemeClr val="tx1"/>
            </a:solidFill>
            <a:round/>
            <a:headEnd/>
            <a:tailEnd/>
          </a:ln>
        </p:spPr>
      </p:cxnSp>
      <p:sp>
        <p:nvSpPr>
          <p:cNvPr id="16" name="Can 78"/>
          <p:cNvSpPr>
            <a:spLocks noChangeArrowheads="1"/>
          </p:cNvSpPr>
          <p:nvPr/>
        </p:nvSpPr>
        <p:spPr bwMode="auto">
          <a:xfrm rot="5400000">
            <a:off x="3272167" y="4069661"/>
            <a:ext cx="73025" cy="1227138"/>
          </a:xfrm>
          <a:prstGeom prst="can">
            <a:avLst>
              <a:gd name="adj" fmla="val 41466"/>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7" name="Can 78"/>
          <p:cNvSpPr>
            <a:spLocks noChangeArrowheads="1"/>
          </p:cNvSpPr>
          <p:nvPr/>
        </p:nvSpPr>
        <p:spPr bwMode="auto">
          <a:xfrm rot="5400000">
            <a:off x="3272167" y="4471298"/>
            <a:ext cx="73025" cy="1227138"/>
          </a:xfrm>
          <a:prstGeom prst="can">
            <a:avLst>
              <a:gd name="adj" fmla="val 41466"/>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9" name="Can 78"/>
          <p:cNvSpPr>
            <a:spLocks noChangeArrowheads="1"/>
          </p:cNvSpPr>
          <p:nvPr/>
        </p:nvSpPr>
        <p:spPr bwMode="auto">
          <a:xfrm rot="5400000">
            <a:off x="3270580" y="5203136"/>
            <a:ext cx="74613"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cxnSp>
        <p:nvCxnSpPr>
          <p:cNvPr id="6182" name="Straight Connector 4"/>
          <p:cNvCxnSpPr>
            <a:cxnSpLocks noChangeShapeType="1"/>
          </p:cNvCxnSpPr>
          <p:nvPr/>
        </p:nvCxnSpPr>
        <p:spPr bwMode="auto">
          <a:xfrm>
            <a:off x="3964317" y="880373"/>
            <a:ext cx="0" cy="4973638"/>
          </a:xfrm>
          <a:prstGeom prst="line">
            <a:avLst/>
          </a:prstGeom>
          <a:noFill/>
          <a:ln w="28575" algn="ctr">
            <a:solidFill>
              <a:schemeClr val="tx1"/>
            </a:solidFill>
            <a:round/>
            <a:headEnd/>
            <a:tailEnd/>
          </a:ln>
        </p:spPr>
      </p:cxnSp>
      <p:sp>
        <p:nvSpPr>
          <p:cNvPr id="155" name="Rectangle 154"/>
          <p:cNvSpPr/>
          <p:nvPr/>
        </p:nvSpPr>
        <p:spPr bwMode="auto">
          <a:xfrm>
            <a:off x="3975430" y="1296298"/>
            <a:ext cx="84138" cy="406400"/>
          </a:xfrm>
          <a:prstGeom prst="rect">
            <a:avLst/>
          </a:prstGeom>
          <a:solidFill>
            <a:schemeClr val="accent3"/>
          </a:solidFill>
          <a:ln w="635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grpSp>
        <p:nvGrpSpPr>
          <p:cNvPr id="14346" name="Group 329"/>
          <p:cNvGrpSpPr>
            <a:grpSpLocks/>
          </p:cNvGrpSpPr>
          <p:nvPr/>
        </p:nvGrpSpPr>
        <p:grpSpPr bwMode="auto">
          <a:xfrm rot="10800000">
            <a:off x="4097667" y="1310586"/>
            <a:ext cx="255588" cy="376238"/>
            <a:chOff x="1440" y="3168"/>
            <a:chExt cx="192" cy="288"/>
          </a:xfrm>
          <a:solidFill>
            <a:schemeClr val="accent3"/>
          </a:solidFill>
        </p:grpSpPr>
        <p:sp>
          <p:nvSpPr>
            <p:cNvPr id="6185" name="Rectangle 330"/>
            <p:cNvSpPr>
              <a:spLocks noChangeArrowheads="1"/>
            </p:cNvSpPr>
            <p:nvPr/>
          </p:nvSpPr>
          <p:spPr bwMode="auto">
            <a:xfrm>
              <a:off x="1440" y="3168"/>
              <a:ext cx="96" cy="288"/>
            </a:xfrm>
            <a:prstGeom prst="rect">
              <a:avLst/>
            </a:prstGeom>
            <a:grpFill/>
            <a:ln w="12700">
              <a:solidFill>
                <a:schemeClr val="tx1"/>
              </a:solidFill>
              <a:miter lim="800000"/>
              <a:headEnd/>
              <a:tailEnd/>
            </a:ln>
          </p:spPr>
          <p:txBody>
            <a:bodyPr rot="10800000" wrap="none" anchor="ctr"/>
            <a:lstStyle/>
            <a:p>
              <a:pPr algn="ctr" eaLnBrk="1" hangingPunct="1"/>
              <a:endParaRPr lang="en-US">
                <a:latin typeface="Calibri" pitchFamily="34" charset="0"/>
              </a:endParaRPr>
            </a:p>
          </p:txBody>
        </p:sp>
        <p:sp>
          <p:nvSpPr>
            <p:cNvPr id="6186" name="Rectangle 331"/>
            <p:cNvSpPr>
              <a:spLocks noChangeArrowheads="1"/>
            </p:cNvSpPr>
            <p:nvPr/>
          </p:nvSpPr>
          <p:spPr bwMode="auto">
            <a:xfrm>
              <a:off x="1536" y="3264"/>
              <a:ext cx="96" cy="96"/>
            </a:xfrm>
            <a:prstGeom prst="rect">
              <a:avLst/>
            </a:prstGeom>
            <a:grpFill/>
            <a:ln w="12700">
              <a:solidFill>
                <a:schemeClr val="tx1"/>
              </a:solidFill>
              <a:miter lim="800000"/>
              <a:headEnd/>
              <a:tailEnd/>
            </a:ln>
          </p:spPr>
          <p:txBody>
            <a:bodyPr rot="10800000" wrap="none" anchor="ctr"/>
            <a:lstStyle/>
            <a:p>
              <a:pPr algn="ctr" eaLnBrk="1" hangingPunct="1"/>
              <a:endParaRPr lang="en-US">
                <a:latin typeface="Calibri" pitchFamily="34" charset="0"/>
              </a:endParaRPr>
            </a:p>
          </p:txBody>
        </p:sp>
      </p:grpSp>
      <p:sp>
        <p:nvSpPr>
          <p:cNvPr id="6187" name="Block Arc 44"/>
          <p:cNvSpPr>
            <a:spLocks/>
          </p:cNvSpPr>
          <p:nvPr/>
        </p:nvSpPr>
        <p:spPr bwMode="auto">
          <a:xfrm>
            <a:off x="3634117" y="1443936"/>
            <a:ext cx="441325" cy="442913"/>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accent3"/>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2" name="Can 78"/>
          <p:cNvSpPr>
            <a:spLocks noChangeArrowheads="1"/>
          </p:cNvSpPr>
          <p:nvPr/>
        </p:nvSpPr>
        <p:spPr bwMode="auto">
          <a:xfrm rot="5400000">
            <a:off x="3270580" y="2999686"/>
            <a:ext cx="74613"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23" name="Can 78"/>
          <p:cNvSpPr>
            <a:spLocks noChangeArrowheads="1"/>
          </p:cNvSpPr>
          <p:nvPr/>
        </p:nvSpPr>
        <p:spPr bwMode="auto">
          <a:xfrm rot="5400000">
            <a:off x="3272167" y="3691836"/>
            <a:ext cx="73025" cy="1227138"/>
          </a:xfrm>
          <a:prstGeom prst="can">
            <a:avLst>
              <a:gd name="adj" fmla="val 41466"/>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24" name="Can 78"/>
          <p:cNvSpPr>
            <a:spLocks noChangeArrowheads="1"/>
          </p:cNvSpPr>
          <p:nvPr/>
        </p:nvSpPr>
        <p:spPr bwMode="auto">
          <a:xfrm rot="5400000">
            <a:off x="3270580" y="4825311"/>
            <a:ext cx="74613" cy="1227138"/>
          </a:xfrm>
          <a:prstGeom prst="can">
            <a:avLst>
              <a:gd name="adj" fmla="val 40584"/>
            </a:avLst>
          </a:prstGeom>
          <a:solidFill>
            <a:srgbClr val="336699"/>
          </a:solidFill>
          <a:ln w="25400" algn="ctr">
            <a:solidFill>
              <a:schemeClr val="tx1"/>
            </a:solidFill>
            <a:round/>
            <a:headEnd/>
            <a:tailEnd/>
          </a:ln>
        </p:spPr>
        <p:txBody>
          <a:bodyPr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25" name="Rectangle 169"/>
          <p:cNvSpPr>
            <a:spLocks noChangeArrowheads="1"/>
          </p:cNvSpPr>
          <p:nvPr/>
        </p:nvSpPr>
        <p:spPr bwMode="auto">
          <a:xfrm flipV="1">
            <a:off x="657555" y="5790511"/>
            <a:ext cx="2036763" cy="63500"/>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6192" name="Block Arc 44"/>
          <p:cNvSpPr>
            <a:spLocks/>
          </p:cNvSpPr>
          <p:nvPr/>
        </p:nvSpPr>
        <p:spPr bwMode="auto">
          <a:xfrm rot="16200000">
            <a:off x="465467" y="5430148"/>
            <a:ext cx="438150" cy="446088"/>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6" name="Rectangle 169"/>
          <p:cNvSpPr>
            <a:spLocks noChangeArrowheads="1"/>
          </p:cNvSpPr>
          <p:nvPr/>
        </p:nvSpPr>
        <p:spPr bwMode="auto">
          <a:xfrm flipV="1">
            <a:off x="916317" y="5057086"/>
            <a:ext cx="1766888"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6194" name="Block Arc 44"/>
          <p:cNvSpPr>
            <a:spLocks/>
          </p:cNvSpPr>
          <p:nvPr/>
        </p:nvSpPr>
        <p:spPr bwMode="auto">
          <a:xfrm rot="16200000">
            <a:off x="705180" y="4695136"/>
            <a:ext cx="438150" cy="447675"/>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7" name="Rectangle 169"/>
          <p:cNvSpPr>
            <a:spLocks noChangeArrowheads="1"/>
          </p:cNvSpPr>
          <p:nvPr/>
        </p:nvSpPr>
        <p:spPr bwMode="auto">
          <a:xfrm flipV="1">
            <a:off x="1106817" y="4280798"/>
            <a:ext cx="1576388"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6196" name="Block Arc 44"/>
          <p:cNvSpPr>
            <a:spLocks/>
          </p:cNvSpPr>
          <p:nvPr/>
        </p:nvSpPr>
        <p:spPr bwMode="auto">
          <a:xfrm rot="16200000">
            <a:off x="932192" y="3929961"/>
            <a:ext cx="438150" cy="446088"/>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28" name="Rectangle 32"/>
          <p:cNvSpPr/>
          <p:nvPr/>
        </p:nvSpPr>
        <p:spPr bwMode="auto">
          <a:xfrm>
            <a:off x="4091317" y="2901261"/>
            <a:ext cx="508000" cy="295275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198" name="Straight Connector 6"/>
          <p:cNvCxnSpPr>
            <a:cxnSpLocks noChangeShapeType="1"/>
          </p:cNvCxnSpPr>
          <p:nvPr/>
        </p:nvCxnSpPr>
        <p:spPr bwMode="auto">
          <a:xfrm>
            <a:off x="4091317" y="2769498"/>
            <a:ext cx="0" cy="3084513"/>
          </a:xfrm>
          <a:prstGeom prst="line">
            <a:avLst/>
          </a:prstGeom>
          <a:noFill/>
          <a:ln w="28575" algn="ctr">
            <a:solidFill>
              <a:schemeClr val="tx1"/>
            </a:solidFill>
            <a:round/>
            <a:headEnd/>
            <a:tailEnd/>
          </a:ln>
        </p:spPr>
      </p:cxnSp>
      <p:cxnSp>
        <p:nvCxnSpPr>
          <p:cNvPr id="6199" name="Straight Connector 6"/>
          <p:cNvCxnSpPr>
            <a:cxnSpLocks noChangeShapeType="1"/>
          </p:cNvCxnSpPr>
          <p:nvPr/>
        </p:nvCxnSpPr>
        <p:spPr bwMode="auto">
          <a:xfrm>
            <a:off x="4599317" y="2958411"/>
            <a:ext cx="0" cy="2895600"/>
          </a:xfrm>
          <a:prstGeom prst="line">
            <a:avLst/>
          </a:prstGeom>
          <a:noFill/>
          <a:ln w="28575" algn="ctr">
            <a:solidFill>
              <a:schemeClr val="tx1"/>
            </a:solidFill>
            <a:round/>
            <a:headEnd/>
            <a:tailEnd/>
          </a:ln>
        </p:spPr>
      </p:cxnSp>
      <p:cxnSp>
        <p:nvCxnSpPr>
          <p:cNvPr id="6200" name="Straight Connector 6"/>
          <p:cNvCxnSpPr>
            <a:cxnSpLocks noChangeShapeType="1"/>
          </p:cNvCxnSpPr>
          <p:nvPr/>
        </p:nvCxnSpPr>
        <p:spPr bwMode="auto">
          <a:xfrm>
            <a:off x="4091317" y="5854011"/>
            <a:ext cx="508000" cy="0"/>
          </a:xfrm>
          <a:prstGeom prst="line">
            <a:avLst/>
          </a:prstGeom>
          <a:noFill/>
          <a:ln w="28575" algn="ctr">
            <a:solidFill>
              <a:schemeClr val="tx1"/>
            </a:solidFill>
            <a:round/>
            <a:headEnd/>
            <a:tailEnd/>
          </a:ln>
        </p:spPr>
      </p:cxnSp>
      <p:sp>
        <p:nvSpPr>
          <p:cNvPr id="29" name="Rectangle 11"/>
          <p:cNvSpPr>
            <a:spLocks noChangeArrowheads="1"/>
          </p:cNvSpPr>
          <p:nvPr/>
        </p:nvSpPr>
        <p:spPr bwMode="auto">
          <a:xfrm flipH="1">
            <a:off x="1171905" y="1761436"/>
            <a:ext cx="61913" cy="1700213"/>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21" name="Rectangle 20"/>
          <p:cNvSpPr/>
          <p:nvPr/>
        </p:nvSpPr>
        <p:spPr bwMode="auto">
          <a:xfrm>
            <a:off x="1135392" y="1699523"/>
            <a:ext cx="134938"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203" name="Block Arc 44"/>
          <p:cNvSpPr>
            <a:spLocks/>
          </p:cNvSpPr>
          <p:nvPr/>
        </p:nvSpPr>
        <p:spPr bwMode="auto">
          <a:xfrm rot="16200000">
            <a:off x="1154442" y="3228286"/>
            <a:ext cx="438150" cy="446088"/>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30" name="Rectangle 169"/>
          <p:cNvSpPr>
            <a:spLocks noChangeArrowheads="1"/>
          </p:cNvSpPr>
          <p:nvPr/>
        </p:nvSpPr>
        <p:spPr bwMode="auto">
          <a:xfrm flipV="1">
            <a:off x="1648155" y="5412686"/>
            <a:ext cx="1035050"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14336" name="Rectangle 11"/>
          <p:cNvSpPr>
            <a:spLocks noChangeArrowheads="1"/>
          </p:cNvSpPr>
          <p:nvPr/>
        </p:nvSpPr>
        <p:spPr bwMode="auto">
          <a:xfrm flipH="1">
            <a:off x="1741817" y="1761436"/>
            <a:ext cx="63500" cy="2770188"/>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14338" name="Rectangle 11"/>
          <p:cNvSpPr>
            <a:spLocks noChangeArrowheads="1"/>
          </p:cNvSpPr>
          <p:nvPr/>
        </p:nvSpPr>
        <p:spPr bwMode="auto">
          <a:xfrm flipH="1">
            <a:off x="1490992" y="1774136"/>
            <a:ext cx="61913" cy="3613150"/>
          </a:xfrm>
          <a:prstGeom prst="rect">
            <a:avLst/>
          </a:prstGeom>
          <a:solidFill>
            <a:schemeClr val="bg1"/>
          </a:solidFill>
          <a:ln w="6350" algn="ctr">
            <a:solidFill>
              <a:schemeClr val="tx1"/>
            </a:solidFill>
            <a:miter lim="800000"/>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6207" name="Block Arc 44"/>
          <p:cNvSpPr>
            <a:spLocks/>
          </p:cNvSpPr>
          <p:nvPr/>
        </p:nvSpPr>
        <p:spPr bwMode="auto">
          <a:xfrm rot="16200000">
            <a:off x="1716417" y="4299848"/>
            <a:ext cx="438150" cy="447675"/>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14339" name="Rectangle 169"/>
          <p:cNvSpPr>
            <a:spLocks noChangeArrowheads="1"/>
          </p:cNvSpPr>
          <p:nvPr/>
        </p:nvSpPr>
        <p:spPr bwMode="auto">
          <a:xfrm flipV="1">
            <a:off x="2059317" y="3933136"/>
            <a:ext cx="635000" cy="61913"/>
          </a:xfrm>
          <a:prstGeom prst="rect">
            <a:avLst/>
          </a:prstGeom>
          <a:solidFill>
            <a:schemeClr val="bg1"/>
          </a:solidFill>
          <a:ln w="12700" algn="ctr">
            <a:solidFill>
              <a:schemeClr val="tx1"/>
            </a:solidFill>
            <a:miter lim="800000"/>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ndParaRPr>
          </a:p>
        </p:txBody>
      </p:sp>
      <p:sp>
        <p:nvSpPr>
          <p:cNvPr id="6209" name="Block Arc 44"/>
          <p:cNvSpPr>
            <a:spLocks/>
          </p:cNvSpPr>
          <p:nvPr/>
        </p:nvSpPr>
        <p:spPr bwMode="auto">
          <a:xfrm rot="16200000">
            <a:off x="1959305" y="3582298"/>
            <a:ext cx="438150" cy="447675"/>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6210" name="Block Arc 44"/>
          <p:cNvSpPr>
            <a:spLocks/>
          </p:cNvSpPr>
          <p:nvPr/>
        </p:nvSpPr>
        <p:spPr bwMode="auto">
          <a:xfrm rot="16200000">
            <a:off x="1457655" y="5065023"/>
            <a:ext cx="438150" cy="446088"/>
          </a:xfrm>
          <a:custGeom>
            <a:avLst/>
            <a:gdLst>
              <a:gd name="T0" fmla="*/ 0 w 685800"/>
              <a:gd name="T1" fmla="*/ 0 h 685800"/>
              <a:gd name="T2" fmla="*/ 0 w 685800"/>
              <a:gd name="T3" fmla="*/ 0 h 685800"/>
              <a:gd name="T4" fmla="*/ 0 w 685800"/>
              <a:gd name="T5" fmla="*/ 0 h 685800"/>
              <a:gd name="T6" fmla="*/ 5898240 60000 65536"/>
              <a:gd name="T7" fmla="*/ 0 60000 65536"/>
              <a:gd name="T8" fmla="*/ 17694720 60000 65536"/>
              <a:gd name="T9" fmla="*/ 0 w 685800"/>
              <a:gd name="T10" fmla="*/ 0 h 685800"/>
              <a:gd name="T11" fmla="*/ 353126 w 685800"/>
              <a:gd name="T12" fmla="*/ 342901 h 685800"/>
            </a:gdLst>
            <a:ahLst/>
            <a:cxnLst>
              <a:cxn ang="T6">
                <a:pos x="T0" y="T1"/>
              </a:cxn>
              <a:cxn ang="T7">
                <a:pos x="T2" y="T3"/>
              </a:cxn>
              <a:cxn ang="T8">
                <a:pos x="T4" y="T5"/>
              </a:cxn>
            </a:cxnLst>
            <a:rect l="T9" t="T10" r="T11" b="T12"/>
            <a:pathLst>
              <a:path w="685800" h="685800">
                <a:moveTo>
                  <a:pt x="0" y="342900"/>
                </a:moveTo>
                <a:lnTo>
                  <a:pt x="0" y="342900"/>
                </a:lnTo>
                <a:cubicBezTo>
                  <a:pt x="0" y="153521"/>
                  <a:pt x="153521" y="0"/>
                  <a:pt x="342900" y="0"/>
                </a:cubicBezTo>
                <a:cubicBezTo>
                  <a:pt x="346196" y="0"/>
                  <a:pt x="349492" y="47"/>
                  <a:pt x="352787" y="142"/>
                </a:cubicBezTo>
                <a:lnTo>
                  <a:pt x="348095" y="162788"/>
                </a:lnTo>
                <a:lnTo>
                  <a:pt x="348095" y="162787"/>
                </a:lnTo>
                <a:cubicBezTo>
                  <a:pt x="346363" y="162737"/>
                  <a:pt x="344631" y="162713"/>
                  <a:pt x="342900" y="162713"/>
                </a:cubicBezTo>
                <a:cubicBezTo>
                  <a:pt x="243385" y="162713"/>
                  <a:pt x="162713" y="243385"/>
                  <a:pt x="162713" y="342900"/>
                </a:cubicBezTo>
                <a:lnTo>
                  <a:pt x="0" y="342900"/>
                </a:lnTo>
                <a:close/>
              </a:path>
            </a:pathLst>
          </a:custGeom>
          <a:solidFill>
            <a:schemeClr val="bg1"/>
          </a:solidFill>
          <a:ln w="12700" cap="flat" cmpd="sng" algn="ctr">
            <a:solidFill>
              <a:schemeClr val="tx1"/>
            </a:solidFill>
            <a:prstDash val="solid"/>
            <a:round/>
            <a:headEnd type="none" w="lg" len="med"/>
            <a:tailEnd type="none" w="lg" len="med"/>
          </a:ln>
        </p:spPr>
        <p:txBody>
          <a:bodyPr anchor="ctr">
            <a:spAutoFit/>
          </a:bodyPr>
          <a:lstStyle/>
          <a:p>
            <a:endParaRPr lang="en-US"/>
          </a:p>
        </p:txBody>
      </p:sp>
      <p:sp>
        <p:nvSpPr>
          <p:cNvPr id="11" name="Rectangle 14"/>
          <p:cNvSpPr/>
          <p:nvPr/>
        </p:nvSpPr>
        <p:spPr bwMode="auto">
          <a:xfrm>
            <a:off x="1456067" y="1697936"/>
            <a:ext cx="14287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17"/>
          <p:cNvSpPr/>
          <p:nvPr/>
        </p:nvSpPr>
        <p:spPr bwMode="auto">
          <a:xfrm>
            <a:off x="1694192" y="1697936"/>
            <a:ext cx="14287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37" name="Rectangle 20"/>
          <p:cNvSpPr/>
          <p:nvPr/>
        </p:nvSpPr>
        <p:spPr bwMode="auto">
          <a:xfrm>
            <a:off x="1930730" y="1697936"/>
            <a:ext cx="142875" cy="90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214" name="Line 70"/>
          <p:cNvSpPr>
            <a:spLocks noChangeShapeType="1"/>
          </p:cNvSpPr>
          <p:nvPr/>
        </p:nvSpPr>
        <p:spPr bwMode="auto">
          <a:xfrm>
            <a:off x="494042" y="2590111"/>
            <a:ext cx="0" cy="381000"/>
          </a:xfrm>
          <a:prstGeom prst="line">
            <a:avLst/>
          </a:prstGeom>
          <a:noFill/>
          <a:ln w="57150">
            <a:solidFill>
              <a:schemeClr val="accent2"/>
            </a:solidFill>
            <a:round/>
            <a:headEnd/>
            <a:tailEnd type="triangle" w="med" len="med"/>
          </a:ln>
          <a:effectLst/>
        </p:spPr>
        <p:txBody>
          <a:bodyPr/>
          <a:lstStyle/>
          <a:p>
            <a:endParaRPr lang="en-US"/>
          </a:p>
        </p:txBody>
      </p:sp>
      <p:sp>
        <p:nvSpPr>
          <p:cNvPr id="6215" name="Line 71"/>
          <p:cNvSpPr>
            <a:spLocks noChangeShapeType="1"/>
          </p:cNvSpPr>
          <p:nvPr/>
        </p:nvSpPr>
        <p:spPr bwMode="auto">
          <a:xfrm>
            <a:off x="560717" y="767661"/>
            <a:ext cx="228600" cy="304800"/>
          </a:xfrm>
          <a:prstGeom prst="line">
            <a:avLst/>
          </a:prstGeom>
          <a:noFill/>
          <a:ln w="57150">
            <a:solidFill>
              <a:schemeClr val="accent2"/>
            </a:solidFill>
            <a:round/>
            <a:headEnd/>
            <a:tailEnd type="triangle" w="med" len="med"/>
          </a:ln>
          <a:effectLst/>
        </p:spPr>
        <p:txBody>
          <a:bodyPr/>
          <a:lstStyle/>
          <a:p>
            <a:endParaRPr lang="en-US"/>
          </a:p>
        </p:txBody>
      </p:sp>
      <p:sp>
        <p:nvSpPr>
          <p:cNvPr id="6216" name="Line 72"/>
          <p:cNvSpPr>
            <a:spLocks noChangeShapeType="1"/>
          </p:cNvSpPr>
          <p:nvPr/>
        </p:nvSpPr>
        <p:spPr bwMode="auto">
          <a:xfrm flipV="1">
            <a:off x="3684917" y="2977461"/>
            <a:ext cx="0" cy="228600"/>
          </a:xfrm>
          <a:prstGeom prst="line">
            <a:avLst/>
          </a:prstGeom>
          <a:noFill/>
          <a:ln w="57150">
            <a:solidFill>
              <a:schemeClr val="accent2"/>
            </a:solidFill>
            <a:round/>
            <a:headEnd/>
            <a:tailEnd type="triangle" w="med" len="med"/>
          </a:ln>
          <a:effectLst/>
        </p:spPr>
        <p:txBody>
          <a:bodyPr/>
          <a:lstStyle/>
          <a:p>
            <a:endParaRPr lang="en-US"/>
          </a:p>
        </p:txBody>
      </p:sp>
      <p:sp>
        <p:nvSpPr>
          <p:cNvPr id="6217" name="Freeform 73"/>
          <p:cNvSpPr>
            <a:spLocks/>
          </p:cNvSpPr>
          <p:nvPr/>
        </p:nvSpPr>
        <p:spPr bwMode="auto">
          <a:xfrm>
            <a:off x="4599317" y="2913961"/>
            <a:ext cx="190500" cy="63500"/>
          </a:xfrm>
          <a:custGeom>
            <a:avLst/>
            <a:gdLst/>
            <a:ahLst/>
            <a:cxnLst>
              <a:cxn ang="0">
                <a:pos x="0" y="12"/>
              </a:cxn>
              <a:cxn ang="0">
                <a:pos x="90" y="12"/>
              </a:cxn>
              <a:cxn ang="0">
                <a:pos x="168" y="84"/>
              </a:cxn>
            </a:cxnLst>
            <a:rect l="0" t="0" r="r" b="b"/>
            <a:pathLst>
              <a:path w="168" h="84">
                <a:moveTo>
                  <a:pt x="0" y="12"/>
                </a:moveTo>
                <a:cubicBezTo>
                  <a:pt x="31" y="6"/>
                  <a:pt x="62" y="0"/>
                  <a:pt x="90" y="12"/>
                </a:cubicBezTo>
                <a:cubicBezTo>
                  <a:pt x="118" y="24"/>
                  <a:pt x="143" y="54"/>
                  <a:pt x="168" y="84"/>
                </a:cubicBezTo>
              </a:path>
            </a:pathLst>
          </a:custGeom>
          <a:solidFill>
            <a:schemeClr val="accent3"/>
          </a:solidFill>
          <a:ln w="76200" cmpd="sng">
            <a:solidFill>
              <a:schemeClr val="accent3"/>
            </a:solidFill>
            <a:round/>
            <a:headEnd/>
            <a:tailEnd/>
          </a:ln>
          <a:effectLst/>
        </p:spPr>
        <p:txBody>
          <a:bodyPr/>
          <a:lstStyle/>
          <a:p>
            <a:endParaRPr lang="en-US"/>
          </a:p>
        </p:txBody>
      </p:sp>
      <p:sp>
        <p:nvSpPr>
          <p:cNvPr id="6220" name="Text Box 76"/>
          <p:cNvSpPr txBox="1">
            <a:spLocks noChangeArrowheads="1"/>
          </p:cNvSpPr>
          <p:nvPr/>
        </p:nvSpPr>
        <p:spPr bwMode="auto">
          <a:xfrm>
            <a:off x="1781354" y="0"/>
            <a:ext cx="3584275" cy="400110"/>
          </a:xfrm>
          <a:prstGeom prst="rect">
            <a:avLst/>
          </a:prstGeom>
          <a:noFill/>
          <a:ln w="9525">
            <a:noFill/>
            <a:miter lim="800000"/>
            <a:headEnd/>
            <a:tailEnd/>
          </a:ln>
          <a:effectLst/>
        </p:spPr>
        <p:txBody>
          <a:bodyPr wrap="square">
            <a:spAutoFit/>
          </a:bodyPr>
          <a:lstStyle/>
          <a:p>
            <a:pPr algn="ctr">
              <a:spcBef>
                <a:spcPct val="50000"/>
              </a:spcBef>
            </a:pPr>
            <a:r>
              <a:rPr lang="en-US" sz="2000" b="1" dirty="0"/>
              <a:t>Backwash cycle</a:t>
            </a:r>
          </a:p>
        </p:txBody>
      </p:sp>
      <p:sp>
        <p:nvSpPr>
          <p:cNvPr id="6221" name="Text Box 77"/>
          <p:cNvSpPr txBox="1">
            <a:spLocks noChangeArrowheads="1"/>
          </p:cNvSpPr>
          <p:nvPr/>
        </p:nvSpPr>
        <p:spPr bwMode="auto">
          <a:xfrm>
            <a:off x="2618117" y="1148661"/>
            <a:ext cx="1371600" cy="400110"/>
          </a:xfrm>
          <a:prstGeom prst="rect">
            <a:avLst/>
          </a:prstGeom>
          <a:noFill/>
          <a:ln w="9525">
            <a:noFill/>
            <a:miter lim="800000"/>
            <a:headEnd/>
            <a:tailEnd/>
          </a:ln>
          <a:effectLst/>
        </p:spPr>
        <p:txBody>
          <a:bodyPr>
            <a:spAutoFit/>
          </a:bodyPr>
          <a:lstStyle/>
          <a:p>
            <a:pPr algn="ctr">
              <a:spcBef>
                <a:spcPct val="50000"/>
              </a:spcBef>
            </a:pPr>
            <a:r>
              <a:rPr lang="en-US" sz="2000"/>
              <a:t>Siphon</a:t>
            </a:r>
          </a:p>
        </p:txBody>
      </p:sp>
      <p:sp>
        <p:nvSpPr>
          <p:cNvPr id="6222" name="Text Box 78"/>
          <p:cNvSpPr txBox="1">
            <a:spLocks noChangeArrowheads="1"/>
          </p:cNvSpPr>
          <p:nvPr/>
        </p:nvSpPr>
        <p:spPr bwMode="auto">
          <a:xfrm>
            <a:off x="2160917" y="477148"/>
            <a:ext cx="1371600" cy="400110"/>
          </a:xfrm>
          <a:prstGeom prst="rect">
            <a:avLst/>
          </a:prstGeom>
          <a:noFill/>
          <a:ln w="9525">
            <a:noFill/>
            <a:miter lim="800000"/>
            <a:headEnd/>
            <a:tailEnd/>
          </a:ln>
          <a:effectLst/>
        </p:spPr>
        <p:txBody>
          <a:bodyPr>
            <a:spAutoFit/>
          </a:bodyPr>
          <a:lstStyle/>
          <a:p>
            <a:pPr algn="ctr">
              <a:spcBef>
                <a:spcPct val="50000"/>
              </a:spcBef>
            </a:pPr>
            <a:r>
              <a:rPr lang="en-US" sz="2000" dirty="0"/>
              <a:t>Air valve</a:t>
            </a:r>
          </a:p>
        </p:txBody>
      </p:sp>
      <p:sp>
        <p:nvSpPr>
          <p:cNvPr id="6223" name="Line 79"/>
          <p:cNvSpPr>
            <a:spLocks noChangeShapeType="1"/>
          </p:cNvSpPr>
          <p:nvPr/>
        </p:nvSpPr>
        <p:spPr bwMode="auto">
          <a:xfrm>
            <a:off x="3380117" y="767661"/>
            <a:ext cx="685800" cy="228600"/>
          </a:xfrm>
          <a:prstGeom prst="line">
            <a:avLst/>
          </a:prstGeom>
          <a:noFill/>
          <a:ln w="9525">
            <a:solidFill>
              <a:schemeClr val="tx1"/>
            </a:solidFill>
            <a:round/>
            <a:headEnd/>
            <a:tailEnd/>
          </a:ln>
          <a:effectLst/>
        </p:spPr>
        <p:txBody>
          <a:bodyPr/>
          <a:lstStyle/>
          <a:p>
            <a:endParaRPr lang="en-US"/>
          </a:p>
        </p:txBody>
      </p:sp>
      <p:sp>
        <p:nvSpPr>
          <p:cNvPr id="6224" name="Text Box 80"/>
          <p:cNvSpPr txBox="1">
            <a:spLocks noChangeArrowheads="1"/>
          </p:cNvSpPr>
          <p:nvPr/>
        </p:nvSpPr>
        <p:spPr bwMode="auto">
          <a:xfrm>
            <a:off x="1932317" y="6025461"/>
            <a:ext cx="2209800" cy="400110"/>
          </a:xfrm>
          <a:prstGeom prst="rect">
            <a:avLst/>
          </a:prstGeom>
          <a:noFill/>
          <a:ln w="9525">
            <a:noFill/>
            <a:miter lim="800000"/>
            <a:headEnd/>
            <a:tailEnd/>
          </a:ln>
          <a:effectLst/>
        </p:spPr>
        <p:txBody>
          <a:bodyPr>
            <a:spAutoFit/>
          </a:bodyPr>
          <a:lstStyle/>
          <a:p>
            <a:pPr algn="ctr">
              <a:spcBef>
                <a:spcPct val="50000"/>
              </a:spcBef>
            </a:pPr>
            <a:r>
              <a:rPr lang="en-US" sz="2000"/>
              <a:t>Backwash box</a:t>
            </a:r>
          </a:p>
        </p:txBody>
      </p:sp>
      <p:sp>
        <p:nvSpPr>
          <p:cNvPr id="6225" name="Line 81"/>
          <p:cNvSpPr>
            <a:spLocks noChangeShapeType="1"/>
          </p:cNvSpPr>
          <p:nvPr/>
        </p:nvSpPr>
        <p:spPr bwMode="auto">
          <a:xfrm flipH="1">
            <a:off x="3837317" y="5644461"/>
            <a:ext cx="457200" cy="457200"/>
          </a:xfrm>
          <a:prstGeom prst="line">
            <a:avLst/>
          </a:prstGeom>
          <a:noFill/>
          <a:ln w="9525">
            <a:solidFill>
              <a:schemeClr val="tx1"/>
            </a:solidFill>
            <a:round/>
            <a:headEnd/>
            <a:tailEnd/>
          </a:ln>
          <a:effectLst/>
        </p:spPr>
        <p:txBody>
          <a:bodyPr/>
          <a:lstStyle/>
          <a:p>
            <a:endParaRPr lang="en-US"/>
          </a:p>
        </p:txBody>
      </p:sp>
      <p:cxnSp>
        <p:nvCxnSpPr>
          <p:cNvPr id="6226" name="Straight Connector 4"/>
          <p:cNvCxnSpPr>
            <a:cxnSpLocks noChangeShapeType="1"/>
          </p:cNvCxnSpPr>
          <p:nvPr/>
        </p:nvCxnSpPr>
        <p:spPr bwMode="auto">
          <a:xfrm>
            <a:off x="408317" y="770836"/>
            <a:ext cx="0" cy="990600"/>
          </a:xfrm>
          <a:prstGeom prst="line">
            <a:avLst/>
          </a:prstGeom>
          <a:noFill/>
          <a:ln w="28575" algn="ctr">
            <a:solidFill>
              <a:schemeClr val="tx1"/>
            </a:solidFill>
            <a:round/>
            <a:headEnd/>
            <a:tailEnd/>
          </a:ln>
        </p:spPr>
      </p:cxnSp>
      <p:sp>
        <p:nvSpPr>
          <p:cNvPr id="68" name="Down Arrow 67"/>
          <p:cNvSpPr>
            <a:spLocks noChangeArrowheads="1"/>
          </p:cNvSpPr>
          <p:nvPr/>
        </p:nvSpPr>
        <p:spPr bwMode="auto">
          <a:xfrm rot="10800000">
            <a:off x="3251530" y="4031561"/>
            <a:ext cx="204788" cy="185738"/>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0" name="Down Arrow 67"/>
          <p:cNvSpPr>
            <a:spLocks noChangeArrowheads="1"/>
          </p:cNvSpPr>
          <p:nvPr/>
        </p:nvSpPr>
        <p:spPr bwMode="auto">
          <a:xfrm rot="10800000">
            <a:off x="3248355" y="4772923"/>
            <a:ext cx="204788" cy="185738"/>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1" name="Down Arrow 67"/>
          <p:cNvSpPr>
            <a:spLocks noChangeArrowheads="1"/>
          </p:cNvSpPr>
          <p:nvPr/>
        </p:nvSpPr>
        <p:spPr bwMode="auto">
          <a:xfrm rot="10800000">
            <a:off x="3248355" y="5534923"/>
            <a:ext cx="204788" cy="185738"/>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2" name="Down Arrow 67"/>
          <p:cNvSpPr>
            <a:spLocks noChangeArrowheads="1"/>
          </p:cNvSpPr>
          <p:nvPr/>
        </p:nvSpPr>
        <p:spPr bwMode="auto">
          <a:xfrm rot="10800000">
            <a:off x="3251530" y="3690248"/>
            <a:ext cx="204788" cy="185738"/>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3" name="Down Arrow 67"/>
          <p:cNvSpPr>
            <a:spLocks noChangeArrowheads="1"/>
          </p:cNvSpPr>
          <p:nvPr/>
        </p:nvSpPr>
        <p:spPr bwMode="auto">
          <a:xfrm rot="10800000">
            <a:off x="3243592" y="4410973"/>
            <a:ext cx="204788" cy="185738"/>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4344" name="Down Arrow 67"/>
          <p:cNvSpPr>
            <a:spLocks noChangeArrowheads="1"/>
          </p:cNvSpPr>
          <p:nvPr/>
        </p:nvSpPr>
        <p:spPr bwMode="auto">
          <a:xfrm rot="10800000">
            <a:off x="3249942" y="5171386"/>
            <a:ext cx="204788" cy="185738"/>
          </a:xfrm>
          <a:prstGeom prst="downArrow">
            <a:avLst>
              <a:gd name="adj1" fmla="val 50000"/>
              <a:gd name="adj2" fmla="val 50000"/>
            </a:avLst>
          </a:prstGeom>
          <a:solidFill>
            <a:schemeClr val="tx2">
              <a:lumMod val="60000"/>
              <a:lumOff val="40000"/>
            </a:schemeClr>
          </a:solidFill>
          <a:ln w="25400" algn="ctr">
            <a:solidFill>
              <a:srgbClr val="89A4A7"/>
            </a:solidFill>
            <a:miter lim="800000"/>
            <a:headEnd/>
            <a:tailEnd/>
          </a:ln>
        </p:spPr>
        <p:txBody>
          <a:bodyPr rot="10800000" anchor="ctr"/>
          <a:lstStyle/>
          <a:p>
            <a:pPr algn="ctr" eaLnBrk="1" fontAlgn="auto" hangingPunct="1">
              <a:spcBef>
                <a:spcPts val="0"/>
              </a:spcBef>
              <a:spcAft>
                <a:spcPts val="0"/>
              </a:spcAft>
              <a:defRPr/>
            </a:pPr>
            <a:endParaRPr lang="en-US" kern="0">
              <a:solidFill>
                <a:srgbClr val="FFFFFF"/>
              </a:solidFill>
              <a:latin typeface="Arial"/>
            </a:endParaRPr>
          </a:p>
        </p:txBody>
      </p:sp>
      <p:sp>
        <p:nvSpPr>
          <p:cNvPr id="156" name="Rectangle 155"/>
          <p:cNvSpPr/>
          <p:nvPr/>
        </p:nvSpPr>
        <p:spPr bwMode="auto">
          <a:xfrm>
            <a:off x="4261180" y="1636023"/>
            <a:ext cx="77907" cy="4005652"/>
          </a:xfrm>
          <a:prstGeom prst="rect">
            <a:avLst/>
          </a:prstGeom>
          <a:solidFill>
            <a:schemeClr val="accent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218" name="Line 74"/>
          <p:cNvSpPr>
            <a:spLocks noChangeShapeType="1"/>
          </p:cNvSpPr>
          <p:nvPr/>
        </p:nvSpPr>
        <p:spPr bwMode="auto">
          <a:xfrm>
            <a:off x="4807280" y="2994923"/>
            <a:ext cx="228600" cy="304800"/>
          </a:xfrm>
          <a:prstGeom prst="line">
            <a:avLst/>
          </a:prstGeom>
          <a:noFill/>
          <a:ln w="57150">
            <a:solidFill>
              <a:schemeClr val="accent2"/>
            </a:solidFill>
            <a:round/>
            <a:headEnd/>
            <a:tailEnd type="triangle" w="med" len="med"/>
          </a:ln>
          <a:effectLst/>
        </p:spPr>
        <p:txBody>
          <a:bodyPr/>
          <a:lstStyle/>
          <a:p>
            <a:endParaRPr lang="en-US"/>
          </a:p>
        </p:txBody>
      </p:sp>
      <p:sp>
        <p:nvSpPr>
          <p:cNvPr id="6219" name="Line 75"/>
          <p:cNvSpPr>
            <a:spLocks noChangeShapeType="1"/>
          </p:cNvSpPr>
          <p:nvPr/>
        </p:nvSpPr>
        <p:spPr bwMode="auto">
          <a:xfrm>
            <a:off x="4294517" y="2977461"/>
            <a:ext cx="0" cy="381000"/>
          </a:xfrm>
          <a:prstGeom prst="line">
            <a:avLst/>
          </a:prstGeom>
          <a:noFill/>
          <a:ln w="57150">
            <a:solidFill>
              <a:schemeClr val="accent2"/>
            </a:solidFill>
            <a:round/>
            <a:headEnd/>
            <a:tailEnd type="triangle" w="med" len="med"/>
          </a:ln>
          <a:effectLst/>
        </p:spPr>
        <p:txBody>
          <a:bodyPr/>
          <a:lstStyle/>
          <a:p>
            <a:endParaRPr lang="en-US"/>
          </a:p>
        </p:txBody>
      </p:sp>
      <p:sp>
        <p:nvSpPr>
          <p:cNvPr id="90" name="Rectangle 89"/>
          <p:cNvSpPr/>
          <p:nvPr/>
        </p:nvSpPr>
        <p:spPr>
          <a:xfrm>
            <a:off x="4572000" y="1157869"/>
            <a:ext cx="4572000" cy="1323439"/>
          </a:xfrm>
          <a:prstGeom prst="rect">
            <a:avLst/>
          </a:prstGeom>
        </p:spPr>
        <p:txBody>
          <a:bodyPr>
            <a:spAutoFit/>
          </a:bodyPr>
          <a:lstStyle/>
          <a:p>
            <a:pPr lvl="0"/>
            <a:r>
              <a:rPr lang="en-US" sz="2000" dirty="0" smtClean="0">
                <a:solidFill>
                  <a:srgbClr val="000000"/>
                </a:solidFill>
              </a:rPr>
              <a:t>Where are water levels that show head loss during backwash?</a:t>
            </a:r>
          </a:p>
          <a:p>
            <a:pPr lvl="0"/>
            <a:r>
              <a:rPr lang="en-US" sz="2000" dirty="0" smtClean="0">
                <a:solidFill>
                  <a:srgbClr val="000000"/>
                </a:solidFill>
              </a:rPr>
              <a:t>What water are we using to backwash this filter?</a:t>
            </a:r>
          </a:p>
        </p:txBody>
      </p:sp>
      <p:pic>
        <p:nvPicPr>
          <p:cNvPr id="86"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a:stretch>
            <a:fillRect/>
          </a:stretch>
        </p:blipFill>
        <p:spPr bwMode="auto">
          <a:xfrm>
            <a:off x="195532" y="4350588"/>
            <a:ext cx="4775200" cy="2308225"/>
          </a:xfrm>
          <a:prstGeom prst="rect">
            <a:avLst/>
          </a:prstGeom>
          <a:noFill/>
          <a:ln w="12700">
            <a:noFill/>
            <a:miter lim="800000"/>
            <a:headEnd type="none" w="lg" len="med"/>
            <a:tailEnd type="none" w="lg" len="med"/>
          </a:ln>
          <a:effectLst/>
        </p:spPr>
      </p:pic>
      <p:sp>
        <p:nvSpPr>
          <p:cNvPr id="106499" name="Rectangle 3"/>
          <p:cNvSpPr>
            <a:spLocks noGrp="1" noChangeArrowheads="1"/>
          </p:cNvSpPr>
          <p:nvPr>
            <p:ph type="title"/>
          </p:nvPr>
        </p:nvSpPr>
        <p:spPr>
          <a:effectLst/>
        </p:spPr>
        <p:txBody>
          <a:bodyPr/>
          <a:lstStyle/>
          <a:p>
            <a:r>
              <a:rPr lang="en-US"/>
              <a:t>Sedimentation</a:t>
            </a:r>
          </a:p>
        </p:txBody>
      </p:sp>
      <p:sp>
        <p:nvSpPr>
          <p:cNvPr id="106500" name="Rectangle 4"/>
          <p:cNvSpPr>
            <a:spLocks noGrp="1" noChangeArrowheads="1"/>
          </p:cNvSpPr>
          <p:nvPr>
            <p:ph idx="1"/>
          </p:nvPr>
        </p:nvSpPr>
        <p:spPr/>
        <p:txBody>
          <a:bodyPr/>
          <a:lstStyle/>
          <a:p>
            <a:r>
              <a:rPr lang="en-US" dirty="0"/>
              <a:t>the oldest form of water treatment</a:t>
            </a:r>
          </a:p>
          <a:p>
            <a:r>
              <a:rPr lang="en-US" dirty="0"/>
              <a:t>uses gravity to separate particles from water</a:t>
            </a:r>
          </a:p>
          <a:p>
            <a:r>
              <a:rPr lang="en-US" dirty="0"/>
              <a:t>often follows coagulation and </a:t>
            </a:r>
            <a:r>
              <a:rPr lang="en-US" dirty="0" smtClean="0"/>
              <a:t>flocculation</a:t>
            </a:r>
            <a:endParaRPr lang="en-US" dirty="0"/>
          </a:p>
        </p:txBody>
      </p:sp>
      <p:pic>
        <p:nvPicPr>
          <p:cNvPr id="875522" name="Picture 2" descr="https://lh4.googleusercontent.com/-pNJulhXCRd8/TkPA7P1EndI/AAAAAAAAiPg/GTxALqSfZog/s800/DSC01257.JPG"/>
          <p:cNvPicPr>
            <a:picLocks noChangeAspect="1" noChangeArrowheads="1"/>
          </p:cNvPicPr>
          <p:nvPr/>
        </p:nvPicPr>
        <p:blipFill>
          <a:blip r:embed="rId4" cstate="print"/>
          <a:srcRect/>
          <a:stretch>
            <a:fillRect/>
          </a:stretch>
        </p:blipFill>
        <p:spPr bwMode="auto">
          <a:xfrm>
            <a:off x="5141343" y="3825815"/>
            <a:ext cx="3795624" cy="2846718"/>
          </a:xfrm>
          <a:prstGeom prst="rect">
            <a:avLst/>
          </a:prstGeom>
          <a:noFill/>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5" descr="Cork"/>
          <p:cNvSpPr>
            <a:spLocks noChangeArrowheads="1"/>
          </p:cNvSpPr>
          <p:nvPr/>
        </p:nvSpPr>
        <p:spPr bwMode="auto">
          <a:xfrm>
            <a:off x="1696744" y="2419127"/>
            <a:ext cx="1494503" cy="1819386"/>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65" name="Chord 64"/>
          <p:cNvSpPr/>
          <p:nvPr/>
        </p:nvSpPr>
        <p:spPr bwMode="auto">
          <a:xfrm rot="5400000" flipH="1">
            <a:off x="3268027" y="2137410"/>
            <a:ext cx="228600" cy="228600"/>
          </a:xfrm>
          <a:prstGeom prst="chord">
            <a:avLst>
              <a:gd name="adj1" fmla="val 15384200"/>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0" name="Rectangle 5" descr="Cork"/>
          <p:cNvSpPr>
            <a:spLocks noChangeArrowheads="1"/>
          </p:cNvSpPr>
          <p:nvPr/>
        </p:nvSpPr>
        <p:spPr bwMode="auto">
          <a:xfrm>
            <a:off x="3310390" y="4421393"/>
            <a:ext cx="433270" cy="1027164"/>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2" name="Title 1"/>
          <p:cNvSpPr>
            <a:spLocks noGrp="1"/>
          </p:cNvSpPr>
          <p:nvPr>
            <p:ph type="title"/>
          </p:nvPr>
        </p:nvSpPr>
        <p:spPr/>
        <p:txBody>
          <a:bodyPr/>
          <a:lstStyle/>
          <a:p>
            <a:r>
              <a:rPr lang="en-US" dirty="0" smtClean="0"/>
              <a:t>Begin Filtration</a:t>
            </a:r>
            <a:endParaRPr lang="en-US" dirty="0"/>
          </a:p>
        </p:txBody>
      </p:sp>
      <p:sp>
        <p:nvSpPr>
          <p:cNvPr id="4" name="Rectangle 5" descr="Cork"/>
          <p:cNvSpPr>
            <a:spLocks noChangeArrowheads="1"/>
          </p:cNvSpPr>
          <p:nvPr/>
        </p:nvSpPr>
        <p:spPr bwMode="auto">
          <a:xfrm>
            <a:off x="1705709" y="4224618"/>
            <a:ext cx="1494503" cy="2399368"/>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57" name="Rectangle 5" descr="Cork"/>
          <p:cNvSpPr>
            <a:spLocks noChangeArrowheads="1"/>
          </p:cNvSpPr>
          <p:nvPr/>
        </p:nvSpPr>
        <p:spPr bwMode="auto">
          <a:xfrm>
            <a:off x="1716467" y="5461877"/>
            <a:ext cx="1494503" cy="1173921"/>
          </a:xfrm>
          <a:prstGeom prst="rect">
            <a:avLst/>
          </a:prstGeom>
          <a:blipFill>
            <a:blip r:embed="rId3" cstate="print"/>
            <a:tile tx="0" ty="0" sx="100000" sy="100000" flip="none" algn="tl"/>
          </a:bli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17" name="Freeform 16"/>
          <p:cNvSpPr/>
          <p:nvPr/>
        </p:nvSpPr>
        <p:spPr bwMode="auto">
          <a:xfrm>
            <a:off x="1695876" y="2032656"/>
            <a:ext cx="1494504" cy="4603375"/>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Lst>
            <a:ahLst/>
            <a:cxnLst>
              <a:cxn ang="0">
                <a:pos x="connsiteX0" y="connsiteY0"/>
              </a:cxn>
              <a:cxn ang="0">
                <a:pos x="connsiteX1" y="connsiteY1"/>
              </a:cxn>
              <a:cxn ang="0">
                <a:pos x="connsiteX2" y="connsiteY2"/>
              </a:cxn>
              <a:cxn ang="0">
                <a:pos x="connsiteX3" y="connsiteY3"/>
              </a:cxn>
            </a:cxnLst>
            <a:rect l="l" t="t" r="r" b="b"/>
            <a:pathLst>
              <a:path w="2635046" h="3254859">
                <a:moveTo>
                  <a:pt x="0" y="0"/>
                </a:moveTo>
                <a:cubicBezTo>
                  <a:pt x="3278" y="1078271"/>
                  <a:pt x="6555" y="2176588"/>
                  <a:pt x="9833" y="3254859"/>
                </a:cubicBezTo>
                <a:lnTo>
                  <a:pt x="2635046" y="3254859"/>
                </a:lnTo>
                <a:lnTo>
                  <a:pt x="2635046" y="381"/>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19" name="Freeform 18"/>
          <p:cNvSpPr/>
          <p:nvPr/>
        </p:nvSpPr>
        <p:spPr bwMode="auto">
          <a:xfrm>
            <a:off x="3311315" y="4141700"/>
            <a:ext cx="432345" cy="1312433"/>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Lst>
            <a:ahLst/>
            <a:cxnLst>
              <a:cxn ang="0">
                <a:pos x="connsiteX0" y="connsiteY0"/>
              </a:cxn>
              <a:cxn ang="0">
                <a:pos x="connsiteX1" y="connsiteY1"/>
              </a:cxn>
              <a:cxn ang="0">
                <a:pos x="connsiteX2" y="connsiteY2"/>
              </a:cxn>
              <a:cxn ang="0">
                <a:pos x="connsiteX3" y="connsiteY3"/>
              </a:cxn>
            </a:cxnLst>
            <a:rect l="l" t="t" r="r" b="b"/>
            <a:pathLst>
              <a:path w="2635046" h="3254478">
                <a:moveTo>
                  <a:pt x="0" y="19665"/>
                </a:moveTo>
                <a:cubicBezTo>
                  <a:pt x="3278" y="1097936"/>
                  <a:pt x="6555" y="2176207"/>
                  <a:pt x="9833" y="3254478"/>
                </a:cubicBezTo>
                <a:lnTo>
                  <a:pt x="2635046" y="3254478"/>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3" name="Freeform 32"/>
          <p:cNvSpPr/>
          <p:nvPr/>
        </p:nvSpPr>
        <p:spPr bwMode="auto">
          <a:xfrm flipH="1" flipV="1">
            <a:off x="4539596" y="4276689"/>
            <a:ext cx="150737" cy="2134873"/>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Lst>
            <a:ahLst/>
            <a:cxnLst>
              <a:cxn ang="0">
                <a:pos x="connsiteX0" y="connsiteY0"/>
              </a:cxn>
              <a:cxn ang="0">
                <a:pos x="connsiteX1" y="connsiteY1"/>
              </a:cxn>
              <a:cxn ang="0">
                <a:pos x="connsiteX2" y="connsiteY2"/>
              </a:cxn>
              <a:cxn ang="0">
                <a:pos x="connsiteX3" y="connsiteY3"/>
              </a:cxn>
            </a:cxnLst>
            <a:rect l="l" t="t" r="r" b="b"/>
            <a:pathLst>
              <a:path w="2635046" h="3254478">
                <a:moveTo>
                  <a:pt x="0" y="19665"/>
                </a:moveTo>
                <a:cubicBezTo>
                  <a:pt x="3278" y="1097936"/>
                  <a:pt x="6555" y="2176207"/>
                  <a:pt x="9833" y="3254478"/>
                </a:cubicBezTo>
                <a:lnTo>
                  <a:pt x="2635046" y="3254478"/>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5" name="Rectangle 5" descr="Cork"/>
          <p:cNvSpPr>
            <a:spLocks noChangeArrowheads="1"/>
          </p:cNvSpPr>
          <p:nvPr/>
        </p:nvSpPr>
        <p:spPr bwMode="auto">
          <a:xfrm flipH="1" flipV="1">
            <a:off x="3727049" y="4279730"/>
            <a:ext cx="833848" cy="151953"/>
          </a:xfrm>
          <a:prstGeom prst="rect">
            <a:avLst/>
          </a:prstGeom>
          <a:solidFill>
            <a:schemeClr val="bg1"/>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cxnSp>
        <p:nvCxnSpPr>
          <p:cNvPr id="36" name="Straight Connector 35"/>
          <p:cNvCxnSpPr/>
          <p:nvPr/>
        </p:nvCxnSpPr>
        <p:spPr bwMode="auto">
          <a:xfrm flipH="1" flipV="1">
            <a:off x="3727049" y="4443839"/>
            <a:ext cx="833848" cy="0"/>
          </a:xfrm>
          <a:prstGeom prst="line">
            <a:avLst/>
          </a:prstGeom>
          <a:noFill/>
          <a:ln w="38100" cap="flat" cmpd="sng" algn="ctr">
            <a:solidFill>
              <a:schemeClr val="tx1"/>
            </a:solidFill>
            <a:prstDash val="solid"/>
            <a:round/>
            <a:headEnd type="none" w="lg" len="med"/>
            <a:tailEnd type="none" w="lg" len="med"/>
          </a:ln>
          <a:effectLst/>
        </p:spPr>
      </p:cxnSp>
      <p:cxnSp>
        <p:nvCxnSpPr>
          <p:cNvPr id="37" name="Straight Connector 36"/>
          <p:cNvCxnSpPr/>
          <p:nvPr/>
        </p:nvCxnSpPr>
        <p:spPr bwMode="auto">
          <a:xfrm flipH="1" flipV="1">
            <a:off x="3725154" y="4276690"/>
            <a:ext cx="833848" cy="0"/>
          </a:xfrm>
          <a:prstGeom prst="line">
            <a:avLst/>
          </a:prstGeom>
          <a:noFill/>
          <a:ln w="38100" cap="flat" cmpd="sng" algn="ctr">
            <a:solidFill>
              <a:schemeClr val="tx1"/>
            </a:solidFill>
            <a:prstDash val="solid"/>
            <a:round/>
            <a:headEnd type="none" w="lg" len="med"/>
            <a:tailEnd type="none" w="lg" len="med"/>
          </a:ln>
          <a:effectLst/>
        </p:spPr>
      </p:cxnSp>
      <p:grpSp>
        <p:nvGrpSpPr>
          <p:cNvPr id="3" name="Group 30"/>
          <p:cNvGrpSpPr/>
          <p:nvPr/>
        </p:nvGrpSpPr>
        <p:grpSpPr>
          <a:xfrm>
            <a:off x="2837111" y="2489571"/>
            <a:ext cx="751909" cy="2013849"/>
            <a:chOff x="2837111" y="2489571"/>
            <a:chExt cx="751909" cy="2013849"/>
          </a:xfrm>
          <a:solidFill>
            <a:schemeClr val="bg1"/>
          </a:solidFill>
        </p:grpSpPr>
        <p:sp>
          <p:nvSpPr>
            <p:cNvPr id="41" name="Rectangle 5" descr="Cork"/>
            <p:cNvSpPr>
              <a:spLocks noChangeArrowheads="1"/>
            </p:cNvSpPr>
            <p:nvPr/>
          </p:nvSpPr>
          <p:spPr bwMode="auto">
            <a:xfrm flipH="1" flipV="1">
              <a:off x="2842256" y="2493863"/>
              <a:ext cx="733427" cy="142656"/>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4" name="Rectangle 43" descr="Cork"/>
            <p:cNvSpPr>
              <a:spLocks noChangeArrowheads="1"/>
            </p:cNvSpPr>
            <p:nvPr/>
          </p:nvSpPr>
          <p:spPr bwMode="auto">
            <a:xfrm>
              <a:off x="2837111" y="2489571"/>
              <a:ext cx="127069" cy="2006229"/>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5" name="Rectangle 44" descr="Cork"/>
            <p:cNvSpPr>
              <a:spLocks noChangeArrowheads="1"/>
            </p:cNvSpPr>
            <p:nvPr/>
          </p:nvSpPr>
          <p:spPr bwMode="auto">
            <a:xfrm>
              <a:off x="3461951" y="2497191"/>
              <a:ext cx="127069" cy="2006229"/>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grpSp>
      <p:sp>
        <p:nvSpPr>
          <p:cNvPr id="43" name="Rectangle 5" descr="Cork"/>
          <p:cNvSpPr>
            <a:spLocks noChangeArrowheads="1"/>
          </p:cNvSpPr>
          <p:nvPr/>
        </p:nvSpPr>
        <p:spPr bwMode="auto">
          <a:xfrm>
            <a:off x="2700168" y="4226411"/>
            <a:ext cx="333487" cy="291800"/>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6" name="Rectangle 5" descr="Cork"/>
          <p:cNvSpPr>
            <a:spLocks noChangeArrowheads="1"/>
          </p:cNvSpPr>
          <p:nvPr/>
        </p:nvSpPr>
        <p:spPr bwMode="auto">
          <a:xfrm>
            <a:off x="3463961" y="4410635"/>
            <a:ext cx="107577" cy="892885"/>
          </a:xfrm>
          <a:prstGeom prst="rect">
            <a:avLst/>
          </a:prstGeom>
          <a:solidFill>
            <a:schemeClr val="bg1"/>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29" name="Freeform 28"/>
          <p:cNvSpPr/>
          <p:nvPr/>
        </p:nvSpPr>
        <p:spPr bwMode="auto">
          <a:xfrm flipV="1">
            <a:off x="2818504" y="2475518"/>
            <a:ext cx="774550" cy="2838526"/>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 name="connsiteX0" fmla="*/ 0 w 2635046"/>
              <a:gd name="connsiteY0" fmla="*/ 1244382 h 4499241"/>
              <a:gd name="connsiteX1" fmla="*/ 9833 w 2635046"/>
              <a:gd name="connsiteY1" fmla="*/ 4499241 h 4499241"/>
              <a:gd name="connsiteX2" fmla="*/ 2635046 w 2635046"/>
              <a:gd name="connsiteY2" fmla="*/ 4499241 h 4499241"/>
              <a:gd name="connsiteX3" fmla="*/ 2635046 w 2635046"/>
              <a:gd name="connsiteY3" fmla="*/ 0 h 4499241"/>
            </a:gdLst>
            <a:ahLst/>
            <a:cxnLst>
              <a:cxn ang="0">
                <a:pos x="connsiteX0" y="connsiteY0"/>
              </a:cxn>
              <a:cxn ang="0">
                <a:pos x="connsiteX1" y="connsiteY1"/>
              </a:cxn>
              <a:cxn ang="0">
                <a:pos x="connsiteX2" y="connsiteY2"/>
              </a:cxn>
              <a:cxn ang="0">
                <a:pos x="connsiteX3" y="connsiteY3"/>
              </a:cxn>
            </a:cxnLst>
            <a:rect l="l" t="t" r="r" b="b"/>
            <a:pathLst>
              <a:path w="2635046" h="4499241">
                <a:moveTo>
                  <a:pt x="0" y="1244382"/>
                </a:moveTo>
                <a:cubicBezTo>
                  <a:pt x="3278" y="2322653"/>
                  <a:pt x="6555" y="3420970"/>
                  <a:pt x="9833" y="4499241"/>
                </a:cubicBezTo>
                <a:lnTo>
                  <a:pt x="2635046" y="4499241"/>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0" name="Freeform 29"/>
          <p:cNvSpPr/>
          <p:nvPr/>
        </p:nvSpPr>
        <p:spPr bwMode="auto">
          <a:xfrm flipV="1">
            <a:off x="2969111" y="2627918"/>
            <a:ext cx="473337" cy="2686366"/>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 name="connsiteX0" fmla="*/ 0 w 2635046"/>
              <a:gd name="connsiteY0" fmla="*/ 1244382 h 4499241"/>
              <a:gd name="connsiteX1" fmla="*/ 9833 w 2635046"/>
              <a:gd name="connsiteY1" fmla="*/ 4499241 h 4499241"/>
              <a:gd name="connsiteX2" fmla="*/ 2635046 w 2635046"/>
              <a:gd name="connsiteY2" fmla="*/ 4499241 h 4499241"/>
              <a:gd name="connsiteX3" fmla="*/ 2635046 w 2635046"/>
              <a:gd name="connsiteY3" fmla="*/ 0 h 4499241"/>
              <a:gd name="connsiteX0" fmla="*/ 0 w 2635046"/>
              <a:gd name="connsiteY0" fmla="*/ 1334470 h 4499241"/>
              <a:gd name="connsiteX1" fmla="*/ 9833 w 2635046"/>
              <a:gd name="connsiteY1" fmla="*/ 4499241 h 4499241"/>
              <a:gd name="connsiteX2" fmla="*/ 2635046 w 2635046"/>
              <a:gd name="connsiteY2" fmla="*/ 4499241 h 4499241"/>
              <a:gd name="connsiteX3" fmla="*/ 2635046 w 2635046"/>
              <a:gd name="connsiteY3" fmla="*/ 0 h 4499241"/>
            </a:gdLst>
            <a:ahLst/>
            <a:cxnLst>
              <a:cxn ang="0">
                <a:pos x="connsiteX0" y="connsiteY0"/>
              </a:cxn>
              <a:cxn ang="0">
                <a:pos x="connsiteX1" y="connsiteY1"/>
              </a:cxn>
              <a:cxn ang="0">
                <a:pos x="connsiteX2" y="connsiteY2"/>
              </a:cxn>
              <a:cxn ang="0">
                <a:pos x="connsiteX3" y="connsiteY3"/>
              </a:cxn>
            </a:cxnLst>
            <a:rect l="l" t="t" r="r" b="b"/>
            <a:pathLst>
              <a:path w="2635046" h="4499241">
                <a:moveTo>
                  <a:pt x="0" y="1334470"/>
                </a:moveTo>
                <a:cubicBezTo>
                  <a:pt x="3278" y="2412741"/>
                  <a:pt x="6555" y="3420970"/>
                  <a:pt x="9833" y="4499241"/>
                </a:cubicBezTo>
                <a:lnTo>
                  <a:pt x="2635046" y="4499241"/>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5" name="Group 66"/>
          <p:cNvGrpSpPr/>
          <p:nvPr/>
        </p:nvGrpSpPr>
        <p:grpSpPr>
          <a:xfrm>
            <a:off x="3352800" y="1985010"/>
            <a:ext cx="60960" cy="491490"/>
            <a:chOff x="3352800" y="2125980"/>
            <a:chExt cx="60960" cy="350520"/>
          </a:xfrm>
        </p:grpSpPr>
        <p:cxnSp>
          <p:nvCxnSpPr>
            <p:cNvPr id="60" name="Straight Connector 59"/>
            <p:cNvCxnSpPr/>
            <p:nvPr/>
          </p:nvCxnSpPr>
          <p:spPr bwMode="auto">
            <a:xfrm rot="5400000" flipH="1" flipV="1">
              <a:off x="3177540" y="2301240"/>
              <a:ext cx="350520" cy="0"/>
            </a:xfrm>
            <a:prstGeom prst="line">
              <a:avLst/>
            </a:prstGeom>
            <a:noFill/>
            <a:ln w="19050" cap="flat" cmpd="sng" algn="ctr">
              <a:solidFill>
                <a:schemeClr val="tx1"/>
              </a:solidFill>
              <a:prstDash val="solid"/>
              <a:round/>
              <a:headEnd type="none" w="lg" len="med"/>
              <a:tailEnd type="none" w="lg" len="med"/>
            </a:ln>
            <a:effectLst/>
          </p:spPr>
        </p:cxnSp>
        <p:cxnSp>
          <p:nvCxnSpPr>
            <p:cNvPr id="61" name="Straight Connector 60"/>
            <p:cNvCxnSpPr/>
            <p:nvPr/>
          </p:nvCxnSpPr>
          <p:spPr bwMode="auto">
            <a:xfrm rot="5400000" flipH="1" flipV="1">
              <a:off x="3238500" y="2301240"/>
              <a:ext cx="350520" cy="0"/>
            </a:xfrm>
            <a:prstGeom prst="line">
              <a:avLst/>
            </a:prstGeom>
            <a:noFill/>
            <a:ln w="19050" cap="flat" cmpd="sng" algn="ctr">
              <a:solidFill>
                <a:schemeClr val="tx1"/>
              </a:solidFill>
              <a:prstDash val="solid"/>
              <a:round/>
              <a:headEnd type="none" w="lg" len="med"/>
              <a:tailEnd type="none" w="lg" len="med"/>
            </a:ln>
            <a:effectLst/>
          </p:spPr>
        </p:cxnSp>
      </p:grpSp>
      <p:grpSp>
        <p:nvGrpSpPr>
          <p:cNvPr id="6" name="Group 65"/>
          <p:cNvGrpSpPr/>
          <p:nvPr/>
        </p:nvGrpSpPr>
        <p:grpSpPr>
          <a:xfrm rot="5400000">
            <a:off x="3268027" y="2137410"/>
            <a:ext cx="228600" cy="228600"/>
            <a:chOff x="3844290" y="2049780"/>
            <a:chExt cx="228600" cy="228600"/>
          </a:xfrm>
        </p:grpSpPr>
        <p:sp>
          <p:nvSpPr>
            <p:cNvPr id="55" name="Chord 54"/>
            <p:cNvSpPr/>
            <p:nvPr/>
          </p:nvSpPr>
          <p:spPr bwMode="auto">
            <a:xfrm flipH="1">
              <a:off x="3844290" y="2049780"/>
              <a:ext cx="228600" cy="228600"/>
            </a:xfrm>
            <a:prstGeom prst="chord">
              <a:avLst>
                <a:gd name="adj1" fmla="val 6444352"/>
                <a:gd name="adj2" fmla="val 6302526"/>
              </a:avLst>
            </a:prstGeom>
            <a:solidFill>
              <a:schemeClr val="bg1"/>
            </a:solidFill>
            <a:ln w="12700" cap="flat" cmpd="sng" algn="ctr">
              <a:solidFill>
                <a:schemeClr val="bg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3" name="Chord 52"/>
            <p:cNvSpPr/>
            <p:nvPr/>
          </p:nvSpPr>
          <p:spPr bwMode="auto">
            <a:xfrm>
              <a:off x="3844290" y="2049780"/>
              <a:ext cx="228600" cy="228600"/>
            </a:xfrm>
            <a:prstGeom prst="chord">
              <a:avLst>
                <a:gd name="adj1" fmla="val 6444352"/>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4" name="Chord 53"/>
            <p:cNvSpPr/>
            <p:nvPr/>
          </p:nvSpPr>
          <p:spPr bwMode="auto">
            <a:xfrm flipH="1">
              <a:off x="3844290" y="2049780"/>
              <a:ext cx="228600" cy="228600"/>
            </a:xfrm>
            <a:prstGeom prst="chord">
              <a:avLst>
                <a:gd name="adj1" fmla="val 6444352"/>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sp>
        <p:nvSpPr>
          <p:cNvPr id="63" name="Chord 62"/>
          <p:cNvSpPr/>
          <p:nvPr/>
        </p:nvSpPr>
        <p:spPr bwMode="auto">
          <a:xfrm rot="5400000" flipH="1">
            <a:off x="4732020" y="2872740"/>
            <a:ext cx="228600" cy="228600"/>
          </a:xfrm>
          <a:prstGeom prst="chord">
            <a:avLst>
              <a:gd name="adj1" fmla="val 6444352"/>
              <a:gd name="adj2" fmla="val 6302526"/>
            </a:avLst>
          </a:prstGeom>
          <a:solidFill>
            <a:schemeClr val="bg1"/>
          </a:solidFill>
          <a:ln w="12700" cap="flat" cmpd="sng" algn="ctr">
            <a:no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68" name="Rectangle 67"/>
          <p:cNvSpPr/>
          <p:nvPr/>
        </p:nvSpPr>
        <p:spPr bwMode="auto">
          <a:xfrm>
            <a:off x="3366135" y="2417445"/>
            <a:ext cx="36576" cy="74295"/>
          </a:xfrm>
          <a:prstGeom prst="rect">
            <a:avLst/>
          </a:prstGeom>
          <a:solidFill>
            <a:schemeClr val="bg1"/>
          </a:solidFill>
          <a:ln w="0" cap="flat" cmpd="sng" algn="ctr">
            <a:solidFill>
              <a:schemeClr val="bg2"/>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62" name="Rectangle 5" descr="Cork"/>
          <p:cNvSpPr>
            <a:spLocks noChangeArrowheads="1"/>
          </p:cNvSpPr>
          <p:nvPr/>
        </p:nvSpPr>
        <p:spPr bwMode="auto">
          <a:xfrm>
            <a:off x="2831054" y="4197724"/>
            <a:ext cx="118334" cy="291800"/>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66" name="Rectangle 5" descr="Cork"/>
          <p:cNvSpPr>
            <a:spLocks noChangeArrowheads="1"/>
          </p:cNvSpPr>
          <p:nvPr/>
        </p:nvSpPr>
        <p:spPr bwMode="auto">
          <a:xfrm>
            <a:off x="2832847" y="3130475"/>
            <a:ext cx="128016" cy="1081143"/>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67" name="Oval 14"/>
          <p:cNvSpPr>
            <a:spLocks noChangeArrowheads="1"/>
          </p:cNvSpPr>
          <p:nvPr/>
        </p:nvSpPr>
        <p:spPr bwMode="auto">
          <a:xfrm>
            <a:off x="3464094" y="5226984"/>
            <a:ext cx="106212" cy="96818"/>
          </a:xfrm>
          <a:prstGeom prst="ellipse">
            <a:avLst/>
          </a:prstGeom>
          <a:solidFill>
            <a:schemeClr val="bg1"/>
          </a:solidFill>
          <a:ln w="12700">
            <a:noFill/>
            <a:round/>
            <a:headEnd/>
            <a:tailEnd/>
          </a:ln>
          <a:effectLst/>
        </p:spPr>
        <p:txBody>
          <a:bodyPr wrap="none" anchor="ctr"/>
          <a:lstStyle/>
          <a:p>
            <a:endParaRPr lang="en-US"/>
          </a:p>
        </p:txBody>
      </p:sp>
      <p:pic>
        <p:nvPicPr>
          <p:cNvPr id="34" name="Picture 3">
            <a:hlinkClick r:id="rId4" action="ppaction://hlinksldjump"/>
          </p:cNvPr>
          <p:cNvPicPr>
            <a:picLocks noChangeAspect="1" noChangeArrowheads="1"/>
          </p:cNvPicPr>
          <p:nvPr/>
        </p:nvPicPr>
        <p:blipFill rotWithShape="1">
          <a:blip r:embed="rId5"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0"/>
                                        <p:tgtEl>
                                          <p:spTgt spid="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down)">
                                      <p:cBhvr>
                                        <p:cTn id="10" dur="5000"/>
                                        <p:tgtEl>
                                          <p:spTgt spid="6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2400"/>
                                        <p:tgtEl>
                                          <p:spTgt spid="46"/>
                                        </p:tgtEl>
                                      </p:cBhvr>
                                    </p:animEffect>
                                  </p:childTnLst>
                                </p:cTn>
                              </p:par>
                              <p:par>
                                <p:cTn id="14" presetID="1" presetClass="entr" presetSubtype="0" fill="hold" grpId="1" nodeType="withEffect">
                                  <p:stCondLst>
                                    <p:cond delay="2400"/>
                                  </p:stCondLst>
                                  <p:childTnLst>
                                    <p:set>
                                      <p:cBhvr>
                                        <p:cTn id="15" dur="1" fill="hold">
                                          <p:stCondLst>
                                            <p:cond delay="0"/>
                                          </p:stCondLst>
                                        </p:cTn>
                                        <p:tgtEl>
                                          <p:spTgt spid="67"/>
                                        </p:tgtEl>
                                        <p:attrNameLst>
                                          <p:attrName>style.visibility</p:attrName>
                                        </p:attrNameLst>
                                      </p:cBhvr>
                                      <p:to>
                                        <p:strVal val="visible"/>
                                      </p:to>
                                    </p:set>
                                  </p:childTnLst>
                                </p:cTn>
                              </p:par>
                              <p:par>
                                <p:cTn id="16" presetID="0" presetClass="path" presetSubtype="0" repeatCount="3000" accel="50000" fill="hold" grpId="0" nodeType="withEffect">
                                  <p:stCondLst>
                                    <p:cond delay="2500"/>
                                  </p:stCondLst>
                                  <p:childTnLst>
                                    <p:animMotion origin="layout" path="M 1.38889E-6 -2.96296E-6 C 0.00035 0.00209 -0.00104 0.01019 0.00156 0.01181 C 0.00417 0.01343 0.01233 0.0213 0.0151 0.00949 C 0.01788 -0.00231 0.01858 -0.0412 0.01823 -0.05949 C 0.01788 -0.07777 0.01371 -0.08981 0.01337 -0.10092 C 0.01302 -0.11203 0.01597 -0.12199 0.01649 -0.12615 " pathEditMode="relative" rAng="0" ptsTypes="aaaaaa">
                                      <p:cBhvr>
                                        <p:cTn id="17" dur="900" fill="hold"/>
                                        <p:tgtEl>
                                          <p:spTgt spid="67"/>
                                        </p:tgtEl>
                                        <p:attrNameLst>
                                          <p:attrName>ppt_x</p:attrName>
                                          <p:attrName>ppt_y</p:attrName>
                                        </p:attrNameLst>
                                      </p:cBhvr>
                                      <p:rCtr x="9" y="-53"/>
                                    </p:animMotion>
                                  </p:childTnLst>
                                </p:cTn>
                              </p:par>
                            </p:childTnLst>
                          </p:cTn>
                        </p:par>
                        <p:par>
                          <p:cTn id="18" fill="hold">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6" grpId="0" animBg="1"/>
      <p:bldP spid="66" grpId="0" animBg="1"/>
      <p:bldP spid="67" grpId="0" animBg="1"/>
      <p:bldP spid="67" grpId="1" animBg="1"/>
      <p:bldP spid="67" grpId="2"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5" descr="Cork"/>
          <p:cNvSpPr>
            <a:spLocks noChangeArrowheads="1"/>
          </p:cNvSpPr>
          <p:nvPr/>
        </p:nvSpPr>
        <p:spPr bwMode="auto">
          <a:xfrm>
            <a:off x="1696744" y="2419127"/>
            <a:ext cx="1494503" cy="1819386"/>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65" name="Chord 64"/>
          <p:cNvSpPr/>
          <p:nvPr/>
        </p:nvSpPr>
        <p:spPr bwMode="auto">
          <a:xfrm rot="5400000" flipH="1">
            <a:off x="3268027" y="2137410"/>
            <a:ext cx="228600" cy="228600"/>
          </a:xfrm>
          <a:prstGeom prst="chord">
            <a:avLst>
              <a:gd name="adj1" fmla="val 15384200"/>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0" name="Rectangle 5" descr="Cork"/>
          <p:cNvSpPr>
            <a:spLocks noChangeArrowheads="1"/>
          </p:cNvSpPr>
          <p:nvPr/>
        </p:nvSpPr>
        <p:spPr bwMode="auto">
          <a:xfrm>
            <a:off x="3310390" y="4421393"/>
            <a:ext cx="433270" cy="1027164"/>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2" name="Title 1"/>
          <p:cNvSpPr>
            <a:spLocks noGrp="1"/>
          </p:cNvSpPr>
          <p:nvPr>
            <p:ph type="title"/>
          </p:nvPr>
        </p:nvSpPr>
        <p:spPr/>
        <p:txBody>
          <a:bodyPr/>
          <a:lstStyle/>
          <a:p>
            <a:r>
              <a:rPr lang="en-US" dirty="0" smtClean="0"/>
              <a:t>Begin Backwash</a:t>
            </a:r>
            <a:endParaRPr lang="en-US" dirty="0"/>
          </a:p>
        </p:txBody>
      </p:sp>
      <p:sp>
        <p:nvSpPr>
          <p:cNvPr id="4" name="Rectangle 5" descr="Cork"/>
          <p:cNvSpPr>
            <a:spLocks noChangeArrowheads="1"/>
          </p:cNvSpPr>
          <p:nvPr/>
        </p:nvSpPr>
        <p:spPr bwMode="auto">
          <a:xfrm>
            <a:off x="1705709" y="4224618"/>
            <a:ext cx="1494503" cy="2399368"/>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8" name="Rectangle 5" descr="Cork"/>
          <p:cNvSpPr>
            <a:spLocks noChangeArrowheads="1"/>
          </p:cNvSpPr>
          <p:nvPr/>
        </p:nvSpPr>
        <p:spPr bwMode="auto">
          <a:xfrm>
            <a:off x="1705710" y="4767902"/>
            <a:ext cx="1494503" cy="1869117"/>
          </a:xfrm>
          <a:prstGeom prst="rect">
            <a:avLst/>
          </a:prstGeom>
          <a:blipFill dpi="0" rotWithShape="1">
            <a:blip r:embed="rId3" cstate="print">
              <a:alphaModFix amt="50000"/>
            </a:blip>
            <a:srcRect/>
            <a:tile tx="0" ty="0" sx="100000" sy="100000" flip="none" algn="tl"/>
          </a:bli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57" name="Rectangle 5" descr="Cork"/>
          <p:cNvSpPr>
            <a:spLocks noChangeArrowheads="1"/>
          </p:cNvSpPr>
          <p:nvPr/>
        </p:nvSpPr>
        <p:spPr bwMode="auto">
          <a:xfrm>
            <a:off x="1716467" y="5461877"/>
            <a:ext cx="1494503" cy="1173921"/>
          </a:xfrm>
          <a:prstGeom prst="rect">
            <a:avLst/>
          </a:prstGeom>
          <a:blipFill>
            <a:blip r:embed="rId3" cstate="print"/>
            <a:tile tx="0" ty="0" sx="100000" sy="100000" flip="none" algn="tl"/>
          </a:bli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52" name="Rectangle 5" descr="Cork"/>
          <p:cNvSpPr>
            <a:spLocks noChangeArrowheads="1"/>
          </p:cNvSpPr>
          <p:nvPr/>
        </p:nvSpPr>
        <p:spPr bwMode="auto">
          <a:xfrm>
            <a:off x="1698534" y="2410163"/>
            <a:ext cx="1494503" cy="1819386"/>
          </a:xfrm>
          <a:prstGeom prst="rect">
            <a:avLst/>
          </a:prstGeom>
          <a:solidFill>
            <a:schemeClr val="bg1"/>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17" name="Freeform 16"/>
          <p:cNvSpPr/>
          <p:nvPr/>
        </p:nvSpPr>
        <p:spPr bwMode="auto">
          <a:xfrm>
            <a:off x="1695876" y="2032656"/>
            <a:ext cx="1494504" cy="4603375"/>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Lst>
            <a:ahLst/>
            <a:cxnLst>
              <a:cxn ang="0">
                <a:pos x="connsiteX0" y="connsiteY0"/>
              </a:cxn>
              <a:cxn ang="0">
                <a:pos x="connsiteX1" y="connsiteY1"/>
              </a:cxn>
              <a:cxn ang="0">
                <a:pos x="connsiteX2" y="connsiteY2"/>
              </a:cxn>
              <a:cxn ang="0">
                <a:pos x="connsiteX3" y="connsiteY3"/>
              </a:cxn>
            </a:cxnLst>
            <a:rect l="l" t="t" r="r" b="b"/>
            <a:pathLst>
              <a:path w="2635046" h="3254859">
                <a:moveTo>
                  <a:pt x="0" y="0"/>
                </a:moveTo>
                <a:cubicBezTo>
                  <a:pt x="3278" y="1078271"/>
                  <a:pt x="6555" y="2176588"/>
                  <a:pt x="9833" y="3254859"/>
                </a:cubicBezTo>
                <a:lnTo>
                  <a:pt x="2635046" y="3254859"/>
                </a:lnTo>
                <a:lnTo>
                  <a:pt x="2635046" y="381"/>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19" name="Freeform 18"/>
          <p:cNvSpPr/>
          <p:nvPr/>
        </p:nvSpPr>
        <p:spPr bwMode="auto">
          <a:xfrm>
            <a:off x="3311315" y="4141700"/>
            <a:ext cx="432345" cy="1312433"/>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Lst>
            <a:ahLst/>
            <a:cxnLst>
              <a:cxn ang="0">
                <a:pos x="connsiteX0" y="connsiteY0"/>
              </a:cxn>
              <a:cxn ang="0">
                <a:pos x="connsiteX1" y="connsiteY1"/>
              </a:cxn>
              <a:cxn ang="0">
                <a:pos x="connsiteX2" y="connsiteY2"/>
              </a:cxn>
              <a:cxn ang="0">
                <a:pos x="connsiteX3" y="connsiteY3"/>
              </a:cxn>
            </a:cxnLst>
            <a:rect l="l" t="t" r="r" b="b"/>
            <a:pathLst>
              <a:path w="2635046" h="3254478">
                <a:moveTo>
                  <a:pt x="0" y="19665"/>
                </a:moveTo>
                <a:cubicBezTo>
                  <a:pt x="3278" y="1097936"/>
                  <a:pt x="6555" y="2176207"/>
                  <a:pt x="9833" y="3254478"/>
                </a:cubicBezTo>
                <a:lnTo>
                  <a:pt x="2635046" y="3254478"/>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3" name="Freeform 32"/>
          <p:cNvSpPr/>
          <p:nvPr/>
        </p:nvSpPr>
        <p:spPr bwMode="auto">
          <a:xfrm flipH="1" flipV="1">
            <a:off x="4539596" y="4276689"/>
            <a:ext cx="150737" cy="2134873"/>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Lst>
            <a:ahLst/>
            <a:cxnLst>
              <a:cxn ang="0">
                <a:pos x="connsiteX0" y="connsiteY0"/>
              </a:cxn>
              <a:cxn ang="0">
                <a:pos x="connsiteX1" y="connsiteY1"/>
              </a:cxn>
              <a:cxn ang="0">
                <a:pos x="connsiteX2" y="connsiteY2"/>
              </a:cxn>
              <a:cxn ang="0">
                <a:pos x="connsiteX3" y="connsiteY3"/>
              </a:cxn>
            </a:cxnLst>
            <a:rect l="l" t="t" r="r" b="b"/>
            <a:pathLst>
              <a:path w="2635046" h="3254478">
                <a:moveTo>
                  <a:pt x="0" y="19665"/>
                </a:moveTo>
                <a:cubicBezTo>
                  <a:pt x="3278" y="1097936"/>
                  <a:pt x="6555" y="2176207"/>
                  <a:pt x="9833" y="3254478"/>
                </a:cubicBezTo>
                <a:lnTo>
                  <a:pt x="2635046" y="3254478"/>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5" name="Rectangle 5" descr="Cork"/>
          <p:cNvSpPr>
            <a:spLocks noChangeArrowheads="1"/>
          </p:cNvSpPr>
          <p:nvPr/>
        </p:nvSpPr>
        <p:spPr bwMode="auto">
          <a:xfrm flipH="1" flipV="1">
            <a:off x="3727049" y="4279730"/>
            <a:ext cx="833848" cy="151953"/>
          </a:xfrm>
          <a:prstGeom prst="rect">
            <a:avLst/>
          </a:prstGeom>
          <a:solidFill>
            <a:schemeClr val="bg1"/>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cxnSp>
        <p:nvCxnSpPr>
          <p:cNvPr id="36" name="Straight Connector 35"/>
          <p:cNvCxnSpPr/>
          <p:nvPr/>
        </p:nvCxnSpPr>
        <p:spPr bwMode="auto">
          <a:xfrm flipH="1" flipV="1">
            <a:off x="3727049" y="4443839"/>
            <a:ext cx="833848" cy="0"/>
          </a:xfrm>
          <a:prstGeom prst="line">
            <a:avLst/>
          </a:prstGeom>
          <a:noFill/>
          <a:ln w="38100" cap="flat" cmpd="sng" algn="ctr">
            <a:solidFill>
              <a:schemeClr val="tx1"/>
            </a:solidFill>
            <a:prstDash val="solid"/>
            <a:round/>
            <a:headEnd type="none" w="lg" len="med"/>
            <a:tailEnd type="none" w="lg" len="med"/>
          </a:ln>
          <a:effectLst/>
        </p:spPr>
      </p:cxnSp>
      <p:cxnSp>
        <p:nvCxnSpPr>
          <p:cNvPr id="37" name="Straight Connector 36"/>
          <p:cNvCxnSpPr/>
          <p:nvPr/>
        </p:nvCxnSpPr>
        <p:spPr bwMode="auto">
          <a:xfrm flipH="1" flipV="1">
            <a:off x="3725154" y="4276690"/>
            <a:ext cx="833848" cy="0"/>
          </a:xfrm>
          <a:prstGeom prst="line">
            <a:avLst/>
          </a:prstGeom>
          <a:noFill/>
          <a:ln w="38100" cap="flat" cmpd="sng" algn="ctr">
            <a:solidFill>
              <a:schemeClr val="tx1"/>
            </a:solidFill>
            <a:prstDash val="solid"/>
            <a:round/>
            <a:headEnd type="none" w="lg" len="med"/>
            <a:tailEnd type="none" w="lg" len="med"/>
          </a:ln>
          <a:effectLst/>
        </p:spPr>
      </p:cxnSp>
      <p:grpSp>
        <p:nvGrpSpPr>
          <p:cNvPr id="3" name="Group 30"/>
          <p:cNvGrpSpPr/>
          <p:nvPr/>
        </p:nvGrpSpPr>
        <p:grpSpPr>
          <a:xfrm>
            <a:off x="2837111" y="2489571"/>
            <a:ext cx="751909" cy="2013849"/>
            <a:chOff x="2837111" y="2489571"/>
            <a:chExt cx="751909" cy="2013849"/>
          </a:xfrm>
          <a:solidFill>
            <a:schemeClr val="bg1"/>
          </a:solidFill>
        </p:grpSpPr>
        <p:sp>
          <p:nvSpPr>
            <p:cNvPr id="41" name="Rectangle 5" descr="Cork"/>
            <p:cNvSpPr>
              <a:spLocks noChangeArrowheads="1"/>
            </p:cNvSpPr>
            <p:nvPr/>
          </p:nvSpPr>
          <p:spPr bwMode="auto">
            <a:xfrm flipH="1" flipV="1">
              <a:off x="2842256" y="2493863"/>
              <a:ext cx="733427" cy="142656"/>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4" name="Rectangle 43" descr="Cork"/>
            <p:cNvSpPr>
              <a:spLocks noChangeArrowheads="1"/>
            </p:cNvSpPr>
            <p:nvPr/>
          </p:nvSpPr>
          <p:spPr bwMode="auto">
            <a:xfrm>
              <a:off x="2837111" y="2489571"/>
              <a:ext cx="127069" cy="2006229"/>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5" name="Rectangle 44" descr="Cork"/>
            <p:cNvSpPr>
              <a:spLocks noChangeArrowheads="1"/>
            </p:cNvSpPr>
            <p:nvPr/>
          </p:nvSpPr>
          <p:spPr bwMode="auto">
            <a:xfrm>
              <a:off x="3461951" y="2497191"/>
              <a:ext cx="127069" cy="2006229"/>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grpSp>
      <p:sp>
        <p:nvSpPr>
          <p:cNvPr id="43" name="Rectangle 5" descr="Cork"/>
          <p:cNvSpPr>
            <a:spLocks noChangeArrowheads="1"/>
          </p:cNvSpPr>
          <p:nvPr/>
        </p:nvSpPr>
        <p:spPr bwMode="auto">
          <a:xfrm>
            <a:off x="2700168" y="4226411"/>
            <a:ext cx="333487" cy="291800"/>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6" name="Rectangle 5" descr="Cork"/>
          <p:cNvSpPr>
            <a:spLocks noChangeArrowheads="1"/>
          </p:cNvSpPr>
          <p:nvPr/>
        </p:nvSpPr>
        <p:spPr bwMode="auto">
          <a:xfrm>
            <a:off x="3463961" y="4410635"/>
            <a:ext cx="107577" cy="892885"/>
          </a:xfrm>
          <a:prstGeom prst="rect">
            <a:avLst/>
          </a:prstGeom>
          <a:solidFill>
            <a:schemeClr val="bg1"/>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38" name="Rectangle 5" descr="Cork"/>
          <p:cNvSpPr>
            <a:spLocks noChangeArrowheads="1"/>
          </p:cNvSpPr>
          <p:nvPr/>
        </p:nvSpPr>
        <p:spPr bwMode="auto">
          <a:xfrm flipH="1" flipV="1">
            <a:off x="2833286" y="2474135"/>
            <a:ext cx="733427" cy="142656"/>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39" name="Rectangle 38" descr="Cork"/>
          <p:cNvSpPr>
            <a:spLocks noChangeArrowheads="1"/>
          </p:cNvSpPr>
          <p:nvPr/>
        </p:nvSpPr>
        <p:spPr bwMode="auto">
          <a:xfrm>
            <a:off x="2828141" y="2469843"/>
            <a:ext cx="130212" cy="682148"/>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9" name="Rectangle 5" descr="Cork"/>
          <p:cNvSpPr>
            <a:spLocks noChangeArrowheads="1"/>
          </p:cNvSpPr>
          <p:nvPr/>
        </p:nvSpPr>
        <p:spPr bwMode="auto">
          <a:xfrm flipH="1" flipV="1">
            <a:off x="3324112" y="4292301"/>
            <a:ext cx="1355117" cy="129092"/>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0" name="Rectangle 39" descr="Cork"/>
          <p:cNvSpPr>
            <a:spLocks noChangeArrowheads="1"/>
          </p:cNvSpPr>
          <p:nvPr/>
        </p:nvSpPr>
        <p:spPr bwMode="auto">
          <a:xfrm>
            <a:off x="3452981" y="2477463"/>
            <a:ext cx="140073" cy="2869088"/>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29" name="Freeform 28"/>
          <p:cNvSpPr/>
          <p:nvPr/>
        </p:nvSpPr>
        <p:spPr bwMode="auto">
          <a:xfrm flipV="1">
            <a:off x="2818504" y="2475518"/>
            <a:ext cx="774550" cy="2838526"/>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 name="connsiteX0" fmla="*/ 0 w 2635046"/>
              <a:gd name="connsiteY0" fmla="*/ 1244382 h 4499241"/>
              <a:gd name="connsiteX1" fmla="*/ 9833 w 2635046"/>
              <a:gd name="connsiteY1" fmla="*/ 4499241 h 4499241"/>
              <a:gd name="connsiteX2" fmla="*/ 2635046 w 2635046"/>
              <a:gd name="connsiteY2" fmla="*/ 4499241 h 4499241"/>
              <a:gd name="connsiteX3" fmla="*/ 2635046 w 2635046"/>
              <a:gd name="connsiteY3" fmla="*/ 0 h 4499241"/>
            </a:gdLst>
            <a:ahLst/>
            <a:cxnLst>
              <a:cxn ang="0">
                <a:pos x="connsiteX0" y="connsiteY0"/>
              </a:cxn>
              <a:cxn ang="0">
                <a:pos x="connsiteX1" y="connsiteY1"/>
              </a:cxn>
              <a:cxn ang="0">
                <a:pos x="connsiteX2" y="connsiteY2"/>
              </a:cxn>
              <a:cxn ang="0">
                <a:pos x="connsiteX3" y="connsiteY3"/>
              </a:cxn>
            </a:cxnLst>
            <a:rect l="l" t="t" r="r" b="b"/>
            <a:pathLst>
              <a:path w="2635046" h="4499241">
                <a:moveTo>
                  <a:pt x="0" y="1244382"/>
                </a:moveTo>
                <a:cubicBezTo>
                  <a:pt x="3278" y="2322653"/>
                  <a:pt x="6555" y="3420970"/>
                  <a:pt x="9833" y="4499241"/>
                </a:cubicBezTo>
                <a:lnTo>
                  <a:pt x="2635046" y="4499241"/>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0" name="Freeform 29"/>
          <p:cNvSpPr/>
          <p:nvPr/>
        </p:nvSpPr>
        <p:spPr bwMode="auto">
          <a:xfrm flipV="1">
            <a:off x="2969111" y="2627918"/>
            <a:ext cx="473337" cy="2686366"/>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 name="connsiteX0" fmla="*/ 0 w 2635046"/>
              <a:gd name="connsiteY0" fmla="*/ 1244382 h 4499241"/>
              <a:gd name="connsiteX1" fmla="*/ 9833 w 2635046"/>
              <a:gd name="connsiteY1" fmla="*/ 4499241 h 4499241"/>
              <a:gd name="connsiteX2" fmla="*/ 2635046 w 2635046"/>
              <a:gd name="connsiteY2" fmla="*/ 4499241 h 4499241"/>
              <a:gd name="connsiteX3" fmla="*/ 2635046 w 2635046"/>
              <a:gd name="connsiteY3" fmla="*/ 0 h 4499241"/>
              <a:gd name="connsiteX0" fmla="*/ 0 w 2635046"/>
              <a:gd name="connsiteY0" fmla="*/ 1334470 h 4499241"/>
              <a:gd name="connsiteX1" fmla="*/ 9833 w 2635046"/>
              <a:gd name="connsiteY1" fmla="*/ 4499241 h 4499241"/>
              <a:gd name="connsiteX2" fmla="*/ 2635046 w 2635046"/>
              <a:gd name="connsiteY2" fmla="*/ 4499241 h 4499241"/>
              <a:gd name="connsiteX3" fmla="*/ 2635046 w 2635046"/>
              <a:gd name="connsiteY3" fmla="*/ 0 h 4499241"/>
            </a:gdLst>
            <a:ahLst/>
            <a:cxnLst>
              <a:cxn ang="0">
                <a:pos x="connsiteX0" y="connsiteY0"/>
              </a:cxn>
              <a:cxn ang="0">
                <a:pos x="connsiteX1" y="connsiteY1"/>
              </a:cxn>
              <a:cxn ang="0">
                <a:pos x="connsiteX2" y="connsiteY2"/>
              </a:cxn>
              <a:cxn ang="0">
                <a:pos x="connsiteX3" y="connsiteY3"/>
              </a:cxn>
            </a:cxnLst>
            <a:rect l="l" t="t" r="r" b="b"/>
            <a:pathLst>
              <a:path w="2635046" h="4499241">
                <a:moveTo>
                  <a:pt x="0" y="1334470"/>
                </a:moveTo>
                <a:cubicBezTo>
                  <a:pt x="3278" y="2412741"/>
                  <a:pt x="6555" y="3420970"/>
                  <a:pt x="9833" y="4499241"/>
                </a:cubicBezTo>
                <a:lnTo>
                  <a:pt x="2635046" y="4499241"/>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5" name="Group 66"/>
          <p:cNvGrpSpPr/>
          <p:nvPr/>
        </p:nvGrpSpPr>
        <p:grpSpPr>
          <a:xfrm>
            <a:off x="3352800" y="1985010"/>
            <a:ext cx="60960" cy="491490"/>
            <a:chOff x="3352800" y="2125980"/>
            <a:chExt cx="60960" cy="350520"/>
          </a:xfrm>
        </p:grpSpPr>
        <p:cxnSp>
          <p:nvCxnSpPr>
            <p:cNvPr id="60" name="Straight Connector 59"/>
            <p:cNvCxnSpPr/>
            <p:nvPr/>
          </p:nvCxnSpPr>
          <p:spPr bwMode="auto">
            <a:xfrm rot="5400000" flipH="1" flipV="1">
              <a:off x="3177540" y="2301240"/>
              <a:ext cx="350520" cy="0"/>
            </a:xfrm>
            <a:prstGeom prst="line">
              <a:avLst/>
            </a:prstGeom>
            <a:noFill/>
            <a:ln w="19050" cap="flat" cmpd="sng" algn="ctr">
              <a:solidFill>
                <a:schemeClr val="tx1"/>
              </a:solidFill>
              <a:prstDash val="solid"/>
              <a:round/>
              <a:headEnd type="none" w="lg" len="med"/>
              <a:tailEnd type="none" w="lg" len="med"/>
            </a:ln>
            <a:effectLst/>
          </p:spPr>
        </p:cxnSp>
        <p:cxnSp>
          <p:nvCxnSpPr>
            <p:cNvPr id="61" name="Straight Connector 60"/>
            <p:cNvCxnSpPr/>
            <p:nvPr/>
          </p:nvCxnSpPr>
          <p:spPr bwMode="auto">
            <a:xfrm rot="5400000" flipH="1" flipV="1">
              <a:off x="3238500" y="2301240"/>
              <a:ext cx="350520" cy="0"/>
            </a:xfrm>
            <a:prstGeom prst="line">
              <a:avLst/>
            </a:prstGeom>
            <a:noFill/>
            <a:ln w="19050" cap="flat" cmpd="sng" algn="ctr">
              <a:solidFill>
                <a:schemeClr val="tx1"/>
              </a:solidFill>
              <a:prstDash val="solid"/>
              <a:round/>
              <a:headEnd type="none" w="lg" len="med"/>
              <a:tailEnd type="none" w="lg" len="med"/>
            </a:ln>
            <a:effectLst/>
          </p:spPr>
        </p:cxnSp>
      </p:grpSp>
      <p:grpSp>
        <p:nvGrpSpPr>
          <p:cNvPr id="6" name="Group 65"/>
          <p:cNvGrpSpPr/>
          <p:nvPr/>
        </p:nvGrpSpPr>
        <p:grpSpPr>
          <a:xfrm rot="5400000">
            <a:off x="3268027" y="2137410"/>
            <a:ext cx="228600" cy="228600"/>
            <a:chOff x="3844290" y="2049780"/>
            <a:chExt cx="228600" cy="228600"/>
          </a:xfrm>
        </p:grpSpPr>
        <p:sp>
          <p:nvSpPr>
            <p:cNvPr id="55" name="Chord 54"/>
            <p:cNvSpPr/>
            <p:nvPr/>
          </p:nvSpPr>
          <p:spPr bwMode="auto">
            <a:xfrm flipH="1">
              <a:off x="3844290" y="2049780"/>
              <a:ext cx="228600" cy="228600"/>
            </a:xfrm>
            <a:prstGeom prst="chord">
              <a:avLst>
                <a:gd name="adj1" fmla="val 6444352"/>
                <a:gd name="adj2" fmla="val 6302526"/>
              </a:avLst>
            </a:prstGeom>
            <a:solidFill>
              <a:schemeClr val="bg1"/>
            </a:solidFill>
            <a:ln w="12700" cap="flat" cmpd="sng" algn="ctr">
              <a:solidFill>
                <a:schemeClr val="bg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3" name="Chord 52"/>
            <p:cNvSpPr/>
            <p:nvPr/>
          </p:nvSpPr>
          <p:spPr bwMode="auto">
            <a:xfrm>
              <a:off x="3844290" y="2049780"/>
              <a:ext cx="228600" cy="228600"/>
            </a:xfrm>
            <a:prstGeom prst="chord">
              <a:avLst>
                <a:gd name="adj1" fmla="val 6444352"/>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4" name="Chord 53"/>
            <p:cNvSpPr/>
            <p:nvPr/>
          </p:nvSpPr>
          <p:spPr bwMode="auto">
            <a:xfrm flipH="1">
              <a:off x="3844290" y="2049780"/>
              <a:ext cx="228600" cy="228600"/>
            </a:xfrm>
            <a:prstGeom prst="chord">
              <a:avLst>
                <a:gd name="adj1" fmla="val 6444352"/>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sp>
        <p:nvSpPr>
          <p:cNvPr id="68" name="Rectangle 67"/>
          <p:cNvSpPr/>
          <p:nvPr/>
        </p:nvSpPr>
        <p:spPr bwMode="auto">
          <a:xfrm>
            <a:off x="3366135" y="2417445"/>
            <a:ext cx="36576" cy="74295"/>
          </a:xfrm>
          <a:prstGeom prst="rect">
            <a:avLst/>
          </a:prstGeom>
          <a:solidFill>
            <a:schemeClr val="bg1"/>
          </a:solidFill>
          <a:ln w="0" cap="flat" cmpd="sng" algn="ctr">
            <a:solidFill>
              <a:schemeClr val="bg2"/>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62" name="Rectangle 5" descr="Cork"/>
          <p:cNvSpPr>
            <a:spLocks noChangeArrowheads="1"/>
          </p:cNvSpPr>
          <p:nvPr/>
        </p:nvSpPr>
        <p:spPr bwMode="auto">
          <a:xfrm>
            <a:off x="2831054" y="4197724"/>
            <a:ext cx="118334" cy="291800"/>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66" name="Rectangle 5" descr="Cork"/>
          <p:cNvSpPr>
            <a:spLocks noChangeArrowheads="1"/>
          </p:cNvSpPr>
          <p:nvPr/>
        </p:nvSpPr>
        <p:spPr bwMode="auto">
          <a:xfrm>
            <a:off x="2832847" y="3130475"/>
            <a:ext cx="125506" cy="1081143"/>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67" name="Oval 14"/>
          <p:cNvSpPr>
            <a:spLocks noChangeArrowheads="1"/>
          </p:cNvSpPr>
          <p:nvPr/>
        </p:nvSpPr>
        <p:spPr bwMode="auto">
          <a:xfrm>
            <a:off x="3464094" y="5226984"/>
            <a:ext cx="106212" cy="96818"/>
          </a:xfrm>
          <a:prstGeom prst="ellipse">
            <a:avLst/>
          </a:prstGeom>
          <a:solidFill>
            <a:schemeClr val="bg1"/>
          </a:solidFill>
          <a:ln w="12700">
            <a:noFill/>
            <a:round/>
            <a:headEnd/>
            <a:tailEnd/>
          </a:ln>
          <a:effectLst/>
        </p:spPr>
        <p:txBody>
          <a:bodyPr wrap="none" anchor="ctr"/>
          <a:lstStyle/>
          <a:p>
            <a:endParaRPr lang="en-US"/>
          </a:p>
        </p:txBody>
      </p:sp>
      <p:sp>
        <p:nvSpPr>
          <p:cNvPr id="42" name="Rectangle 5" descr="Cork"/>
          <p:cNvSpPr>
            <a:spLocks noChangeArrowheads="1"/>
          </p:cNvSpPr>
          <p:nvPr/>
        </p:nvSpPr>
        <p:spPr bwMode="auto">
          <a:xfrm>
            <a:off x="3465749" y="4476971"/>
            <a:ext cx="107577" cy="892885"/>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7" name="Rectangle 5" descr="Cork"/>
          <p:cNvSpPr>
            <a:spLocks noChangeArrowheads="1"/>
          </p:cNvSpPr>
          <p:nvPr/>
        </p:nvSpPr>
        <p:spPr bwMode="auto">
          <a:xfrm flipH="1" flipV="1">
            <a:off x="4553617" y="4302194"/>
            <a:ext cx="137160" cy="2292247"/>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pic>
        <p:nvPicPr>
          <p:cNvPr id="50" name="Picture 3">
            <a:hlinkClick r:id="rId4" action="ppaction://hlinksldjump"/>
          </p:cNvPr>
          <p:cNvPicPr>
            <a:picLocks noChangeAspect="1" noChangeArrowheads="1"/>
          </p:cNvPicPr>
          <p:nvPr/>
        </p:nvPicPr>
        <p:blipFill rotWithShape="1">
          <a:blip r:embed="rId5"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1000" fill="hold"/>
                                        <p:tgtEl>
                                          <p:spTgt spid="6"/>
                                        </p:tgtEl>
                                        <p:attrNameLst>
                                          <p:attrName>r</p:attrName>
                                        </p:attrNameLst>
                                      </p:cBhvr>
                                    </p:animRot>
                                  </p:childTnLst>
                                </p:cTn>
                              </p:par>
                            </p:childTnLst>
                          </p:cTn>
                        </p:par>
                        <p:par>
                          <p:cTn id="7" fill="hold">
                            <p:stCondLst>
                              <p:cond delay="1000"/>
                            </p:stCondLst>
                            <p:childTnLst>
                              <p:par>
                                <p:cTn id="8" presetID="22" presetClass="entr" presetSubtype="4" fill="hold" grpId="0" nodeType="after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par>
                          <p:cTn id="14" fill="hold">
                            <p:stCondLst>
                              <p:cond delay="1500"/>
                            </p:stCondLst>
                            <p:childTnLst>
                              <p:par>
                                <p:cTn id="15" presetID="8" presetClass="emph" presetSubtype="0" fill="hold" nodeType="afterEffect">
                                  <p:stCondLst>
                                    <p:cond delay="0"/>
                                  </p:stCondLst>
                                  <p:childTnLst>
                                    <p:animRot by="-5400000">
                                      <p:cBhvr>
                                        <p:cTn id="16" dur="500" fill="hold"/>
                                        <p:tgtEl>
                                          <p:spTgt spid="6"/>
                                        </p:tgtEl>
                                        <p:attrNameLst>
                                          <p:attrName>r</p:attrName>
                                        </p:attrNameLst>
                                      </p:cBhvr>
                                    </p:animRot>
                                  </p:childTnLst>
                                </p:cTn>
                              </p:par>
                              <p:par>
                                <p:cTn id="17" presetID="22" presetClass="entr" presetSubtype="8"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par>
                                <p:cTn id="20" presetID="22" presetClass="exit" presetSubtype="1" fill="hold" grpId="1" nodeType="withEffect">
                                  <p:stCondLst>
                                    <p:cond delay="400"/>
                                  </p:stCondLst>
                                  <p:childTnLst>
                                    <p:animEffect transition="out" filter="wipe(up)">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par>
                                <p:cTn id="23" presetID="22" presetClass="entr" presetSubtype="1" fill="hold" grpId="0" nodeType="withEffect">
                                  <p:stCondLst>
                                    <p:cond delay="500"/>
                                  </p:stCondLst>
                                  <p:childTnLst>
                                    <p:set>
                                      <p:cBhvr>
                                        <p:cTn id="24" dur="1" fill="hold">
                                          <p:stCondLst>
                                            <p:cond delay="0"/>
                                          </p:stCondLst>
                                        </p:cTn>
                                        <p:tgtEl>
                                          <p:spTgt spid="40"/>
                                        </p:tgtEl>
                                        <p:attrNameLst>
                                          <p:attrName>style.visibility</p:attrName>
                                        </p:attrNameLst>
                                      </p:cBhvr>
                                      <p:to>
                                        <p:strVal val="visible"/>
                                      </p:to>
                                    </p:set>
                                    <p:animEffect transition="in" filter="wipe(up)">
                                      <p:cBhvr>
                                        <p:cTn id="25" dur="500"/>
                                        <p:tgtEl>
                                          <p:spTgt spid="40"/>
                                        </p:tgtEl>
                                      </p:cBhvr>
                                    </p:animEffect>
                                  </p:childTnLst>
                                </p:cTn>
                              </p:par>
                              <p:par>
                                <p:cTn id="26" presetID="0" presetClass="path" presetSubtype="0" repeatCount="5000" accel="50000" fill="hold" grpId="0" nodeType="withEffect">
                                  <p:stCondLst>
                                    <p:cond delay="800"/>
                                  </p:stCondLst>
                                  <p:childTnLst>
                                    <p:animMotion origin="layout" path="M 1.38889E-6 -2.96296E-6 C 0.00035 0.00209 -0.00104 0.01019 0.00156 0.01181 C 0.00417 0.01343 0.01233 0.0213 0.0151 0.00949 C 0.01788 -0.00231 0.01858 -0.0412 0.01823 -0.05949 C 0.01788 -0.07777 0.01371 -0.08981 0.01337 -0.10092 C 0.01302 -0.11203 0.01597 -0.12199 0.01649 -0.12615 " pathEditMode="relative" rAng="0" ptsTypes="aaaaaa">
                                      <p:cBhvr>
                                        <p:cTn id="27" dur="100" fill="hold"/>
                                        <p:tgtEl>
                                          <p:spTgt spid="67"/>
                                        </p:tgtEl>
                                        <p:attrNameLst>
                                          <p:attrName>ppt_x</p:attrName>
                                          <p:attrName>ppt_y</p:attrName>
                                        </p:attrNameLst>
                                      </p:cBhvr>
                                      <p:rCtr x="9" y="-53"/>
                                    </p:animMotion>
                                  </p:childTnLst>
                                </p:cTn>
                              </p:par>
                            </p:childTnLst>
                          </p:cTn>
                        </p:par>
                        <p:par>
                          <p:cTn id="28" fill="hold">
                            <p:stCondLst>
                              <p:cond delay="2800"/>
                            </p:stCondLst>
                            <p:childTnLst>
                              <p:par>
                                <p:cTn id="29" presetID="1" presetClass="exit" presetSubtype="0" fill="hold" grpId="1" nodeType="afterEffect">
                                  <p:stCondLst>
                                    <p:cond delay="0"/>
                                  </p:stCondLst>
                                  <p:childTnLst>
                                    <p:set>
                                      <p:cBhvr>
                                        <p:cTn id="30" dur="1" fill="hold">
                                          <p:stCondLst>
                                            <p:cond delay="0"/>
                                          </p:stCondLst>
                                        </p:cTn>
                                        <p:tgtEl>
                                          <p:spTgt spid="67"/>
                                        </p:tgtEl>
                                        <p:attrNameLst>
                                          <p:attrName>style.visibility</p:attrName>
                                        </p:attrNameLst>
                                      </p:cBhvr>
                                      <p:to>
                                        <p:strVal val="hidden"/>
                                      </p:to>
                                    </p:set>
                                  </p:childTnLst>
                                </p:cTn>
                              </p:par>
                            </p:childTnLst>
                          </p:cTn>
                        </p:par>
                        <p:par>
                          <p:cTn id="31" fill="hold">
                            <p:stCondLst>
                              <p:cond delay="2800"/>
                            </p:stCondLst>
                            <p:childTnLst>
                              <p:par>
                                <p:cTn id="32" presetID="22" presetClass="entr" presetSubtype="8"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par>
                          <p:cTn id="35" fill="hold">
                            <p:stCondLst>
                              <p:cond delay="3300"/>
                            </p:stCondLst>
                            <p:childTnLst>
                              <p:par>
                                <p:cTn id="36" presetID="22" presetClass="entr" presetSubtype="1"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up)">
                                      <p:cBhvr>
                                        <p:cTn id="38" dur="500"/>
                                        <p:tgtEl>
                                          <p:spTgt spid="47"/>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3000"/>
                                        <p:tgtEl>
                                          <p:spTgt spid="5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down)">
                                      <p:cBhvr>
                                        <p:cTn id="44" dur="3000"/>
                                        <p:tgtEl>
                                          <p:spTgt spid="48"/>
                                        </p:tgtEl>
                                      </p:cBhvr>
                                    </p:animEffect>
                                  </p:childTnLst>
                                </p:cTn>
                              </p:par>
                              <p:par>
                                <p:cTn id="45" presetID="10" presetClass="exit" presetSubtype="0" fill="hold" grpId="0" nodeType="withEffect">
                                  <p:stCondLst>
                                    <p:cond delay="0"/>
                                  </p:stCondLst>
                                  <p:childTnLst>
                                    <p:animEffect transition="out" filter="fade">
                                      <p:cBhvr>
                                        <p:cTn id="46" dur="3000"/>
                                        <p:tgtEl>
                                          <p:spTgt spid="57"/>
                                        </p:tgtEl>
                                      </p:cBhvr>
                                    </p:animEffect>
                                    <p:set>
                                      <p:cBhvr>
                                        <p:cTn id="47" dur="1" fill="hold">
                                          <p:stCondLst>
                                            <p:cond delay="2999"/>
                                          </p:stCondLst>
                                        </p:cTn>
                                        <p:tgtEl>
                                          <p:spTgt spid="57"/>
                                        </p:tgtEl>
                                        <p:attrNameLst>
                                          <p:attrName>style.visibility</p:attrName>
                                        </p:attrNameLst>
                                      </p:cBhvr>
                                      <p:to>
                                        <p:strVal val="hidden"/>
                                      </p:to>
                                    </p:set>
                                  </p:childTnLst>
                                </p:cTn>
                              </p:par>
                            </p:childTnLst>
                          </p:cTn>
                        </p:par>
                        <p:par>
                          <p:cTn id="48" fill="hold">
                            <p:stCondLst>
                              <p:cond delay="6300"/>
                            </p:stCondLst>
                            <p:childTnLst>
                              <p:par>
                                <p:cTn id="49" presetID="1" presetClass="exit" presetSubtype="0" fill="hold" grpId="2" nodeType="after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7" grpId="0" animBg="1"/>
      <p:bldP spid="52" grpId="0" animBg="1"/>
      <p:bldP spid="38" grpId="0" animBg="1"/>
      <p:bldP spid="39" grpId="0" animBg="1"/>
      <p:bldP spid="49" grpId="0" animBg="1"/>
      <p:bldP spid="40" grpId="0" animBg="1"/>
      <p:bldP spid="67" grpId="0" animBg="1"/>
      <p:bldP spid="67" grpId="1" animBg="1"/>
      <p:bldP spid="67" grpId="2" animBg="1"/>
      <p:bldP spid="42" grpId="0" animBg="1"/>
      <p:bldP spid="42" grpId="1" animBg="1"/>
      <p:bldP spid="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hord 64"/>
          <p:cNvSpPr/>
          <p:nvPr/>
        </p:nvSpPr>
        <p:spPr bwMode="auto">
          <a:xfrm rot="5400000" flipH="1">
            <a:off x="3268027" y="2137410"/>
            <a:ext cx="228600" cy="228600"/>
          </a:xfrm>
          <a:prstGeom prst="chord">
            <a:avLst>
              <a:gd name="adj1" fmla="val 15384200"/>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0" name="Rectangle 5" descr="Cork"/>
          <p:cNvSpPr>
            <a:spLocks noChangeArrowheads="1"/>
          </p:cNvSpPr>
          <p:nvPr/>
        </p:nvSpPr>
        <p:spPr bwMode="auto">
          <a:xfrm>
            <a:off x="3310390" y="4292300"/>
            <a:ext cx="433270" cy="1156257"/>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2" name="Title 1"/>
          <p:cNvSpPr>
            <a:spLocks noGrp="1"/>
          </p:cNvSpPr>
          <p:nvPr>
            <p:ph type="title"/>
          </p:nvPr>
        </p:nvSpPr>
        <p:spPr/>
        <p:txBody>
          <a:bodyPr/>
          <a:lstStyle/>
          <a:p>
            <a:r>
              <a:rPr lang="en-US" dirty="0" smtClean="0"/>
              <a:t>End Backwash</a:t>
            </a:r>
            <a:endParaRPr lang="en-US" dirty="0"/>
          </a:p>
        </p:txBody>
      </p:sp>
      <p:sp>
        <p:nvSpPr>
          <p:cNvPr id="4" name="Rectangle 5" descr="Cork"/>
          <p:cNvSpPr>
            <a:spLocks noChangeArrowheads="1"/>
          </p:cNvSpPr>
          <p:nvPr/>
        </p:nvSpPr>
        <p:spPr bwMode="auto">
          <a:xfrm>
            <a:off x="1705709" y="4224618"/>
            <a:ext cx="1494503" cy="2399368"/>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14" name="Rectangle 5" descr="Cork"/>
          <p:cNvSpPr>
            <a:spLocks noChangeArrowheads="1"/>
          </p:cNvSpPr>
          <p:nvPr/>
        </p:nvSpPr>
        <p:spPr bwMode="auto">
          <a:xfrm>
            <a:off x="1705710" y="4767902"/>
            <a:ext cx="1494503" cy="1869117"/>
          </a:xfrm>
          <a:prstGeom prst="rect">
            <a:avLst/>
          </a:prstGeom>
          <a:blipFill dpi="0" rotWithShape="1">
            <a:blip r:embed="rId3" cstate="print">
              <a:alphaModFix amt="50000"/>
            </a:blip>
            <a:srcRect/>
            <a:tile tx="0" ty="0" sx="100000" sy="100000" flip="none" algn="tl"/>
          </a:bli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57" name="Rectangle 5" descr="Cork"/>
          <p:cNvSpPr>
            <a:spLocks noChangeArrowheads="1"/>
          </p:cNvSpPr>
          <p:nvPr/>
        </p:nvSpPr>
        <p:spPr bwMode="auto">
          <a:xfrm>
            <a:off x="1716467" y="5461877"/>
            <a:ext cx="1494503" cy="1173921"/>
          </a:xfrm>
          <a:prstGeom prst="rect">
            <a:avLst/>
          </a:prstGeom>
          <a:blipFill>
            <a:blip r:embed="rId3" cstate="print"/>
            <a:tile tx="0" ty="0" sx="100000" sy="100000" flip="none" algn="tl"/>
          </a:bli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17" name="Freeform 16"/>
          <p:cNvSpPr/>
          <p:nvPr/>
        </p:nvSpPr>
        <p:spPr bwMode="auto">
          <a:xfrm>
            <a:off x="1695876" y="2032656"/>
            <a:ext cx="1494504" cy="4603375"/>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Lst>
            <a:ahLst/>
            <a:cxnLst>
              <a:cxn ang="0">
                <a:pos x="connsiteX0" y="connsiteY0"/>
              </a:cxn>
              <a:cxn ang="0">
                <a:pos x="connsiteX1" y="connsiteY1"/>
              </a:cxn>
              <a:cxn ang="0">
                <a:pos x="connsiteX2" y="connsiteY2"/>
              </a:cxn>
              <a:cxn ang="0">
                <a:pos x="connsiteX3" y="connsiteY3"/>
              </a:cxn>
            </a:cxnLst>
            <a:rect l="l" t="t" r="r" b="b"/>
            <a:pathLst>
              <a:path w="2635046" h="3254859">
                <a:moveTo>
                  <a:pt x="0" y="0"/>
                </a:moveTo>
                <a:cubicBezTo>
                  <a:pt x="3278" y="1078271"/>
                  <a:pt x="6555" y="2176588"/>
                  <a:pt x="9833" y="3254859"/>
                </a:cubicBezTo>
                <a:lnTo>
                  <a:pt x="2635046" y="3254859"/>
                </a:lnTo>
                <a:lnTo>
                  <a:pt x="2635046" y="381"/>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19" name="Freeform 18"/>
          <p:cNvSpPr/>
          <p:nvPr/>
        </p:nvSpPr>
        <p:spPr bwMode="auto">
          <a:xfrm>
            <a:off x="3311315" y="4141700"/>
            <a:ext cx="432345" cy="1312433"/>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Lst>
            <a:ahLst/>
            <a:cxnLst>
              <a:cxn ang="0">
                <a:pos x="connsiteX0" y="connsiteY0"/>
              </a:cxn>
              <a:cxn ang="0">
                <a:pos x="connsiteX1" y="connsiteY1"/>
              </a:cxn>
              <a:cxn ang="0">
                <a:pos x="connsiteX2" y="connsiteY2"/>
              </a:cxn>
              <a:cxn ang="0">
                <a:pos x="connsiteX3" y="connsiteY3"/>
              </a:cxn>
            </a:cxnLst>
            <a:rect l="l" t="t" r="r" b="b"/>
            <a:pathLst>
              <a:path w="2635046" h="3254478">
                <a:moveTo>
                  <a:pt x="0" y="19665"/>
                </a:moveTo>
                <a:cubicBezTo>
                  <a:pt x="3278" y="1097936"/>
                  <a:pt x="6555" y="2176207"/>
                  <a:pt x="9833" y="3254478"/>
                </a:cubicBezTo>
                <a:lnTo>
                  <a:pt x="2635046" y="3254478"/>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2" name="Rectangle 5" descr="Cork"/>
          <p:cNvSpPr>
            <a:spLocks noChangeArrowheads="1"/>
          </p:cNvSpPr>
          <p:nvPr/>
        </p:nvSpPr>
        <p:spPr bwMode="auto">
          <a:xfrm flipH="1" flipV="1">
            <a:off x="4553617" y="4291436"/>
            <a:ext cx="137160" cy="2292247"/>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33" name="Freeform 32"/>
          <p:cNvSpPr/>
          <p:nvPr/>
        </p:nvSpPr>
        <p:spPr bwMode="auto">
          <a:xfrm flipH="1" flipV="1">
            <a:off x="4539596" y="4276689"/>
            <a:ext cx="150737" cy="2134873"/>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Lst>
            <a:ahLst/>
            <a:cxnLst>
              <a:cxn ang="0">
                <a:pos x="connsiteX0" y="connsiteY0"/>
              </a:cxn>
              <a:cxn ang="0">
                <a:pos x="connsiteX1" y="connsiteY1"/>
              </a:cxn>
              <a:cxn ang="0">
                <a:pos x="connsiteX2" y="connsiteY2"/>
              </a:cxn>
              <a:cxn ang="0">
                <a:pos x="connsiteX3" y="connsiteY3"/>
              </a:cxn>
            </a:cxnLst>
            <a:rect l="l" t="t" r="r" b="b"/>
            <a:pathLst>
              <a:path w="2635046" h="3254478">
                <a:moveTo>
                  <a:pt x="0" y="19665"/>
                </a:moveTo>
                <a:cubicBezTo>
                  <a:pt x="3278" y="1097936"/>
                  <a:pt x="6555" y="2176207"/>
                  <a:pt x="9833" y="3254478"/>
                </a:cubicBezTo>
                <a:lnTo>
                  <a:pt x="2635046" y="3254478"/>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3" name="Group 33"/>
          <p:cNvGrpSpPr/>
          <p:nvPr/>
        </p:nvGrpSpPr>
        <p:grpSpPr>
          <a:xfrm flipH="1" flipV="1">
            <a:off x="3725154" y="4276690"/>
            <a:ext cx="835743" cy="167149"/>
            <a:chOff x="1179871" y="5447071"/>
            <a:chExt cx="2168013" cy="270387"/>
          </a:xfrm>
        </p:grpSpPr>
        <p:sp>
          <p:nvSpPr>
            <p:cNvPr id="35" name="Rectangle 5" descr="Cork"/>
            <p:cNvSpPr>
              <a:spLocks noChangeArrowheads="1"/>
            </p:cNvSpPr>
            <p:nvPr/>
          </p:nvSpPr>
          <p:spPr bwMode="auto">
            <a:xfrm>
              <a:off x="1179872" y="5466735"/>
              <a:ext cx="2163096" cy="245806"/>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cxnSp>
          <p:nvCxnSpPr>
            <p:cNvPr id="36" name="Straight Connector 35"/>
            <p:cNvCxnSpPr/>
            <p:nvPr/>
          </p:nvCxnSpPr>
          <p:spPr bwMode="auto">
            <a:xfrm>
              <a:off x="1179871" y="5447071"/>
              <a:ext cx="2163097" cy="0"/>
            </a:xfrm>
            <a:prstGeom prst="line">
              <a:avLst/>
            </a:prstGeom>
            <a:noFill/>
            <a:ln w="38100" cap="flat" cmpd="sng" algn="ctr">
              <a:solidFill>
                <a:schemeClr val="tx1"/>
              </a:solidFill>
              <a:prstDash val="solid"/>
              <a:round/>
              <a:headEnd type="none" w="lg" len="med"/>
              <a:tailEnd type="none" w="lg" len="med"/>
            </a:ln>
            <a:effectLst/>
          </p:spPr>
        </p:cxnSp>
        <p:cxnSp>
          <p:nvCxnSpPr>
            <p:cNvPr id="37" name="Straight Connector 36"/>
            <p:cNvCxnSpPr/>
            <p:nvPr/>
          </p:nvCxnSpPr>
          <p:spPr bwMode="auto">
            <a:xfrm>
              <a:off x="1184787" y="5717458"/>
              <a:ext cx="2163097" cy="0"/>
            </a:xfrm>
            <a:prstGeom prst="line">
              <a:avLst/>
            </a:prstGeom>
            <a:noFill/>
            <a:ln w="38100" cap="flat" cmpd="sng" algn="ctr">
              <a:solidFill>
                <a:schemeClr val="tx1"/>
              </a:solidFill>
              <a:prstDash val="solid"/>
              <a:round/>
              <a:headEnd type="none" w="lg" len="med"/>
              <a:tailEnd type="none" w="lg" len="med"/>
            </a:ln>
            <a:effectLst/>
          </p:spPr>
        </p:cxnSp>
      </p:grpSp>
      <p:grpSp>
        <p:nvGrpSpPr>
          <p:cNvPr id="5" name="Group 30"/>
          <p:cNvGrpSpPr/>
          <p:nvPr/>
        </p:nvGrpSpPr>
        <p:grpSpPr>
          <a:xfrm>
            <a:off x="2837111" y="2489571"/>
            <a:ext cx="751909" cy="2013849"/>
            <a:chOff x="2837111" y="2489571"/>
            <a:chExt cx="751909" cy="2013849"/>
          </a:xfrm>
        </p:grpSpPr>
        <p:sp>
          <p:nvSpPr>
            <p:cNvPr id="41" name="Rectangle 5" descr="Cork"/>
            <p:cNvSpPr>
              <a:spLocks noChangeArrowheads="1"/>
            </p:cNvSpPr>
            <p:nvPr/>
          </p:nvSpPr>
          <p:spPr bwMode="auto">
            <a:xfrm flipH="1" flipV="1">
              <a:off x="2842256" y="2493863"/>
              <a:ext cx="733427" cy="142656"/>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4" name="Rectangle 43" descr="Cork"/>
            <p:cNvSpPr>
              <a:spLocks noChangeArrowheads="1"/>
            </p:cNvSpPr>
            <p:nvPr/>
          </p:nvSpPr>
          <p:spPr bwMode="auto">
            <a:xfrm>
              <a:off x="2837111" y="2489571"/>
              <a:ext cx="127069" cy="2006229"/>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5" name="Rectangle 44" descr="Cork"/>
            <p:cNvSpPr>
              <a:spLocks noChangeArrowheads="1"/>
            </p:cNvSpPr>
            <p:nvPr/>
          </p:nvSpPr>
          <p:spPr bwMode="auto">
            <a:xfrm>
              <a:off x="3461951" y="2497191"/>
              <a:ext cx="127069" cy="2006229"/>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grpSp>
      <p:grpSp>
        <p:nvGrpSpPr>
          <p:cNvPr id="6" name="Group 33"/>
          <p:cNvGrpSpPr/>
          <p:nvPr/>
        </p:nvGrpSpPr>
        <p:grpSpPr>
          <a:xfrm>
            <a:off x="2828141" y="2480601"/>
            <a:ext cx="751909" cy="2013849"/>
            <a:chOff x="2837111" y="2489571"/>
            <a:chExt cx="751909" cy="2013849"/>
          </a:xfrm>
          <a:solidFill>
            <a:schemeClr val="bg1"/>
          </a:solidFill>
        </p:grpSpPr>
        <p:sp>
          <p:nvSpPr>
            <p:cNvPr id="39" name="Rectangle 5" descr="Cork"/>
            <p:cNvSpPr>
              <a:spLocks noChangeArrowheads="1"/>
            </p:cNvSpPr>
            <p:nvPr/>
          </p:nvSpPr>
          <p:spPr bwMode="auto">
            <a:xfrm flipH="1" flipV="1">
              <a:off x="2842256" y="2493863"/>
              <a:ext cx="733427" cy="142656"/>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0" name="Rectangle 39" descr="Cork"/>
            <p:cNvSpPr>
              <a:spLocks noChangeArrowheads="1"/>
            </p:cNvSpPr>
            <p:nvPr/>
          </p:nvSpPr>
          <p:spPr bwMode="auto">
            <a:xfrm>
              <a:off x="2837111" y="2489571"/>
              <a:ext cx="127069" cy="2006229"/>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2" name="Rectangle 41" descr="Cork"/>
            <p:cNvSpPr>
              <a:spLocks noChangeArrowheads="1"/>
            </p:cNvSpPr>
            <p:nvPr/>
          </p:nvSpPr>
          <p:spPr bwMode="auto">
            <a:xfrm>
              <a:off x="3461951" y="2497191"/>
              <a:ext cx="127069" cy="2006229"/>
            </a:xfrm>
            <a:prstGeom prst="rect">
              <a:avLst/>
            </a:prstGeom>
            <a:grp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grpSp>
      <p:sp>
        <p:nvSpPr>
          <p:cNvPr id="43" name="Rectangle 5" descr="Cork"/>
          <p:cNvSpPr>
            <a:spLocks noChangeArrowheads="1"/>
          </p:cNvSpPr>
          <p:nvPr/>
        </p:nvSpPr>
        <p:spPr bwMode="auto">
          <a:xfrm>
            <a:off x="2700168" y="4226411"/>
            <a:ext cx="333487" cy="291800"/>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6" name="Rectangle 5" descr="Cork"/>
          <p:cNvSpPr>
            <a:spLocks noChangeArrowheads="1"/>
          </p:cNvSpPr>
          <p:nvPr/>
        </p:nvSpPr>
        <p:spPr bwMode="auto">
          <a:xfrm>
            <a:off x="3401208" y="4292750"/>
            <a:ext cx="234877" cy="291800"/>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7" name="Rectangle 5" descr="Cork"/>
          <p:cNvSpPr>
            <a:spLocks noChangeArrowheads="1"/>
          </p:cNvSpPr>
          <p:nvPr/>
        </p:nvSpPr>
        <p:spPr bwMode="auto">
          <a:xfrm flipH="1" flipV="1">
            <a:off x="4554350" y="4293229"/>
            <a:ext cx="138221" cy="2292247"/>
          </a:xfrm>
          <a:prstGeom prst="rect">
            <a:avLst/>
          </a:prstGeom>
          <a:solidFill>
            <a:schemeClr val="bg1"/>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49" name="Rectangle 5" descr="Cork"/>
          <p:cNvSpPr>
            <a:spLocks noChangeArrowheads="1"/>
          </p:cNvSpPr>
          <p:nvPr/>
        </p:nvSpPr>
        <p:spPr bwMode="auto">
          <a:xfrm flipH="1" flipV="1">
            <a:off x="3334873" y="4292281"/>
            <a:ext cx="1269845" cy="139870"/>
          </a:xfrm>
          <a:prstGeom prst="rect">
            <a:avLst/>
          </a:prstGeom>
          <a:solidFill>
            <a:schemeClr val="bg1"/>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sp>
        <p:nvSpPr>
          <p:cNvPr id="29" name="Freeform 28"/>
          <p:cNvSpPr/>
          <p:nvPr/>
        </p:nvSpPr>
        <p:spPr bwMode="auto">
          <a:xfrm flipV="1">
            <a:off x="2818504" y="2475518"/>
            <a:ext cx="774550" cy="2838526"/>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 name="connsiteX0" fmla="*/ 0 w 2635046"/>
              <a:gd name="connsiteY0" fmla="*/ 1244382 h 4499241"/>
              <a:gd name="connsiteX1" fmla="*/ 9833 w 2635046"/>
              <a:gd name="connsiteY1" fmla="*/ 4499241 h 4499241"/>
              <a:gd name="connsiteX2" fmla="*/ 2635046 w 2635046"/>
              <a:gd name="connsiteY2" fmla="*/ 4499241 h 4499241"/>
              <a:gd name="connsiteX3" fmla="*/ 2635046 w 2635046"/>
              <a:gd name="connsiteY3" fmla="*/ 0 h 4499241"/>
            </a:gdLst>
            <a:ahLst/>
            <a:cxnLst>
              <a:cxn ang="0">
                <a:pos x="connsiteX0" y="connsiteY0"/>
              </a:cxn>
              <a:cxn ang="0">
                <a:pos x="connsiteX1" y="connsiteY1"/>
              </a:cxn>
              <a:cxn ang="0">
                <a:pos x="connsiteX2" y="connsiteY2"/>
              </a:cxn>
              <a:cxn ang="0">
                <a:pos x="connsiteX3" y="connsiteY3"/>
              </a:cxn>
            </a:cxnLst>
            <a:rect l="l" t="t" r="r" b="b"/>
            <a:pathLst>
              <a:path w="2635046" h="4499241">
                <a:moveTo>
                  <a:pt x="0" y="1244382"/>
                </a:moveTo>
                <a:cubicBezTo>
                  <a:pt x="3278" y="2322653"/>
                  <a:pt x="6555" y="3420970"/>
                  <a:pt x="9833" y="4499241"/>
                </a:cubicBezTo>
                <a:lnTo>
                  <a:pt x="2635046" y="4499241"/>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30" name="Freeform 29"/>
          <p:cNvSpPr/>
          <p:nvPr/>
        </p:nvSpPr>
        <p:spPr bwMode="auto">
          <a:xfrm flipV="1">
            <a:off x="2969111" y="2627918"/>
            <a:ext cx="473337" cy="2686366"/>
          </a:xfrm>
          <a:custGeom>
            <a:avLst/>
            <a:gdLst>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429341 w 3501922"/>
              <a:gd name="connsiteY0" fmla="*/ 19665 h 3796891"/>
              <a:gd name="connsiteX1" fmla="*/ 439174 w 3501922"/>
              <a:gd name="connsiteY1" fmla="*/ 3254478 h 3796891"/>
              <a:gd name="connsiteX2" fmla="*/ 3064387 w 3501922"/>
              <a:gd name="connsiteY2" fmla="*/ 3254478 h 3796891"/>
              <a:gd name="connsiteX3" fmla="*/ 3064387 w 3501922"/>
              <a:gd name="connsiteY3" fmla="*/ 0 h 3796891"/>
              <a:gd name="connsiteX0" fmla="*/ 0 w 3072581"/>
              <a:gd name="connsiteY0" fmla="*/ 19665 h 3796891"/>
              <a:gd name="connsiteX1" fmla="*/ 9833 w 3072581"/>
              <a:gd name="connsiteY1" fmla="*/ 3254478 h 3796891"/>
              <a:gd name="connsiteX2" fmla="*/ 2635046 w 3072581"/>
              <a:gd name="connsiteY2" fmla="*/ 3254478 h 3796891"/>
              <a:gd name="connsiteX3" fmla="*/ 2635046 w 3072581"/>
              <a:gd name="connsiteY3" fmla="*/ 0 h 3796891"/>
              <a:gd name="connsiteX0" fmla="*/ 0 w 3072581"/>
              <a:gd name="connsiteY0" fmla="*/ 19665 h 3254478"/>
              <a:gd name="connsiteX1" fmla="*/ 9833 w 3072581"/>
              <a:gd name="connsiteY1" fmla="*/ 3254478 h 3254478"/>
              <a:gd name="connsiteX2" fmla="*/ 2635046 w 3072581"/>
              <a:gd name="connsiteY2" fmla="*/ 3254478 h 3254478"/>
              <a:gd name="connsiteX3" fmla="*/ 2635046 w 3072581"/>
              <a:gd name="connsiteY3" fmla="*/ 0 h 3254478"/>
              <a:gd name="connsiteX0" fmla="*/ 0 w 2635046"/>
              <a:gd name="connsiteY0" fmla="*/ 19665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80451"/>
              <a:gd name="connsiteX1" fmla="*/ 9833 w 2635046"/>
              <a:gd name="connsiteY1" fmla="*/ 3280451 h 3280451"/>
              <a:gd name="connsiteX2" fmla="*/ 2635046 w 2635046"/>
              <a:gd name="connsiteY2" fmla="*/ 3280451 h 3280451"/>
              <a:gd name="connsiteX3" fmla="*/ 2635046 w 2635046"/>
              <a:gd name="connsiteY3" fmla="*/ 25973 h 3280451"/>
              <a:gd name="connsiteX0" fmla="*/ 0 w 2635046"/>
              <a:gd name="connsiteY0" fmla="*/ 0 h 3260247"/>
              <a:gd name="connsiteX1" fmla="*/ 9833 w 2635046"/>
              <a:gd name="connsiteY1" fmla="*/ 3260247 h 3260247"/>
              <a:gd name="connsiteX2" fmla="*/ 2635046 w 2635046"/>
              <a:gd name="connsiteY2" fmla="*/ 3260247 h 3260247"/>
              <a:gd name="connsiteX3" fmla="*/ 2635046 w 2635046"/>
              <a:gd name="connsiteY3" fmla="*/ 5769 h 3260247"/>
              <a:gd name="connsiteX0" fmla="*/ 0 w 2635046"/>
              <a:gd name="connsiteY0" fmla="*/ 3660 h 3254478"/>
              <a:gd name="connsiteX1" fmla="*/ 9833 w 2635046"/>
              <a:gd name="connsiteY1" fmla="*/ 3254478 h 3254478"/>
              <a:gd name="connsiteX2" fmla="*/ 2635046 w 2635046"/>
              <a:gd name="connsiteY2" fmla="*/ 3254478 h 3254478"/>
              <a:gd name="connsiteX3" fmla="*/ 2635046 w 2635046"/>
              <a:gd name="connsiteY3" fmla="*/ 0 h 3254478"/>
              <a:gd name="connsiteX0" fmla="*/ 0 w 2635046"/>
              <a:gd name="connsiteY0" fmla="*/ 0 h 3254859"/>
              <a:gd name="connsiteX1" fmla="*/ 9833 w 2635046"/>
              <a:gd name="connsiteY1" fmla="*/ 3254859 h 3254859"/>
              <a:gd name="connsiteX2" fmla="*/ 2635046 w 2635046"/>
              <a:gd name="connsiteY2" fmla="*/ 3254859 h 3254859"/>
              <a:gd name="connsiteX3" fmla="*/ 2635046 w 2635046"/>
              <a:gd name="connsiteY3" fmla="*/ 381 h 3254859"/>
              <a:gd name="connsiteX0" fmla="*/ 0 w 2635046"/>
              <a:gd name="connsiteY0" fmla="*/ 1244382 h 4499241"/>
              <a:gd name="connsiteX1" fmla="*/ 9833 w 2635046"/>
              <a:gd name="connsiteY1" fmla="*/ 4499241 h 4499241"/>
              <a:gd name="connsiteX2" fmla="*/ 2635046 w 2635046"/>
              <a:gd name="connsiteY2" fmla="*/ 4499241 h 4499241"/>
              <a:gd name="connsiteX3" fmla="*/ 2635046 w 2635046"/>
              <a:gd name="connsiteY3" fmla="*/ 0 h 4499241"/>
              <a:gd name="connsiteX0" fmla="*/ 0 w 2635046"/>
              <a:gd name="connsiteY0" fmla="*/ 1334470 h 4499241"/>
              <a:gd name="connsiteX1" fmla="*/ 9833 w 2635046"/>
              <a:gd name="connsiteY1" fmla="*/ 4499241 h 4499241"/>
              <a:gd name="connsiteX2" fmla="*/ 2635046 w 2635046"/>
              <a:gd name="connsiteY2" fmla="*/ 4499241 h 4499241"/>
              <a:gd name="connsiteX3" fmla="*/ 2635046 w 2635046"/>
              <a:gd name="connsiteY3" fmla="*/ 0 h 4499241"/>
            </a:gdLst>
            <a:ahLst/>
            <a:cxnLst>
              <a:cxn ang="0">
                <a:pos x="connsiteX0" y="connsiteY0"/>
              </a:cxn>
              <a:cxn ang="0">
                <a:pos x="connsiteX1" y="connsiteY1"/>
              </a:cxn>
              <a:cxn ang="0">
                <a:pos x="connsiteX2" y="connsiteY2"/>
              </a:cxn>
              <a:cxn ang="0">
                <a:pos x="connsiteX3" y="connsiteY3"/>
              </a:cxn>
            </a:cxnLst>
            <a:rect l="l" t="t" r="r" b="b"/>
            <a:pathLst>
              <a:path w="2635046" h="4499241">
                <a:moveTo>
                  <a:pt x="0" y="1334470"/>
                </a:moveTo>
                <a:cubicBezTo>
                  <a:pt x="3278" y="2412741"/>
                  <a:pt x="6555" y="3420970"/>
                  <a:pt x="9833" y="4499241"/>
                </a:cubicBezTo>
                <a:lnTo>
                  <a:pt x="2635046" y="4499241"/>
                </a:lnTo>
                <a:lnTo>
                  <a:pt x="2635046" y="0"/>
                </a:lnTo>
              </a:path>
            </a:pathLst>
          </a:custGeom>
          <a:noFill/>
          <a:ln w="381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nvGrpSpPr>
          <p:cNvPr id="7" name="Group 66"/>
          <p:cNvGrpSpPr/>
          <p:nvPr/>
        </p:nvGrpSpPr>
        <p:grpSpPr>
          <a:xfrm>
            <a:off x="3352800" y="1985010"/>
            <a:ext cx="60960" cy="491490"/>
            <a:chOff x="3352800" y="2125980"/>
            <a:chExt cx="60960" cy="350520"/>
          </a:xfrm>
        </p:grpSpPr>
        <p:cxnSp>
          <p:nvCxnSpPr>
            <p:cNvPr id="60" name="Straight Connector 59"/>
            <p:cNvCxnSpPr/>
            <p:nvPr/>
          </p:nvCxnSpPr>
          <p:spPr bwMode="auto">
            <a:xfrm rot="5400000" flipH="1" flipV="1">
              <a:off x="3177540" y="2301240"/>
              <a:ext cx="350520" cy="0"/>
            </a:xfrm>
            <a:prstGeom prst="line">
              <a:avLst/>
            </a:prstGeom>
            <a:noFill/>
            <a:ln w="19050" cap="flat" cmpd="sng" algn="ctr">
              <a:solidFill>
                <a:schemeClr val="tx1"/>
              </a:solidFill>
              <a:prstDash val="solid"/>
              <a:round/>
              <a:headEnd type="none" w="lg" len="med"/>
              <a:tailEnd type="none" w="lg" len="med"/>
            </a:ln>
            <a:effectLst/>
          </p:spPr>
        </p:cxnSp>
        <p:cxnSp>
          <p:nvCxnSpPr>
            <p:cNvPr id="61" name="Straight Connector 60"/>
            <p:cNvCxnSpPr/>
            <p:nvPr/>
          </p:nvCxnSpPr>
          <p:spPr bwMode="auto">
            <a:xfrm rot="5400000" flipH="1" flipV="1">
              <a:off x="3238500" y="2301240"/>
              <a:ext cx="350520" cy="0"/>
            </a:xfrm>
            <a:prstGeom prst="line">
              <a:avLst/>
            </a:prstGeom>
            <a:noFill/>
            <a:ln w="19050" cap="flat" cmpd="sng" algn="ctr">
              <a:solidFill>
                <a:schemeClr val="tx1"/>
              </a:solidFill>
              <a:prstDash val="solid"/>
              <a:round/>
              <a:headEnd type="none" w="lg" len="med"/>
              <a:tailEnd type="none" w="lg" len="med"/>
            </a:ln>
            <a:effectLst/>
          </p:spPr>
        </p:cxnSp>
      </p:grpSp>
      <p:grpSp>
        <p:nvGrpSpPr>
          <p:cNvPr id="8" name="Group 65"/>
          <p:cNvGrpSpPr/>
          <p:nvPr/>
        </p:nvGrpSpPr>
        <p:grpSpPr>
          <a:xfrm rot="5400000">
            <a:off x="3268027" y="2137410"/>
            <a:ext cx="228600" cy="228600"/>
            <a:chOff x="3844290" y="2049780"/>
            <a:chExt cx="228600" cy="228600"/>
          </a:xfrm>
        </p:grpSpPr>
        <p:sp>
          <p:nvSpPr>
            <p:cNvPr id="55" name="Chord 54"/>
            <p:cNvSpPr/>
            <p:nvPr/>
          </p:nvSpPr>
          <p:spPr bwMode="auto">
            <a:xfrm flipH="1">
              <a:off x="3844290" y="2049780"/>
              <a:ext cx="228600" cy="228600"/>
            </a:xfrm>
            <a:prstGeom prst="chord">
              <a:avLst>
                <a:gd name="adj1" fmla="val 6444352"/>
                <a:gd name="adj2" fmla="val 6302526"/>
              </a:avLst>
            </a:prstGeom>
            <a:solidFill>
              <a:schemeClr val="bg1"/>
            </a:solidFill>
            <a:ln w="12700" cap="flat" cmpd="sng" algn="ctr">
              <a:solidFill>
                <a:schemeClr val="bg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3" name="Chord 52"/>
            <p:cNvSpPr/>
            <p:nvPr/>
          </p:nvSpPr>
          <p:spPr bwMode="auto">
            <a:xfrm>
              <a:off x="3844290" y="2049780"/>
              <a:ext cx="228600" cy="228600"/>
            </a:xfrm>
            <a:prstGeom prst="chord">
              <a:avLst>
                <a:gd name="adj1" fmla="val 6444352"/>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4" name="Chord 53"/>
            <p:cNvSpPr/>
            <p:nvPr/>
          </p:nvSpPr>
          <p:spPr bwMode="auto">
            <a:xfrm flipH="1">
              <a:off x="3844290" y="2049780"/>
              <a:ext cx="228600" cy="228600"/>
            </a:xfrm>
            <a:prstGeom prst="chord">
              <a:avLst>
                <a:gd name="adj1" fmla="val 6444352"/>
                <a:gd name="adj2" fmla="val 15085416"/>
              </a:avLst>
            </a:prstGeom>
            <a:solidFill>
              <a:schemeClr val="bg1"/>
            </a:solidFill>
            <a:ln w="12700" cap="flat" cmpd="sng" algn="ctr">
              <a:solidFill>
                <a:schemeClr val="tx1"/>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grpSp>
      <p:sp>
        <p:nvSpPr>
          <p:cNvPr id="63" name="Chord 62"/>
          <p:cNvSpPr/>
          <p:nvPr/>
        </p:nvSpPr>
        <p:spPr bwMode="auto">
          <a:xfrm rot="5400000" flipH="1">
            <a:off x="4732020" y="2872740"/>
            <a:ext cx="228600" cy="228600"/>
          </a:xfrm>
          <a:prstGeom prst="chord">
            <a:avLst>
              <a:gd name="adj1" fmla="val 6444352"/>
              <a:gd name="adj2" fmla="val 6302526"/>
            </a:avLst>
          </a:prstGeom>
          <a:solidFill>
            <a:schemeClr val="bg1"/>
          </a:solidFill>
          <a:ln w="12700" cap="flat" cmpd="sng" algn="ctr">
            <a:no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68" name="Rectangle 67"/>
          <p:cNvSpPr/>
          <p:nvPr/>
        </p:nvSpPr>
        <p:spPr bwMode="auto">
          <a:xfrm>
            <a:off x="3366135" y="2417445"/>
            <a:ext cx="36576" cy="74295"/>
          </a:xfrm>
          <a:prstGeom prst="rect">
            <a:avLst/>
          </a:prstGeom>
          <a:solidFill>
            <a:schemeClr val="bg1"/>
          </a:solidFill>
          <a:ln w="0" cap="flat" cmpd="sng" algn="ctr">
            <a:solidFill>
              <a:schemeClr val="bg2"/>
            </a:solidFill>
            <a:prstDash val="solid"/>
            <a:round/>
            <a:headEnd type="none" w="lg" len="med"/>
            <a:tailEnd type="none" w="lg"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58" name="Rectangle 5" descr="Cork"/>
          <p:cNvSpPr>
            <a:spLocks noChangeArrowheads="1"/>
          </p:cNvSpPr>
          <p:nvPr/>
        </p:nvSpPr>
        <p:spPr bwMode="auto">
          <a:xfrm>
            <a:off x="1729019" y="4765637"/>
            <a:ext cx="1444488" cy="720763"/>
          </a:xfrm>
          <a:prstGeom prst="rect">
            <a:avLst/>
          </a:prstGeom>
          <a:solidFill>
            <a:schemeClr val="accent3"/>
          </a:solidFill>
          <a:ln w="12700">
            <a:noFill/>
            <a:miter lim="800000"/>
            <a:headEnd type="none" w="sm" len="sm"/>
            <a:tailEnd type="none" w="med" len="sm"/>
          </a:ln>
          <a:effectLst/>
        </p:spPr>
        <p:txBody>
          <a:bodyPr wrap="none" anchor="ctr"/>
          <a:lstStyle/>
          <a:p>
            <a:pPr algn="ctr"/>
            <a:endParaRPr lang="en-US" b="0" dirty="0">
              <a:solidFill>
                <a:schemeClr val="bg2"/>
              </a:solidFill>
              <a:latin typeface="Book Antiqua" pitchFamily="18" charset="0"/>
            </a:endParaRPr>
          </a:p>
        </p:txBody>
      </p:sp>
      <p:pic>
        <p:nvPicPr>
          <p:cNvPr id="48" name="Picture 3">
            <a:hlinkClick r:id="rId4" action="ppaction://hlinksldjump"/>
          </p:cNvPr>
          <p:cNvPicPr>
            <a:picLocks noChangeAspect="1" noChangeArrowheads="1"/>
          </p:cNvPicPr>
          <p:nvPr/>
        </p:nvPicPr>
        <p:blipFill rotWithShape="1">
          <a:blip r:embed="rId5"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2000" fill="hold"/>
                                        <p:tgtEl>
                                          <p:spTgt spid="8"/>
                                        </p:tgtEl>
                                        <p:attrNameLst>
                                          <p:attrName>r</p:attrName>
                                        </p:attrNameLst>
                                      </p:cBhvr>
                                    </p:animRot>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3000"/>
                            </p:stCondLst>
                            <p:childTnLst>
                              <p:par>
                                <p:cTn id="12" presetID="8" presetClass="emph" presetSubtype="0" fill="hold" nodeType="afterEffect">
                                  <p:stCondLst>
                                    <p:cond delay="0"/>
                                  </p:stCondLst>
                                  <p:childTnLst>
                                    <p:animRot by="-5400000">
                                      <p:cBhvr>
                                        <p:cTn id="13" dur="2000" fill="hold"/>
                                        <p:tgtEl>
                                          <p:spTgt spid="8"/>
                                        </p:tgtEl>
                                        <p:attrNameLst>
                                          <p:attrName>r</p:attrName>
                                        </p:attrNameLst>
                                      </p:cBhvr>
                                    </p:animRot>
                                  </p:childTnLst>
                                </p:cTn>
                              </p:par>
                              <p:par>
                                <p:cTn id="14" presetID="22" presetClass="entr" presetSubtype="8"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5000"/>
                            </p:stCondLst>
                            <p:childTnLst>
                              <p:par>
                                <p:cTn id="21" presetID="22" presetClass="entr" presetSubtype="1"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1000"/>
                                        <p:tgtEl>
                                          <p:spTgt spid="5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7" grpId="0" animBg="1"/>
      <p:bldP spid="49" grpId="0" animBg="1"/>
      <p:bldP spid="5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Backwash of Stacked Rapid Sand Filter – Pilot Scale</a:t>
            </a:r>
            <a:endParaRPr lang="en-US" dirty="0"/>
          </a:p>
        </p:txBody>
      </p:sp>
    </p:spTree>
    <p:controls>
      <p:control spid="1147906" name="ShockwaveFlash1" r:id="rId2" imgW="9142857" imgH="6857143"/>
    </p:controls>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08994" name="Picture 2" descr="https://lh6.googleusercontent.com/-ZqdgLUzAgKU/Tn0Ej7cF_II/AAAAAAAAi70/b5ACWbOmtGI/s800/100_054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13090" name="Picture 2" descr="https://lh5.googleusercontent.com/-mhHeKVeTc34/Tn0FvExT6aI/AAAAAAAAi70/ozsVsC5m0Lg/s800/100_056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15138" name="Picture 2" descr="https://lh5.googleusercontent.com/-oqwNStlyRYw/To99K3mOkwI/AAAAAAAAjDg/yNf7v3V8wFg/s800/100_07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14114" name="Picture 2" descr="https://lh3.googleusercontent.com/-2yAM2llEh0o/To96xKELf4I/AAAAAAAAjBo/WjGveIFJtPw/s800/100_06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16164" name="Picture 4" descr="https://lh4.googleusercontent.com/-Zu5jz8p9cCA/To9-zQT7ubI/AAAAAAAAjEw/PbtHcaVcQro/s800/100_072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17186" name="Picture 2" descr="https://lh5.googleusercontent.com/-5D4gou65yNg/To-AaNDJdEI/AAAAAAAAjGA/5etJy0uLSGE/s800/100_074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3">
            <a:hlinkClick r:id="rId3" action="ppaction://hlinksldjump"/>
          </p:cNvPr>
          <p:cNvPicPr>
            <a:picLocks noChangeAspect="1" noChangeArrowheads="1"/>
          </p:cNvPicPr>
          <p:nvPr/>
        </p:nvPicPr>
        <p:blipFill rotWithShape="1">
          <a:blip r:embed="rId4" cstate="print">
            <a:clrChange>
              <a:clrFrom>
                <a:srgbClr val="E6E6E6"/>
              </a:clrFrom>
              <a:clrTo>
                <a:srgbClr val="E6E6E6">
                  <a:alpha val="0"/>
                </a:srgbClr>
              </a:clrTo>
            </a:clrChange>
            <a:extLst>
              <a:ext uri="{28A0092B-C50C-407E-A947-70E740481C1C}">
                <a14:useLocalDpi xmlns="" xmlns:a14="http://schemas.microsoft.com/office/drawing/2010/main" val="0"/>
              </a:ext>
            </a:extLst>
          </a:blip>
          <a:srcRect l="19328" t="16455" r="32372" b="23013"/>
          <a:stretch/>
        </p:blipFill>
        <p:spPr bwMode="auto">
          <a:xfrm>
            <a:off x="8726662" y="6468202"/>
            <a:ext cx="417338" cy="389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Lectures">
  <a:themeElements>
    <a:clrScheme name="Classroom">
      <a:dk1>
        <a:srgbClr val="000000"/>
      </a:dk1>
      <a:lt1>
        <a:srgbClr val="FFFFFF"/>
      </a:lt1>
      <a:dk2>
        <a:srgbClr val="00005A"/>
      </a:dk2>
      <a:lt2>
        <a:srgbClr val="810000"/>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1_AguaClara the road">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lg" len="med"/>
          <a:tailEnd type="none" w="lg"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entury Gothic" pitchFamily="34"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lg" len="med"/>
          <a:tailEnd type="none" w="lg" len="me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entury Gothic" pitchFamily="34" charset="0"/>
            <a:cs typeface="Arial" charset="0"/>
          </a:defRPr>
        </a:defPPr>
      </a:lstStyle>
    </a:ln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1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2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3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4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5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Monroe's Lectures">
  <a:themeElements>
    <a:clrScheme name="Classroom">
      <a:dk1>
        <a:srgbClr val="000000"/>
      </a:dk1>
      <a:lt1>
        <a:srgbClr val="FFFFFF"/>
      </a:lt1>
      <a:dk2>
        <a:srgbClr val="00005A"/>
      </a:dk2>
      <a:lt2>
        <a:srgbClr val="12037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teach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2"/>
          </a:solidFill>
          <a:prstDash val="solid"/>
          <a:round/>
          <a:headEnd type="none" w="lg" len="med"/>
          <a:tailEnd type="none" w="lg"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chemeClr val="bg2"/>
          </a:solidFill>
          <a:prstDash val="solid"/>
          <a:round/>
          <a:headEnd type="none" w="lg" len="med"/>
          <a:tailEnd type="none" w="lg"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aching 1">
        <a:dk1>
          <a:srgbClr val="000000"/>
        </a:dk1>
        <a:lt1>
          <a:srgbClr val="FFFFFF"/>
        </a:lt1>
        <a:dk2>
          <a:srgbClr val="000000"/>
        </a:dk2>
        <a:lt2>
          <a:srgbClr val="FFFFFF"/>
        </a:lt2>
        <a:accent1>
          <a:srgbClr val="969696"/>
        </a:accent1>
        <a:accent2>
          <a:srgbClr val="C0C0C0"/>
        </a:accent2>
        <a:accent3>
          <a:srgbClr val="FFFFFF"/>
        </a:accent3>
        <a:accent4>
          <a:srgbClr val="000000"/>
        </a:accent4>
        <a:accent5>
          <a:srgbClr val="C9C9C9"/>
        </a:accent5>
        <a:accent6>
          <a:srgbClr val="AEAEAE"/>
        </a:accent6>
        <a:hlink>
          <a:srgbClr val="EAEAEA"/>
        </a:hlink>
        <a:folHlink>
          <a:srgbClr val="000000"/>
        </a:folHlink>
      </a:clrScheme>
      <a:clrMap bg1="lt1" tx1="dk1" bg2="lt2" tx2="dk2" accent1="accent1" accent2="accent2" accent3="accent3" accent4="accent4" accent5="accent5" accent6="accent6" hlink="hlink" folHlink="folHlink"/>
    </a:extraClrScheme>
    <a:extraClrScheme>
      <a:clrScheme name="teaching 2">
        <a:dk1>
          <a:srgbClr val="000000"/>
        </a:dk1>
        <a:lt1>
          <a:srgbClr val="FFFFFF"/>
        </a:lt1>
        <a:dk2>
          <a:srgbClr val="003225"/>
        </a:dk2>
        <a:lt2>
          <a:srgbClr val="85FFBC"/>
        </a:lt2>
        <a:accent1>
          <a:srgbClr val="FA3A57"/>
        </a:accent1>
        <a:accent2>
          <a:srgbClr val="FBA305"/>
        </a:accent2>
        <a:accent3>
          <a:srgbClr val="AAADAC"/>
        </a:accent3>
        <a:accent4>
          <a:srgbClr val="DADADA"/>
        </a:accent4>
        <a:accent5>
          <a:srgbClr val="FCAEB4"/>
        </a:accent5>
        <a:accent6>
          <a:srgbClr val="E39304"/>
        </a:accent6>
        <a:hlink>
          <a:srgbClr val="3DA3FF"/>
        </a:hlink>
        <a:folHlink>
          <a:srgbClr val="FFFF00"/>
        </a:folHlink>
      </a:clrScheme>
      <a:clrMap bg1="dk2" tx1="lt1" bg2="dk1" tx2="lt2" accent1="accent1" accent2="accent2" accent3="accent3" accent4="accent4" accent5="accent5" accent6="accent6" hlink="hlink" folHlink="folHlink"/>
    </a:extraClrScheme>
    <a:extraClrScheme>
      <a:clrScheme name="teaching 3">
        <a:dk1>
          <a:srgbClr val="000000"/>
        </a:dk1>
        <a:lt1>
          <a:srgbClr val="FFFFFF"/>
        </a:lt1>
        <a:dk2>
          <a:srgbClr val="000044"/>
        </a:dk2>
        <a:lt2>
          <a:srgbClr val="FBBFF4"/>
        </a:lt2>
        <a:accent1>
          <a:srgbClr val="BC3C48"/>
        </a:accent1>
        <a:accent2>
          <a:srgbClr val="FF00FF"/>
        </a:accent2>
        <a:accent3>
          <a:srgbClr val="AAAAB0"/>
        </a:accent3>
        <a:accent4>
          <a:srgbClr val="DADADA"/>
        </a:accent4>
        <a:accent5>
          <a:srgbClr val="DAAFB1"/>
        </a:accent5>
        <a:accent6>
          <a:srgbClr val="E700E7"/>
        </a:accent6>
        <a:hlink>
          <a:srgbClr val="0000FF"/>
        </a:hlink>
        <a:folHlink>
          <a:srgbClr val="FFFF00"/>
        </a:folHlink>
      </a:clrScheme>
      <a:clrMap bg1="dk2" tx1="lt1" bg2="dk1" tx2="lt2" accent1="accent1" accent2="accent2" accent3="accent3" accent4="accent4" accent5="accent5" accent6="accent6" hlink="hlink" folHlink="folHlink"/>
    </a:extraClrScheme>
    <a:extraClrScheme>
      <a:clrScheme name="teaching 4">
        <a:dk1>
          <a:srgbClr val="000000"/>
        </a:dk1>
        <a:lt1>
          <a:srgbClr val="F8F8F8"/>
        </a:lt1>
        <a:dk2>
          <a:srgbClr val="2A002A"/>
        </a:dk2>
        <a:lt2>
          <a:srgbClr val="FFC9FF"/>
        </a:lt2>
        <a:accent1>
          <a:srgbClr val="CB9661"/>
        </a:accent1>
        <a:accent2>
          <a:srgbClr val="90F4B8"/>
        </a:accent2>
        <a:accent3>
          <a:srgbClr val="ACAAAC"/>
        </a:accent3>
        <a:accent4>
          <a:srgbClr val="D4D4D4"/>
        </a:accent4>
        <a:accent5>
          <a:srgbClr val="E2C9B7"/>
        </a:accent5>
        <a:accent6>
          <a:srgbClr val="82DDA6"/>
        </a:accent6>
        <a:hlink>
          <a:srgbClr val="0000FF"/>
        </a:hlink>
        <a:folHlink>
          <a:srgbClr val="FFFF00"/>
        </a:folHlink>
      </a:clrScheme>
      <a:clrMap bg1="dk2" tx1="lt1" bg2="dk1" tx2="lt2" accent1="accent1" accent2="accent2" accent3="accent3" accent4="accent4" accent5="accent5" accent6="accent6" hlink="hlink" folHlink="folHlink"/>
    </a:extraClrScheme>
    <a:extraClrScheme>
      <a:clrScheme name="teaching 5">
        <a:dk1>
          <a:srgbClr val="000000"/>
        </a:dk1>
        <a:lt1>
          <a:srgbClr val="FFFFFF"/>
        </a:lt1>
        <a:dk2>
          <a:srgbClr val="000000"/>
        </a:dk2>
        <a:lt2>
          <a:srgbClr val="FFFFFF"/>
        </a:lt2>
        <a:accent1>
          <a:srgbClr val="5F5F5F"/>
        </a:accent1>
        <a:accent2>
          <a:srgbClr val="808080"/>
        </a:accent2>
        <a:accent3>
          <a:srgbClr val="FFFFFF"/>
        </a:accent3>
        <a:accent4>
          <a:srgbClr val="000000"/>
        </a:accent4>
        <a:accent5>
          <a:srgbClr val="B6B6B6"/>
        </a:accent5>
        <a:accent6>
          <a:srgbClr val="737373"/>
        </a:accent6>
        <a:hlink>
          <a:srgbClr val="B2B2B2"/>
        </a:hlink>
        <a:folHlink>
          <a:srgbClr val="FFFFFF"/>
        </a:folHlink>
      </a:clrScheme>
      <a:clrMap bg1="lt1" tx1="dk1" bg2="lt2" tx2="dk2" accent1="accent1" accent2="accent2" accent3="accent3" accent4="accent4" accent5="accent5" accent6="accent6" hlink="hlink" folHlink="folHlink"/>
    </a:extraClrScheme>
    <a:extraClrScheme>
      <a:clrScheme name="teaching 6">
        <a:dk1>
          <a:srgbClr val="663300"/>
        </a:dk1>
        <a:lt1>
          <a:srgbClr val="FFFFFF"/>
        </a:lt1>
        <a:dk2>
          <a:srgbClr val="85FFBC"/>
        </a:dk2>
        <a:lt2>
          <a:srgbClr val="000000"/>
        </a:lt2>
        <a:accent1>
          <a:srgbClr val="FA3A57"/>
        </a:accent1>
        <a:accent2>
          <a:srgbClr val="FBA305"/>
        </a:accent2>
        <a:accent3>
          <a:srgbClr val="FFFFFF"/>
        </a:accent3>
        <a:accent4>
          <a:srgbClr val="562A00"/>
        </a:accent4>
        <a:accent5>
          <a:srgbClr val="FCAEB4"/>
        </a:accent5>
        <a:accent6>
          <a:srgbClr val="E39304"/>
        </a:accent6>
        <a:hlink>
          <a:srgbClr val="3DA3FF"/>
        </a:hlink>
        <a:folHlink>
          <a:srgbClr val="FFFF00"/>
        </a:folHlink>
      </a:clrScheme>
      <a:clrMap bg1="lt1" tx1="dk1" bg2="lt2" tx2="dk2" accent1="accent1" accent2="accent2" accent3="accent3" accent4="accent4" accent5="accent5" accent6="accent6" hlink="hlink" folHlink="folHlink"/>
    </a:extraClrScheme>
    <a:extraClrScheme>
      <a:clrScheme name="teaching 7">
        <a:dk1>
          <a:srgbClr val="663300"/>
        </a:dk1>
        <a:lt1>
          <a:srgbClr val="FFFFFF"/>
        </a:lt1>
        <a:dk2>
          <a:srgbClr val="003A1A"/>
        </a:dk2>
        <a:lt2>
          <a:srgbClr val="000000"/>
        </a:lt2>
        <a:accent1>
          <a:srgbClr val="F14343"/>
        </a:accent1>
        <a:accent2>
          <a:srgbClr val="FBA305"/>
        </a:accent2>
        <a:accent3>
          <a:srgbClr val="FFFFFF"/>
        </a:accent3>
        <a:accent4>
          <a:srgbClr val="562A00"/>
        </a:accent4>
        <a:accent5>
          <a:srgbClr val="F7B0B0"/>
        </a:accent5>
        <a:accent6>
          <a:srgbClr val="E39304"/>
        </a:accent6>
        <a:hlink>
          <a:srgbClr val="7E69FF"/>
        </a:hlink>
        <a:folHlink>
          <a:srgbClr val="AC00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6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7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8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9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1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Monroe's Lectures">
  <a:themeElements>
    <a:clrScheme name="Classroom">
      <a:dk1>
        <a:srgbClr val="000000"/>
      </a:dk1>
      <a:lt1>
        <a:srgbClr val="FFFFFF"/>
      </a:lt1>
      <a:dk2>
        <a:srgbClr val="00005A"/>
      </a:dk2>
      <a:lt2>
        <a:srgbClr val="12037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teach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2"/>
          </a:solidFill>
          <a:prstDash val="solid"/>
          <a:round/>
          <a:headEnd type="none" w="lg" len="med"/>
          <a:tailEnd type="none" w="lg"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solidFill>
            <a:schemeClr val="bg2"/>
          </a:solidFill>
          <a:prstDash val="solid"/>
          <a:round/>
          <a:headEnd type="none" w="lg" len="med"/>
          <a:tailEnd type="none" w="lg"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aching 1">
        <a:dk1>
          <a:srgbClr val="000000"/>
        </a:dk1>
        <a:lt1>
          <a:srgbClr val="FFFFFF"/>
        </a:lt1>
        <a:dk2>
          <a:srgbClr val="000000"/>
        </a:dk2>
        <a:lt2>
          <a:srgbClr val="FFFFFF"/>
        </a:lt2>
        <a:accent1>
          <a:srgbClr val="969696"/>
        </a:accent1>
        <a:accent2>
          <a:srgbClr val="C0C0C0"/>
        </a:accent2>
        <a:accent3>
          <a:srgbClr val="FFFFFF"/>
        </a:accent3>
        <a:accent4>
          <a:srgbClr val="000000"/>
        </a:accent4>
        <a:accent5>
          <a:srgbClr val="C9C9C9"/>
        </a:accent5>
        <a:accent6>
          <a:srgbClr val="AEAEAE"/>
        </a:accent6>
        <a:hlink>
          <a:srgbClr val="EAEAEA"/>
        </a:hlink>
        <a:folHlink>
          <a:srgbClr val="000000"/>
        </a:folHlink>
      </a:clrScheme>
      <a:clrMap bg1="lt1" tx1="dk1" bg2="lt2" tx2="dk2" accent1="accent1" accent2="accent2" accent3="accent3" accent4="accent4" accent5="accent5" accent6="accent6" hlink="hlink" folHlink="folHlink"/>
    </a:extraClrScheme>
    <a:extraClrScheme>
      <a:clrScheme name="teaching 2">
        <a:dk1>
          <a:srgbClr val="000000"/>
        </a:dk1>
        <a:lt1>
          <a:srgbClr val="FFFFFF"/>
        </a:lt1>
        <a:dk2>
          <a:srgbClr val="003225"/>
        </a:dk2>
        <a:lt2>
          <a:srgbClr val="85FFBC"/>
        </a:lt2>
        <a:accent1>
          <a:srgbClr val="FA3A57"/>
        </a:accent1>
        <a:accent2>
          <a:srgbClr val="FBA305"/>
        </a:accent2>
        <a:accent3>
          <a:srgbClr val="AAADAC"/>
        </a:accent3>
        <a:accent4>
          <a:srgbClr val="DADADA"/>
        </a:accent4>
        <a:accent5>
          <a:srgbClr val="FCAEB4"/>
        </a:accent5>
        <a:accent6>
          <a:srgbClr val="E39304"/>
        </a:accent6>
        <a:hlink>
          <a:srgbClr val="3DA3FF"/>
        </a:hlink>
        <a:folHlink>
          <a:srgbClr val="FFFF00"/>
        </a:folHlink>
      </a:clrScheme>
      <a:clrMap bg1="dk2" tx1="lt1" bg2="dk1" tx2="lt2" accent1="accent1" accent2="accent2" accent3="accent3" accent4="accent4" accent5="accent5" accent6="accent6" hlink="hlink" folHlink="folHlink"/>
    </a:extraClrScheme>
    <a:extraClrScheme>
      <a:clrScheme name="teaching 3">
        <a:dk1>
          <a:srgbClr val="000000"/>
        </a:dk1>
        <a:lt1>
          <a:srgbClr val="FFFFFF"/>
        </a:lt1>
        <a:dk2>
          <a:srgbClr val="000044"/>
        </a:dk2>
        <a:lt2>
          <a:srgbClr val="FBBFF4"/>
        </a:lt2>
        <a:accent1>
          <a:srgbClr val="BC3C48"/>
        </a:accent1>
        <a:accent2>
          <a:srgbClr val="FF00FF"/>
        </a:accent2>
        <a:accent3>
          <a:srgbClr val="AAAAB0"/>
        </a:accent3>
        <a:accent4>
          <a:srgbClr val="DADADA"/>
        </a:accent4>
        <a:accent5>
          <a:srgbClr val="DAAFB1"/>
        </a:accent5>
        <a:accent6>
          <a:srgbClr val="E700E7"/>
        </a:accent6>
        <a:hlink>
          <a:srgbClr val="0000FF"/>
        </a:hlink>
        <a:folHlink>
          <a:srgbClr val="FFFF00"/>
        </a:folHlink>
      </a:clrScheme>
      <a:clrMap bg1="dk2" tx1="lt1" bg2="dk1" tx2="lt2" accent1="accent1" accent2="accent2" accent3="accent3" accent4="accent4" accent5="accent5" accent6="accent6" hlink="hlink" folHlink="folHlink"/>
    </a:extraClrScheme>
    <a:extraClrScheme>
      <a:clrScheme name="teaching 4">
        <a:dk1>
          <a:srgbClr val="000000"/>
        </a:dk1>
        <a:lt1>
          <a:srgbClr val="F8F8F8"/>
        </a:lt1>
        <a:dk2>
          <a:srgbClr val="2A002A"/>
        </a:dk2>
        <a:lt2>
          <a:srgbClr val="FFC9FF"/>
        </a:lt2>
        <a:accent1>
          <a:srgbClr val="CB9661"/>
        </a:accent1>
        <a:accent2>
          <a:srgbClr val="90F4B8"/>
        </a:accent2>
        <a:accent3>
          <a:srgbClr val="ACAAAC"/>
        </a:accent3>
        <a:accent4>
          <a:srgbClr val="D4D4D4"/>
        </a:accent4>
        <a:accent5>
          <a:srgbClr val="E2C9B7"/>
        </a:accent5>
        <a:accent6>
          <a:srgbClr val="82DDA6"/>
        </a:accent6>
        <a:hlink>
          <a:srgbClr val="0000FF"/>
        </a:hlink>
        <a:folHlink>
          <a:srgbClr val="FFFF00"/>
        </a:folHlink>
      </a:clrScheme>
      <a:clrMap bg1="dk2" tx1="lt1" bg2="dk1" tx2="lt2" accent1="accent1" accent2="accent2" accent3="accent3" accent4="accent4" accent5="accent5" accent6="accent6" hlink="hlink" folHlink="folHlink"/>
    </a:extraClrScheme>
    <a:extraClrScheme>
      <a:clrScheme name="teaching 5">
        <a:dk1>
          <a:srgbClr val="000000"/>
        </a:dk1>
        <a:lt1>
          <a:srgbClr val="FFFFFF"/>
        </a:lt1>
        <a:dk2>
          <a:srgbClr val="000000"/>
        </a:dk2>
        <a:lt2>
          <a:srgbClr val="FFFFFF"/>
        </a:lt2>
        <a:accent1>
          <a:srgbClr val="5F5F5F"/>
        </a:accent1>
        <a:accent2>
          <a:srgbClr val="808080"/>
        </a:accent2>
        <a:accent3>
          <a:srgbClr val="FFFFFF"/>
        </a:accent3>
        <a:accent4>
          <a:srgbClr val="000000"/>
        </a:accent4>
        <a:accent5>
          <a:srgbClr val="B6B6B6"/>
        </a:accent5>
        <a:accent6>
          <a:srgbClr val="737373"/>
        </a:accent6>
        <a:hlink>
          <a:srgbClr val="B2B2B2"/>
        </a:hlink>
        <a:folHlink>
          <a:srgbClr val="FFFFFF"/>
        </a:folHlink>
      </a:clrScheme>
      <a:clrMap bg1="lt1" tx1="dk1" bg2="lt2" tx2="dk2" accent1="accent1" accent2="accent2" accent3="accent3" accent4="accent4" accent5="accent5" accent6="accent6" hlink="hlink" folHlink="folHlink"/>
    </a:extraClrScheme>
    <a:extraClrScheme>
      <a:clrScheme name="teaching 6">
        <a:dk1>
          <a:srgbClr val="663300"/>
        </a:dk1>
        <a:lt1>
          <a:srgbClr val="FFFFFF"/>
        </a:lt1>
        <a:dk2>
          <a:srgbClr val="85FFBC"/>
        </a:dk2>
        <a:lt2>
          <a:srgbClr val="000000"/>
        </a:lt2>
        <a:accent1>
          <a:srgbClr val="FA3A57"/>
        </a:accent1>
        <a:accent2>
          <a:srgbClr val="FBA305"/>
        </a:accent2>
        <a:accent3>
          <a:srgbClr val="FFFFFF"/>
        </a:accent3>
        <a:accent4>
          <a:srgbClr val="562A00"/>
        </a:accent4>
        <a:accent5>
          <a:srgbClr val="FCAEB4"/>
        </a:accent5>
        <a:accent6>
          <a:srgbClr val="E39304"/>
        </a:accent6>
        <a:hlink>
          <a:srgbClr val="3DA3FF"/>
        </a:hlink>
        <a:folHlink>
          <a:srgbClr val="FFFF00"/>
        </a:folHlink>
      </a:clrScheme>
      <a:clrMap bg1="lt1" tx1="dk1" bg2="lt2" tx2="dk2" accent1="accent1" accent2="accent2" accent3="accent3" accent4="accent4" accent5="accent5" accent6="accent6" hlink="hlink" folHlink="folHlink"/>
    </a:extraClrScheme>
    <a:extraClrScheme>
      <a:clrScheme name="teaching 7">
        <a:dk1>
          <a:srgbClr val="663300"/>
        </a:dk1>
        <a:lt1>
          <a:srgbClr val="FFFFFF"/>
        </a:lt1>
        <a:dk2>
          <a:srgbClr val="003A1A"/>
        </a:dk2>
        <a:lt2>
          <a:srgbClr val="000000"/>
        </a:lt2>
        <a:accent1>
          <a:srgbClr val="F14343"/>
        </a:accent1>
        <a:accent2>
          <a:srgbClr val="FBA305"/>
        </a:accent2>
        <a:accent3>
          <a:srgbClr val="FFFFFF"/>
        </a:accent3>
        <a:accent4>
          <a:srgbClr val="562A00"/>
        </a:accent4>
        <a:accent5>
          <a:srgbClr val="F7B0B0"/>
        </a:accent5>
        <a:accent6>
          <a:srgbClr val="E39304"/>
        </a:accent6>
        <a:hlink>
          <a:srgbClr val="7E69FF"/>
        </a:hlink>
        <a:folHlink>
          <a:srgbClr val="AC00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2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AguaClara">
  <a:themeElements>
    <a:clrScheme name="classroom">
      <a:dk1>
        <a:srgbClr val="000000"/>
      </a:dk1>
      <a:lt1>
        <a:srgbClr val="FFFFFF"/>
      </a:lt1>
      <a:dk2>
        <a:srgbClr val="00005A"/>
      </a:dk2>
      <a:lt2>
        <a:srgbClr val="FFFFFF"/>
      </a:lt2>
      <a:accent1>
        <a:srgbClr val="0300BE"/>
      </a:accent1>
      <a:accent2>
        <a:srgbClr val="FBA305"/>
      </a:accent2>
      <a:accent3>
        <a:srgbClr val="3399FF"/>
      </a:accent3>
      <a:accent4>
        <a:srgbClr val="AC0000"/>
      </a:accent4>
      <a:accent5>
        <a:srgbClr val="F7B0B0"/>
      </a:accent5>
      <a:accent6>
        <a:srgbClr val="E39304"/>
      </a:accent6>
      <a:hlink>
        <a:srgbClr val="678EFD"/>
      </a:hlink>
      <a:folHlink>
        <a:srgbClr val="AC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mn-lt"/>
          </a:defRPr>
        </a:defPPr>
      </a:lstStyle>
    </a:txDef>
  </a:objectDefaults>
  <a:extraClrSchemeLst>
    <a:extraClrScheme>
      <a:clrScheme name="1_AguaClara the ro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guaClara the ro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guaClara the road 3">
        <a:dk1>
          <a:srgbClr val="000000"/>
        </a:dk1>
        <a:lt1>
          <a:srgbClr val="FFFFFF"/>
        </a:lt1>
        <a:dk2>
          <a:srgbClr val="000000"/>
        </a:dk2>
        <a:lt2>
          <a:srgbClr val="969696"/>
        </a:lt2>
        <a:accent1>
          <a:srgbClr val="FF3300"/>
        </a:accent1>
        <a:accent2>
          <a:srgbClr val="FF9900"/>
        </a:accent2>
        <a:accent3>
          <a:srgbClr val="FFFFFF"/>
        </a:accent3>
        <a:accent4>
          <a:srgbClr val="000000"/>
        </a:accent4>
        <a:accent5>
          <a:srgbClr val="FFADAA"/>
        </a:accent5>
        <a:accent6>
          <a:srgbClr val="E78A00"/>
        </a:accent6>
        <a:hlink>
          <a:srgbClr val="3366FF"/>
        </a:hlink>
        <a:folHlink>
          <a:srgbClr val="A50021"/>
        </a:folHlink>
      </a:clrScheme>
      <a:clrMap bg1="lt1" tx1="dk1" bg2="lt2" tx2="dk2" accent1="accent1" accent2="accent2" accent3="accent3" accent4="accent4" accent5="accent5" accent6="accent6" hlink="hlink" folHlink="folHlink"/>
    </a:extraClrScheme>
    <a:extraClrScheme>
      <a:clrScheme name="1_AguaClara the road 4">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FFFFFF"/>
        </a:folHlink>
      </a:clrScheme>
      <a:clrMap bg1="lt1" tx1="dk1" bg2="lt2" tx2="dk2" accent1="accent1" accent2="accent2" accent3="accent3" accent4="accent4" accent5="accent5" accent6="accent6" hlink="hlink" folHlink="folHlink"/>
    </a:extraClrScheme>
    <a:extraClrScheme>
      <a:clrScheme name="1_AguaClara the road 5">
        <a:dk1>
          <a:srgbClr val="000000"/>
        </a:dk1>
        <a:lt1>
          <a:srgbClr val="FFFFFF"/>
        </a:lt1>
        <a:dk2>
          <a:srgbClr val="000000"/>
        </a:dk2>
        <a:lt2>
          <a:srgbClr val="969696"/>
        </a:lt2>
        <a:accent1>
          <a:srgbClr val="080808"/>
        </a:accent1>
        <a:accent2>
          <a:srgbClr val="777777"/>
        </a:accent2>
        <a:accent3>
          <a:srgbClr val="FFFFFF"/>
        </a:accent3>
        <a:accent4>
          <a:srgbClr val="000000"/>
        </a:accent4>
        <a:accent5>
          <a:srgbClr val="AAAAAA"/>
        </a:accent5>
        <a:accent6>
          <a:srgbClr val="6B6B6B"/>
        </a:accent6>
        <a:hlink>
          <a:srgbClr val="C0C0C0"/>
        </a:hlink>
        <a:folHlink>
          <a:srgbClr val="000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Lectures</Template>
  <TotalTime>51326</TotalTime>
  <Words>2969</Words>
  <Application>Microsoft Office PowerPoint</Application>
  <PresentationFormat>On-screen Show (4:3)</PresentationFormat>
  <Paragraphs>625</Paragraphs>
  <Slides>99</Slides>
  <Notes>76</Notes>
  <HiddenSlides>0</HiddenSlides>
  <MMClips>0</MMClips>
  <ScaleCrop>false</ScaleCrop>
  <HeadingPairs>
    <vt:vector size="8" baseType="variant">
      <vt:variant>
        <vt:lpstr>Fonts Used</vt:lpstr>
      </vt:variant>
      <vt:variant>
        <vt:i4>11</vt:i4>
      </vt:variant>
      <vt:variant>
        <vt:lpstr>Theme</vt:lpstr>
      </vt:variant>
      <vt:variant>
        <vt:i4>46</vt:i4>
      </vt:variant>
      <vt:variant>
        <vt:lpstr>Embedded OLE Servers</vt:lpstr>
      </vt:variant>
      <vt:variant>
        <vt:i4>3</vt:i4>
      </vt:variant>
      <vt:variant>
        <vt:lpstr>Slide Titles</vt:lpstr>
      </vt:variant>
      <vt:variant>
        <vt:i4>99</vt:i4>
      </vt:variant>
    </vt:vector>
  </HeadingPairs>
  <TitlesOfParts>
    <vt:vector size="159" baseType="lpstr">
      <vt:lpstr>Arial</vt:lpstr>
      <vt:lpstr>Times New Roman</vt:lpstr>
      <vt:lpstr>Wingdings</vt:lpstr>
      <vt:lpstr>Calibri</vt:lpstr>
      <vt:lpstr>Book Antiqua</vt:lpstr>
      <vt:lpstr>Monotype Sorts</vt:lpstr>
      <vt:lpstr>Symbol</vt:lpstr>
      <vt:lpstr>MT Extra</vt:lpstr>
      <vt:lpstr>Times</vt:lpstr>
      <vt:lpstr>Century Gothic</vt:lpstr>
      <vt:lpstr>Candara</vt:lpstr>
      <vt:lpstr>Lectures</vt:lpstr>
      <vt:lpstr>AguaClara</vt:lpstr>
      <vt:lpstr>1_AguaClara</vt:lpstr>
      <vt:lpstr>2_AguaClara</vt:lpstr>
      <vt:lpstr>3_AguaClara</vt:lpstr>
      <vt:lpstr>4_AguaClara</vt:lpstr>
      <vt:lpstr>5_AguaClara</vt:lpstr>
      <vt:lpstr>6_AguaClara</vt:lpstr>
      <vt:lpstr>7_AguaClara</vt:lpstr>
      <vt:lpstr>8_AguaClara</vt:lpstr>
      <vt:lpstr>9_AguaClara</vt:lpstr>
      <vt:lpstr>10_AguaClara</vt:lpstr>
      <vt:lpstr>11_AguaClara</vt:lpstr>
      <vt:lpstr>12_AguaClara</vt:lpstr>
      <vt:lpstr>13_AguaClara</vt:lpstr>
      <vt:lpstr>14_AguaClara</vt:lpstr>
      <vt:lpstr>15_AguaClara</vt:lpstr>
      <vt:lpstr>16_AguaClara</vt:lpstr>
      <vt:lpstr>17_AguaClara</vt:lpstr>
      <vt:lpstr>18_AguaClara</vt:lpstr>
      <vt:lpstr>19_AguaClara</vt:lpstr>
      <vt:lpstr>20_AguaClara</vt:lpstr>
      <vt:lpstr>21_AguaClara</vt:lpstr>
      <vt:lpstr>22_AguaClara</vt:lpstr>
      <vt:lpstr>23_AguaClara</vt:lpstr>
      <vt:lpstr>24_AguaClara</vt:lpstr>
      <vt:lpstr>25_AguaClara</vt:lpstr>
      <vt:lpstr>26_AguaClara</vt:lpstr>
      <vt:lpstr>27_AguaClara</vt:lpstr>
      <vt:lpstr>28_AguaClara</vt:lpstr>
      <vt:lpstr>29_AguaClara</vt:lpstr>
      <vt:lpstr>30_AguaClara</vt:lpstr>
      <vt:lpstr>31_AguaClara</vt:lpstr>
      <vt:lpstr>32_AguaClara</vt:lpstr>
      <vt:lpstr>33_AguaClara</vt:lpstr>
      <vt:lpstr>34_AguaClara</vt:lpstr>
      <vt:lpstr>35_AguaClara</vt:lpstr>
      <vt:lpstr>Monroe's Lectures</vt:lpstr>
      <vt:lpstr>36_AguaClara</vt:lpstr>
      <vt:lpstr>37_AguaClara</vt:lpstr>
      <vt:lpstr>38_AguaClara</vt:lpstr>
      <vt:lpstr>39_AguaClara</vt:lpstr>
      <vt:lpstr>40_AguaClara</vt:lpstr>
      <vt:lpstr>41_AguaClara</vt:lpstr>
      <vt:lpstr>1_Monroe's Lectures</vt:lpstr>
      <vt:lpstr>42_AguaClara</vt:lpstr>
      <vt:lpstr>Photo Editor Photo</vt:lpstr>
      <vt:lpstr>Equation</vt:lpstr>
      <vt:lpstr>Mathcad</vt:lpstr>
      <vt:lpstr>Water Treatment</vt:lpstr>
      <vt:lpstr>Reflections</vt:lpstr>
      <vt:lpstr>Simple Sorting</vt:lpstr>
      <vt:lpstr>Gravity Water Supply</vt:lpstr>
      <vt:lpstr>Slide 5</vt:lpstr>
      <vt:lpstr>Conventional Surface Water Treatment</vt:lpstr>
      <vt:lpstr>Screening</vt:lpstr>
      <vt:lpstr>Slide 8</vt:lpstr>
      <vt:lpstr>Sedimentation</vt:lpstr>
      <vt:lpstr>Sedimentation: Effect of the particle concentration</vt:lpstr>
      <vt:lpstr>How fast do particles fall in dilute suspensions?</vt:lpstr>
      <vt:lpstr>Sedimentation: Particle Terminal Fall Velocity</vt:lpstr>
      <vt:lpstr>Sphere Drag Coefficient</vt:lpstr>
      <vt:lpstr>Example Calculation of Terminal Velocity</vt:lpstr>
      <vt:lpstr>Sedimentation Isn’t Enough!</vt:lpstr>
      <vt:lpstr>Sedimentation of Small Particles?</vt:lpstr>
      <vt:lpstr>Conventional Surface Water Treatment</vt:lpstr>
      <vt:lpstr>Definitions</vt:lpstr>
      <vt:lpstr>Stages of colloid removal</vt:lpstr>
      <vt:lpstr>Aluminum Sulfate Chemistry Alum [Al2(SO4)3*14.3H2O]</vt:lpstr>
      <vt:lpstr>Coagulation Geometry </vt:lpstr>
      <vt:lpstr>Nanoglob Deposition</vt:lpstr>
      <vt:lpstr>Coagulant introduction with rapid mixing</vt:lpstr>
      <vt:lpstr>Slide 24</vt:lpstr>
      <vt:lpstr>State of the Art Flocculators</vt:lpstr>
      <vt:lpstr>Flocculation</vt:lpstr>
      <vt:lpstr>Mechanical Flocculation</vt:lpstr>
      <vt:lpstr>Hydraulic Flocculators</vt:lpstr>
      <vt:lpstr>Slide 29</vt:lpstr>
      <vt:lpstr>Velocity Gradient Flocculation</vt:lpstr>
      <vt:lpstr>Increase Velocity Gradient</vt:lpstr>
      <vt:lpstr>Flocculation Reactor Design</vt:lpstr>
      <vt:lpstr>Shear</vt:lpstr>
      <vt:lpstr>Laminar Flow Flocculator Design</vt:lpstr>
      <vt:lpstr>Laminar Flow Pipe Flocculation:  for tiny flows!</vt:lpstr>
      <vt:lpstr>Given Gq, Q and d, Find Floc Tube Length</vt:lpstr>
      <vt:lpstr>Laminar Pipe Flow</vt:lpstr>
      <vt:lpstr>Flocculation Insights</vt:lpstr>
      <vt:lpstr>Sedimentation Reactor Design</vt:lpstr>
      <vt:lpstr>Sedimentation Basin: Worst Path for Capturing Particle</vt:lpstr>
      <vt:lpstr>Sedimentation Basin: Importance of Tank Surface Area</vt:lpstr>
      <vt:lpstr>Conventional Sedimentation Basin</vt:lpstr>
      <vt:lpstr>AguaClara Sedimentation Tank: 3 Zones!</vt:lpstr>
      <vt:lpstr>Defining Capture Velocity for Plate and Tube Settlers</vt:lpstr>
      <vt:lpstr>Lamella Design Strategy</vt:lpstr>
      <vt:lpstr>Tube Settler Design</vt:lpstr>
      <vt:lpstr>AguaClara Evolution</vt:lpstr>
      <vt:lpstr>Cuatro Comunidades</vt:lpstr>
      <vt:lpstr>Brainstorm</vt:lpstr>
      <vt:lpstr>Large scale circulation and poor performance </vt:lpstr>
      <vt:lpstr>Floc escape at Agalteca (2009)</vt:lpstr>
      <vt:lpstr>Flow Straightening Tubes to Eliminate Circulation </vt:lpstr>
      <vt:lpstr>1) No floc blanket and 2) Poor capture of flocs!</vt:lpstr>
      <vt:lpstr>Floc Blankets</vt:lpstr>
      <vt:lpstr>Slide 55</vt:lpstr>
      <vt:lpstr>Slide 56</vt:lpstr>
      <vt:lpstr>Slide 57</vt:lpstr>
      <vt:lpstr>Back to the lab: Geometry matters!</vt:lpstr>
      <vt:lpstr>Floc Blanket Resuspender</vt:lpstr>
      <vt:lpstr>Floc Blanket formation</vt:lpstr>
      <vt:lpstr>Mini Sedimentation Tank</vt:lpstr>
      <vt:lpstr>Reflections on Sedimentation </vt:lpstr>
      <vt:lpstr>Conventional Surface Water Treatment</vt:lpstr>
      <vt:lpstr>Filters Galore</vt:lpstr>
      <vt:lpstr>Slow Sand Filtration</vt:lpstr>
      <vt:lpstr>Diatomaceous Earth Filters</vt:lpstr>
      <vt:lpstr>Membrane Filters</vt:lpstr>
      <vt:lpstr>Rapid Sand Filter  (Conventional US Treatment)</vt:lpstr>
      <vt:lpstr>Particle Removal Mechanisms in Filters</vt:lpstr>
      <vt:lpstr>Filter Design</vt:lpstr>
      <vt:lpstr>Backwash</vt:lpstr>
      <vt:lpstr>Ways to Improve Filtration</vt:lpstr>
      <vt:lpstr>AguaClara Stacked Rapid Sand Filtration</vt:lpstr>
      <vt:lpstr>Disinfection</vt:lpstr>
      <vt:lpstr>Disinfection Options</vt:lpstr>
      <vt:lpstr>Chlorine</vt:lpstr>
      <vt:lpstr>Chlorine Reactions</vt:lpstr>
      <vt:lpstr>EPA Pathogen Inactivation Requirements</vt:lpstr>
      <vt:lpstr>EPA Credits for Giardia Inactivation</vt:lpstr>
      <vt:lpstr>Disinfection CT Credits</vt:lpstr>
      <vt:lpstr>Ozone</vt:lpstr>
      <vt:lpstr>Removal of Dissolved Substances (1)</vt:lpstr>
      <vt:lpstr>Removal of Dissolved Substances (2)</vt:lpstr>
      <vt:lpstr>Summary</vt:lpstr>
      <vt:lpstr>Cryptosporidium Oocyst</vt:lpstr>
      <vt:lpstr>Reynolds Number Check</vt:lpstr>
      <vt:lpstr>Diatomaceous Earth</vt:lpstr>
      <vt:lpstr>Slide 88</vt:lpstr>
      <vt:lpstr>Slide 89</vt:lpstr>
      <vt:lpstr>Begin Filtration</vt:lpstr>
      <vt:lpstr>Begin Backwash</vt:lpstr>
      <vt:lpstr>End Backwash</vt:lpstr>
      <vt:lpstr>Backwash of Stacked Rapid Sand Filter – Pilot Scale</vt:lpstr>
      <vt:lpstr>Slide 94</vt:lpstr>
      <vt:lpstr>Slide 95</vt:lpstr>
      <vt:lpstr>Slide 96</vt:lpstr>
      <vt:lpstr>Slide 97</vt:lpstr>
      <vt:lpstr>Slide 98</vt:lpstr>
      <vt:lpstr>Slide 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Monroe Weber-Shirk</dc:creator>
  <cp:lastModifiedBy>mw24</cp:lastModifiedBy>
  <cp:revision>1039</cp:revision>
  <cp:lastPrinted>1997-10-16T12:42:18Z</cp:lastPrinted>
  <dcterms:created xsi:type="dcterms:W3CDTF">1995-06-17T23:31:02Z</dcterms:created>
  <dcterms:modified xsi:type="dcterms:W3CDTF">2012-09-03T20:53:45Z</dcterms:modified>
</cp:coreProperties>
</file>